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69"/>
  </p:notesMasterIdLst>
  <p:handoutMasterIdLst>
    <p:handoutMasterId r:id="rId70"/>
  </p:handoutMasterIdLst>
  <p:sldIdLst>
    <p:sldId id="324" r:id="rId2"/>
    <p:sldId id="387" r:id="rId3"/>
    <p:sldId id="279" r:id="rId4"/>
    <p:sldId id="389" r:id="rId5"/>
    <p:sldId id="258" r:id="rId6"/>
    <p:sldId id="322" r:id="rId7"/>
    <p:sldId id="331" r:id="rId8"/>
    <p:sldId id="332" r:id="rId9"/>
    <p:sldId id="323" r:id="rId10"/>
    <p:sldId id="333" r:id="rId11"/>
    <p:sldId id="334" r:id="rId12"/>
    <p:sldId id="335" r:id="rId13"/>
    <p:sldId id="336" r:id="rId14"/>
    <p:sldId id="325" r:id="rId15"/>
    <p:sldId id="337" r:id="rId16"/>
    <p:sldId id="338" r:id="rId17"/>
    <p:sldId id="339" r:id="rId18"/>
    <p:sldId id="340" r:id="rId19"/>
    <p:sldId id="385" r:id="rId20"/>
    <p:sldId id="341" r:id="rId21"/>
    <p:sldId id="342" r:id="rId22"/>
    <p:sldId id="344" r:id="rId23"/>
    <p:sldId id="345" r:id="rId24"/>
    <p:sldId id="346" r:id="rId25"/>
    <p:sldId id="347" r:id="rId26"/>
    <p:sldId id="348" r:id="rId27"/>
    <p:sldId id="349" r:id="rId28"/>
    <p:sldId id="350" r:id="rId29"/>
    <p:sldId id="351" r:id="rId30"/>
    <p:sldId id="352" r:id="rId31"/>
    <p:sldId id="353" r:id="rId32"/>
    <p:sldId id="354" r:id="rId33"/>
    <p:sldId id="355" r:id="rId34"/>
    <p:sldId id="356" r:id="rId35"/>
    <p:sldId id="357" r:id="rId36"/>
    <p:sldId id="358" r:id="rId37"/>
    <p:sldId id="359" r:id="rId38"/>
    <p:sldId id="386" r:id="rId39"/>
    <p:sldId id="360" r:id="rId40"/>
    <p:sldId id="361" r:id="rId41"/>
    <p:sldId id="384" r:id="rId42"/>
    <p:sldId id="383" r:id="rId43"/>
    <p:sldId id="362" r:id="rId44"/>
    <p:sldId id="363" r:id="rId45"/>
    <p:sldId id="364" r:id="rId46"/>
    <p:sldId id="365" r:id="rId47"/>
    <p:sldId id="366" r:id="rId48"/>
    <p:sldId id="367" r:id="rId49"/>
    <p:sldId id="368" r:id="rId50"/>
    <p:sldId id="369" r:id="rId51"/>
    <p:sldId id="326" r:id="rId52"/>
    <p:sldId id="370" r:id="rId53"/>
    <p:sldId id="327" r:id="rId54"/>
    <p:sldId id="328" r:id="rId55"/>
    <p:sldId id="371" r:id="rId56"/>
    <p:sldId id="372" r:id="rId57"/>
    <p:sldId id="373" r:id="rId58"/>
    <p:sldId id="374" r:id="rId59"/>
    <p:sldId id="329" r:id="rId60"/>
    <p:sldId id="375" r:id="rId61"/>
    <p:sldId id="376" r:id="rId62"/>
    <p:sldId id="377" r:id="rId63"/>
    <p:sldId id="378" r:id="rId64"/>
    <p:sldId id="379" r:id="rId65"/>
    <p:sldId id="380" r:id="rId66"/>
    <p:sldId id="330" r:id="rId67"/>
    <p:sldId id="388" r:id="rId68"/>
  </p:sldIdLst>
  <p:sldSz cx="6858000" cy="9906000" type="A4"/>
  <p:notesSz cx="6858000" cy="9144000"/>
  <p:custDataLst>
    <p:tags r:id="rId71"/>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72" userDrawn="1">
          <p15:clr>
            <a:srgbClr val="A4A3A4"/>
          </p15:clr>
        </p15:guide>
        <p15:guide id="2" pos="68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é Rivera Irausquin" initials="JRI" lastIdx="3" clrIdx="0">
    <p:extLst>
      <p:ext uri="{19B8F6BF-5375-455C-9EA6-DF929625EA0E}">
        <p15:presenceInfo xmlns:p15="http://schemas.microsoft.com/office/powerpoint/2012/main" userId="S-1-5-21-2915997116-4131603029-1789207793-445059" providerId="AD"/>
      </p:ext>
    </p:extLst>
  </p:cmAuthor>
  <p:cmAuthor id="2" name="Microsoft Office User" initials="MOU" lastIdx="16" clrIdx="1">
    <p:extLst>
      <p:ext uri="{19B8F6BF-5375-455C-9EA6-DF929625EA0E}">
        <p15:presenceInfo xmlns:p15="http://schemas.microsoft.com/office/powerpoint/2012/main" userId="Microsoft Office User" providerId="None"/>
      </p:ext>
    </p:extLst>
  </p:cmAuthor>
  <p:cmAuthor id="3" name="Alicia Martinez Domingo" initials="AMD" lastIdx="2" clrIdx="2">
    <p:extLst>
      <p:ext uri="{19B8F6BF-5375-455C-9EA6-DF929625EA0E}">
        <p15:presenceInfo xmlns:p15="http://schemas.microsoft.com/office/powerpoint/2012/main" userId="Alicia Martinez Doming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ED7D31"/>
    <a:srgbClr val="000000"/>
    <a:srgbClr val="D9D9D9"/>
    <a:srgbClr val="801F89"/>
    <a:srgbClr val="FF5100"/>
    <a:srgbClr val="F49A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46" autoAdjust="0"/>
    <p:restoredTop sz="95225" autoAdjust="0"/>
  </p:normalViewPr>
  <p:slideViewPr>
    <p:cSldViewPr snapToGrid="0">
      <p:cViewPr>
        <p:scale>
          <a:sx n="60" d="100"/>
          <a:sy n="60" d="100"/>
        </p:scale>
        <p:origin x="2395" y="158"/>
      </p:cViewPr>
      <p:guideLst>
        <p:guide orient="horz" pos="2372"/>
        <p:guide pos="686"/>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2" d="100"/>
          <a:sy n="62" d="100"/>
        </p:scale>
        <p:origin x="315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12F34610-2DEA-4CA9-8BC5-0EC046AB11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14096F11-6777-4723-92F5-252D13FB8FC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A93F8A6-9FEA-4E40-B80A-4C938B9FB242}" type="datetimeFigureOut">
              <a:rPr lang="es-ES" smtClean="0"/>
              <a:t>24/03/2020</a:t>
            </a:fld>
            <a:endParaRPr lang="es-ES"/>
          </a:p>
        </p:txBody>
      </p:sp>
      <p:sp>
        <p:nvSpPr>
          <p:cNvPr id="4" name="Marcador de pie de página 3">
            <a:extLst>
              <a:ext uri="{FF2B5EF4-FFF2-40B4-BE49-F238E27FC236}">
                <a16:creationId xmlns:a16="http://schemas.microsoft.com/office/drawing/2014/main" id="{3132716D-7862-40FA-A470-1DAB0EEEBEB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833C82D1-B5EE-4956-AB6C-2BE67CEF016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654D5D-E068-47D8-A76A-B62E60C63149}" type="slidenum">
              <a:rPr lang="es-ES" smtClean="0"/>
              <a:t>‹Nº›</a:t>
            </a:fld>
            <a:endParaRPr lang="es-ES"/>
          </a:p>
        </p:txBody>
      </p:sp>
    </p:spTree>
    <p:extLst>
      <p:ext uri="{BB962C8B-B14F-4D97-AF65-F5344CB8AC3E}">
        <p14:creationId xmlns:p14="http://schemas.microsoft.com/office/powerpoint/2010/main" val="12518939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85B54A-9E68-4750-8DE6-504774E7620F}" type="datetimeFigureOut">
              <a:rPr lang="es-ES" smtClean="0"/>
              <a:t>24/03/2020</a:t>
            </a:fld>
            <a:endParaRPr lang="es-ES"/>
          </a:p>
        </p:txBody>
      </p:sp>
      <p:sp>
        <p:nvSpPr>
          <p:cNvPr id="4" name="Marcador de imagen de diapositiva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FDB67E-4AB4-4236-9A95-A2249D7FCB36}" type="slidenum">
              <a:rPr lang="es-ES" smtClean="0"/>
              <a:t>‹Nº›</a:t>
            </a:fld>
            <a:endParaRPr lang="es-ES"/>
          </a:p>
        </p:txBody>
      </p:sp>
    </p:spTree>
    <p:extLst>
      <p:ext uri="{BB962C8B-B14F-4D97-AF65-F5344CB8AC3E}">
        <p14:creationId xmlns:p14="http://schemas.microsoft.com/office/powerpoint/2010/main" val="1588862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BFFDB67E-4AB4-4236-9A95-A2249D7FCB36}" type="slidenum">
              <a:rPr lang="es-ES" smtClean="0"/>
              <a:t>11</a:t>
            </a:fld>
            <a:endParaRPr lang="es-ES"/>
          </a:p>
        </p:txBody>
      </p:sp>
    </p:spTree>
    <p:extLst>
      <p:ext uri="{BB962C8B-B14F-4D97-AF65-F5344CB8AC3E}">
        <p14:creationId xmlns:p14="http://schemas.microsoft.com/office/powerpoint/2010/main" val="3131230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BFFDB67E-4AB4-4236-9A95-A2249D7FCB36}" type="slidenum">
              <a:rPr lang="es-ES" smtClean="0"/>
              <a:t>63</a:t>
            </a:fld>
            <a:endParaRPr lang="es-ES"/>
          </a:p>
        </p:txBody>
      </p:sp>
    </p:spTree>
    <p:extLst>
      <p:ext uri="{BB962C8B-B14F-4D97-AF65-F5344CB8AC3E}">
        <p14:creationId xmlns:p14="http://schemas.microsoft.com/office/powerpoint/2010/main" val="1356524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BFFDB67E-4AB4-4236-9A95-A2249D7FCB36}" type="slidenum">
              <a:rPr lang="es-ES" smtClean="0"/>
              <a:t>15</a:t>
            </a:fld>
            <a:endParaRPr lang="es-ES"/>
          </a:p>
        </p:txBody>
      </p:sp>
    </p:spTree>
    <p:extLst>
      <p:ext uri="{BB962C8B-B14F-4D97-AF65-F5344CB8AC3E}">
        <p14:creationId xmlns:p14="http://schemas.microsoft.com/office/powerpoint/2010/main" val="545608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BFFDB67E-4AB4-4236-9A95-A2249D7FCB36}" type="slidenum">
              <a:rPr lang="es-ES" smtClean="0"/>
              <a:t>23</a:t>
            </a:fld>
            <a:endParaRPr lang="es-ES"/>
          </a:p>
        </p:txBody>
      </p:sp>
    </p:spTree>
    <p:extLst>
      <p:ext uri="{BB962C8B-B14F-4D97-AF65-F5344CB8AC3E}">
        <p14:creationId xmlns:p14="http://schemas.microsoft.com/office/powerpoint/2010/main" val="667047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BFFDB67E-4AB4-4236-9A95-A2249D7FCB36}" type="slidenum">
              <a:rPr lang="es-ES" smtClean="0"/>
              <a:t>24</a:t>
            </a:fld>
            <a:endParaRPr lang="es-ES"/>
          </a:p>
        </p:txBody>
      </p:sp>
    </p:spTree>
    <p:extLst>
      <p:ext uri="{BB962C8B-B14F-4D97-AF65-F5344CB8AC3E}">
        <p14:creationId xmlns:p14="http://schemas.microsoft.com/office/powerpoint/2010/main" val="2261085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BFFDB67E-4AB4-4236-9A95-A2249D7FCB36}" type="slidenum">
              <a:rPr lang="es-ES" smtClean="0"/>
              <a:t>38</a:t>
            </a:fld>
            <a:endParaRPr lang="es-ES"/>
          </a:p>
        </p:txBody>
      </p:sp>
    </p:spTree>
    <p:extLst>
      <p:ext uri="{BB962C8B-B14F-4D97-AF65-F5344CB8AC3E}">
        <p14:creationId xmlns:p14="http://schemas.microsoft.com/office/powerpoint/2010/main" val="621311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BFFDB67E-4AB4-4236-9A95-A2249D7FCB36}" type="slidenum">
              <a:rPr lang="es-ES" smtClean="0"/>
              <a:t>39</a:t>
            </a:fld>
            <a:endParaRPr lang="es-ES"/>
          </a:p>
        </p:txBody>
      </p:sp>
    </p:spTree>
    <p:extLst>
      <p:ext uri="{BB962C8B-B14F-4D97-AF65-F5344CB8AC3E}">
        <p14:creationId xmlns:p14="http://schemas.microsoft.com/office/powerpoint/2010/main" val="1796688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BFFDB67E-4AB4-4236-9A95-A2249D7FCB36}" type="slidenum">
              <a:rPr lang="es-ES" smtClean="0"/>
              <a:t>40</a:t>
            </a:fld>
            <a:endParaRPr lang="es-ES"/>
          </a:p>
        </p:txBody>
      </p:sp>
    </p:spTree>
    <p:extLst>
      <p:ext uri="{BB962C8B-B14F-4D97-AF65-F5344CB8AC3E}">
        <p14:creationId xmlns:p14="http://schemas.microsoft.com/office/powerpoint/2010/main" val="271368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BFFDB67E-4AB4-4236-9A95-A2249D7FCB36}" type="slidenum">
              <a:rPr lang="es-ES" smtClean="0"/>
              <a:t>41</a:t>
            </a:fld>
            <a:endParaRPr lang="es-ES"/>
          </a:p>
        </p:txBody>
      </p:sp>
    </p:spTree>
    <p:extLst>
      <p:ext uri="{BB962C8B-B14F-4D97-AF65-F5344CB8AC3E}">
        <p14:creationId xmlns:p14="http://schemas.microsoft.com/office/powerpoint/2010/main" val="2865843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BFFDB67E-4AB4-4236-9A95-A2249D7FCB36}" type="slidenum">
              <a:rPr lang="es-ES" smtClean="0"/>
              <a:t>49</a:t>
            </a:fld>
            <a:endParaRPr lang="es-ES"/>
          </a:p>
        </p:txBody>
      </p:sp>
    </p:spTree>
    <p:extLst>
      <p:ext uri="{BB962C8B-B14F-4D97-AF65-F5344CB8AC3E}">
        <p14:creationId xmlns:p14="http://schemas.microsoft.com/office/powerpoint/2010/main" val="3979311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3.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3.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0771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76308A98-326D-4EC8-9637-A47C11DE32A5}"/>
              </a:ext>
            </a:extLst>
          </p:cNvPr>
          <p:cNvSpPr txBox="1"/>
          <p:nvPr userDrawn="1"/>
        </p:nvSpPr>
        <p:spPr>
          <a:xfrm>
            <a:off x="149801" y="7038109"/>
            <a:ext cx="5246543" cy="2964821"/>
          </a:xfrm>
          <a:prstGeom prst="rect">
            <a:avLst/>
          </a:prstGeom>
          <a:noFill/>
        </p:spPr>
        <p:txBody>
          <a:bodyPr wrap="square" rtlCol="0">
            <a:noAutofit/>
          </a:bodyPr>
          <a:lstStyle/>
          <a:p>
            <a:r>
              <a:rPr lang="es-ES_tradnl" sz="15000" b="1" spc="-300" dirty="0">
                <a:solidFill>
                  <a:schemeClr val="tx1">
                    <a:alpha val="4000"/>
                  </a:schemeClr>
                </a:solidFill>
                <a:latin typeface="Neutra Text" panose="02000000000000000000" pitchFamily="50" charset="0"/>
              </a:rPr>
              <a:t>CSV</a:t>
            </a:r>
            <a:endParaRPr lang="es-ES" sz="15000" b="1" spc="-300" dirty="0">
              <a:solidFill>
                <a:schemeClr val="tx1">
                  <a:alpha val="4000"/>
                </a:schemeClr>
              </a:solidFill>
              <a:latin typeface="Neutra Text" panose="02000000000000000000" pitchFamily="50" charset="0"/>
            </a:endParaRPr>
          </a:p>
        </p:txBody>
      </p:sp>
      <p:pic>
        <p:nvPicPr>
          <p:cNvPr id="10" name="Imagen 9">
            <a:extLst>
              <a:ext uri="{FF2B5EF4-FFF2-40B4-BE49-F238E27FC236}">
                <a16:creationId xmlns:a16="http://schemas.microsoft.com/office/drawing/2014/main" id="{C7C39F41-79A1-4BF0-B35F-10E5E5E2364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9683" y="9260523"/>
            <a:ext cx="1287443" cy="389116"/>
          </a:xfrm>
          <a:prstGeom prst="rect">
            <a:avLst/>
          </a:prstGeom>
        </p:spPr>
      </p:pic>
      <p:pic>
        <p:nvPicPr>
          <p:cNvPr id="11" name="Imagen 10">
            <a:extLst>
              <a:ext uri="{FF2B5EF4-FFF2-40B4-BE49-F238E27FC236}">
                <a16:creationId xmlns:a16="http://schemas.microsoft.com/office/drawing/2014/main" id="{A706FFC7-4253-4624-AD22-B555259D931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2825" y="9347390"/>
            <a:ext cx="799674" cy="239902"/>
          </a:xfrm>
          <a:prstGeom prst="rect">
            <a:avLst/>
          </a:prstGeom>
        </p:spPr>
      </p:pic>
      <p:pic>
        <p:nvPicPr>
          <p:cNvPr id="14" name="Imagen 13" descr="Imagen que contiene dibujo&#10;&#10;Descripción generada automáticamente">
            <a:extLst>
              <a:ext uri="{FF2B5EF4-FFF2-40B4-BE49-F238E27FC236}">
                <a16:creationId xmlns:a16="http://schemas.microsoft.com/office/drawing/2014/main" id="{83D5B4F3-448C-4815-AD54-3B4C1713E37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55627" y="9347390"/>
            <a:ext cx="1610341" cy="225145"/>
          </a:xfrm>
          <a:prstGeom prst="rect">
            <a:avLst/>
          </a:prstGeom>
        </p:spPr>
      </p:pic>
      <p:pic>
        <p:nvPicPr>
          <p:cNvPr id="20" name="Imagen 19">
            <a:extLst>
              <a:ext uri="{FF2B5EF4-FFF2-40B4-BE49-F238E27FC236}">
                <a16:creationId xmlns:a16="http://schemas.microsoft.com/office/drawing/2014/main" id="{146583D1-1130-4759-BFE5-1450CCD20111}"/>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b="62476"/>
          <a:stretch/>
        </p:blipFill>
        <p:spPr>
          <a:xfrm rot="16200000">
            <a:off x="5867134" y="8716858"/>
            <a:ext cx="981539" cy="1000196"/>
          </a:xfrm>
          <a:prstGeom prst="rect">
            <a:avLst/>
          </a:prstGeom>
        </p:spPr>
      </p:pic>
      <p:pic>
        <p:nvPicPr>
          <p:cNvPr id="21" name="Imagen 20">
            <a:extLst>
              <a:ext uri="{FF2B5EF4-FFF2-40B4-BE49-F238E27FC236}">
                <a16:creationId xmlns:a16="http://schemas.microsoft.com/office/drawing/2014/main" id="{87764646-3B24-48F9-A51C-807F6E13B2B5}"/>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b="27223"/>
          <a:stretch/>
        </p:blipFill>
        <p:spPr>
          <a:xfrm>
            <a:off x="0" y="0"/>
            <a:ext cx="6858000" cy="3327400"/>
          </a:xfrm>
          <a:prstGeom prst="rect">
            <a:avLst/>
          </a:prstGeom>
        </p:spPr>
      </p:pic>
      <p:sp>
        <p:nvSpPr>
          <p:cNvPr id="22" name="Rectángulo 21">
            <a:extLst>
              <a:ext uri="{FF2B5EF4-FFF2-40B4-BE49-F238E27FC236}">
                <a16:creationId xmlns:a16="http://schemas.microsoft.com/office/drawing/2014/main" id="{3AA07398-2B2F-4FC6-BC7E-BBAD1E708E4F}"/>
              </a:ext>
            </a:extLst>
          </p:cNvPr>
          <p:cNvSpPr/>
          <p:nvPr userDrawn="1"/>
        </p:nvSpPr>
        <p:spPr>
          <a:xfrm>
            <a:off x="0" y="0"/>
            <a:ext cx="6857998" cy="3327400"/>
          </a:xfrm>
          <a:prstGeom prst="rect">
            <a:avLst/>
          </a:prstGeom>
          <a:solidFill>
            <a:srgbClr val="801F8A">
              <a:alpha val="5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23" name="Imagen 22">
            <a:extLst>
              <a:ext uri="{FF2B5EF4-FFF2-40B4-BE49-F238E27FC236}">
                <a16:creationId xmlns:a16="http://schemas.microsoft.com/office/drawing/2014/main" id="{030138BE-AEA1-4C60-8925-5E76A5A663CC}"/>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4515930" y="880424"/>
            <a:ext cx="2745831" cy="1796576"/>
          </a:xfrm>
          <a:prstGeom prst="rect">
            <a:avLst/>
          </a:prstGeom>
        </p:spPr>
      </p:pic>
      <p:sp>
        <p:nvSpPr>
          <p:cNvPr id="24" name="Rectángulo 23">
            <a:extLst>
              <a:ext uri="{FF2B5EF4-FFF2-40B4-BE49-F238E27FC236}">
                <a16:creationId xmlns:a16="http://schemas.microsoft.com/office/drawing/2014/main" id="{501F2942-8E53-4C9E-A3AB-14DDCC9516EE}"/>
              </a:ext>
            </a:extLst>
          </p:cNvPr>
          <p:cNvSpPr/>
          <p:nvPr userDrawn="1"/>
        </p:nvSpPr>
        <p:spPr>
          <a:xfrm>
            <a:off x="4178300" y="1917700"/>
            <a:ext cx="2806700" cy="1785104"/>
          </a:xfrm>
          <a:prstGeom prst="rect">
            <a:avLst/>
          </a:prstGeom>
          <a:ln>
            <a:noFill/>
          </a:ln>
        </p:spPr>
        <p:txBody>
          <a:bodyPr wrap="square">
            <a:spAutoFit/>
          </a:bodyPr>
          <a:lstStyle/>
          <a:p>
            <a:r>
              <a:rPr lang="es-ES_tradnl" sz="11000" b="1" spc="-300" dirty="0">
                <a:solidFill>
                  <a:schemeClr val="bg1">
                    <a:lumMod val="95000"/>
                    <a:alpha val="21000"/>
                  </a:schemeClr>
                </a:solidFill>
                <a:latin typeface="Neutra Text" panose="02000000000000000000" pitchFamily="50" charset="0"/>
              </a:rPr>
              <a:t>CSV</a:t>
            </a:r>
            <a:endParaRPr lang="es-ES" sz="11000" b="1" spc="-300" dirty="0">
              <a:solidFill>
                <a:schemeClr val="bg1">
                  <a:lumMod val="95000"/>
                  <a:alpha val="21000"/>
                </a:schemeClr>
              </a:solidFill>
              <a:latin typeface="Neutra Text" panose="02000000000000000000" pitchFamily="50" charset="0"/>
            </a:endParaRPr>
          </a:p>
        </p:txBody>
      </p:sp>
      <p:sp>
        <p:nvSpPr>
          <p:cNvPr id="27" name="Marcador de número de diapositiva 15">
            <a:extLst>
              <a:ext uri="{FF2B5EF4-FFF2-40B4-BE49-F238E27FC236}">
                <a16:creationId xmlns:a16="http://schemas.microsoft.com/office/drawing/2014/main" id="{67BEC696-6065-4F94-8F9B-F1C0BBC8863C}"/>
              </a:ext>
            </a:extLst>
          </p:cNvPr>
          <p:cNvSpPr>
            <a:spLocks noGrp="1"/>
          </p:cNvSpPr>
          <p:nvPr>
            <p:ph type="sldNum" sz="quarter" idx="12"/>
          </p:nvPr>
        </p:nvSpPr>
        <p:spPr>
          <a:xfrm>
            <a:off x="5032669" y="9216956"/>
            <a:ext cx="1543050" cy="527403"/>
          </a:xfrm>
        </p:spPr>
        <p:txBody>
          <a:bodyPr/>
          <a:lstStyle/>
          <a:p>
            <a:fld id="{B0B223AA-581B-472F-BB2F-AB3AEAB0FF05}" type="slidenum">
              <a:rPr lang="es-ES" smtClean="0"/>
              <a:t>‹Nº›</a:t>
            </a:fld>
            <a:endParaRPr lang="es-ES" dirty="0"/>
          </a:p>
        </p:txBody>
      </p:sp>
    </p:spTree>
    <p:extLst>
      <p:ext uri="{BB962C8B-B14F-4D97-AF65-F5344CB8AC3E}">
        <p14:creationId xmlns:p14="http://schemas.microsoft.com/office/powerpoint/2010/main" val="2303464841"/>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5E725FC1-BC31-40C2-8391-BBFFB7035A45}"/>
              </a:ext>
            </a:extLst>
          </p:cNvPr>
          <p:cNvSpPr txBox="1"/>
          <p:nvPr userDrawn="1"/>
        </p:nvSpPr>
        <p:spPr>
          <a:xfrm>
            <a:off x="149801" y="7038109"/>
            <a:ext cx="5246543" cy="2964821"/>
          </a:xfrm>
          <a:prstGeom prst="rect">
            <a:avLst/>
          </a:prstGeom>
          <a:noFill/>
        </p:spPr>
        <p:txBody>
          <a:bodyPr wrap="square" rtlCol="0">
            <a:noAutofit/>
          </a:bodyPr>
          <a:lstStyle/>
          <a:p>
            <a:r>
              <a:rPr lang="es-ES_tradnl" sz="15000" b="1" spc="-300" dirty="0">
                <a:solidFill>
                  <a:schemeClr val="tx1">
                    <a:alpha val="4000"/>
                  </a:schemeClr>
                </a:solidFill>
                <a:latin typeface="Neutra Text" panose="02000000000000000000" pitchFamily="50" charset="0"/>
              </a:rPr>
              <a:t>CSV</a:t>
            </a:r>
            <a:endParaRPr lang="es-ES" sz="15000" b="1" spc="-300" dirty="0">
              <a:solidFill>
                <a:schemeClr val="tx1">
                  <a:alpha val="4000"/>
                </a:schemeClr>
              </a:solidFill>
              <a:latin typeface="Neutra Text" panose="02000000000000000000" pitchFamily="50" charset="0"/>
            </a:endParaRPr>
          </a:p>
        </p:txBody>
      </p:sp>
      <p:sp>
        <p:nvSpPr>
          <p:cNvPr id="7" name="Marcador de número de diapositiva 15">
            <a:extLst>
              <a:ext uri="{FF2B5EF4-FFF2-40B4-BE49-F238E27FC236}">
                <a16:creationId xmlns:a16="http://schemas.microsoft.com/office/drawing/2014/main" id="{A57ED06C-90D8-4B0C-964E-35EC050EDAA7}"/>
              </a:ext>
            </a:extLst>
          </p:cNvPr>
          <p:cNvSpPr>
            <a:spLocks noGrp="1"/>
          </p:cNvSpPr>
          <p:nvPr>
            <p:ph type="sldNum" sz="quarter" idx="12"/>
          </p:nvPr>
        </p:nvSpPr>
        <p:spPr>
          <a:xfrm>
            <a:off x="5032669" y="9216956"/>
            <a:ext cx="1543050" cy="527403"/>
          </a:xfrm>
        </p:spPr>
        <p:txBody>
          <a:bodyPr/>
          <a:lstStyle/>
          <a:p>
            <a:fld id="{B0B223AA-581B-472F-BB2F-AB3AEAB0FF05}" type="slidenum">
              <a:rPr lang="es-ES" smtClean="0"/>
              <a:t>‹Nº›</a:t>
            </a:fld>
            <a:endParaRPr lang="es-ES" dirty="0"/>
          </a:p>
        </p:txBody>
      </p:sp>
      <p:pic>
        <p:nvPicPr>
          <p:cNvPr id="8" name="Imagen 7">
            <a:extLst>
              <a:ext uri="{FF2B5EF4-FFF2-40B4-BE49-F238E27FC236}">
                <a16:creationId xmlns:a16="http://schemas.microsoft.com/office/drawing/2014/main" id="{0B39A95E-3F5D-49C0-B2F6-22597448C3E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9683" y="9260523"/>
            <a:ext cx="1287443" cy="389116"/>
          </a:xfrm>
          <a:prstGeom prst="rect">
            <a:avLst/>
          </a:prstGeom>
        </p:spPr>
      </p:pic>
      <p:pic>
        <p:nvPicPr>
          <p:cNvPr id="9" name="Imagen 8">
            <a:extLst>
              <a:ext uri="{FF2B5EF4-FFF2-40B4-BE49-F238E27FC236}">
                <a16:creationId xmlns:a16="http://schemas.microsoft.com/office/drawing/2014/main" id="{FBC9AE50-83BA-4965-BB75-7CE54AAE293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2825" y="9347390"/>
            <a:ext cx="799674" cy="239902"/>
          </a:xfrm>
          <a:prstGeom prst="rect">
            <a:avLst/>
          </a:prstGeom>
        </p:spPr>
      </p:pic>
      <p:pic>
        <p:nvPicPr>
          <p:cNvPr id="10" name="Imagen 9" descr="Imagen que contiene dibujo&#10;&#10;Descripción generada automáticamente">
            <a:extLst>
              <a:ext uri="{FF2B5EF4-FFF2-40B4-BE49-F238E27FC236}">
                <a16:creationId xmlns:a16="http://schemas.microsoft.com/office/drawing/2014/main" id="{74A872EA-26AB-4F05-8250-253712B8A23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55627" y="9347390"/>
            <a:ext cx="1610341" cy="225145"/>
          </a:xfrm>
          <a:prstGeom prst="rect">
            <a:avLst/>
          </a:prstGeom>
        </p:spPr>
      </p:pic>
      <p:pic>
        <p:nvPicPr>
          <p:cNvPr id="11" name="Imagen 10">
            <a:extLst>
              <a:ext uri="{FF2B5EF4-FFF2-40B4-BE49-F238E27FC236}">
                <a16:creationId xmlns:a16="http://schemas.microsoft.com/office/drawing/2014/main" id="{8F81BF1A-3799-4A3E-8BD9-A964C0F152CB}"/>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b="62476"/>
          <a:stretch/>
        </p:blipFill>
        <p:spPr>
          <a:xfrm rot="16200000">
            <a:off x="5867134" y="8716858"/>
            <a:ext cx="981539" cy="1000196"/>
          </a:xfrm>
          <a:prstGeom prst="rect">
            <a:avLst/>
          </a:prstGeom>
        </p:spPr>
      </p:pic>
      <p:pic>
        <p:nvPicPr>
          <p:cNvPr id="12" name="Imagen 11">
            <a:extLst>
              <a:ext uri="{FF2B5EF4-FFF2-40B4-BE49-F238E27FC236}">
                <a16:creationId xmlns:a16="http://schemas.microsoft.com/office/drawing/2014/main" id="{7037B979-3F5A-4D09-8E4F-6EB6DFCE6D2D}"/>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b="52570"/>
          <a:stretch/>
        </p:blipFill>
        <p:spPr>
          <a:xfrm>
            <a:off x="0" y="0"/>
            <a:ext cx="6858000" cy="4601029"/>
          </a:xfrm>
          <a:prstGeom prst="rect">
            <a:avLst/>
          </a:prstGeom>
        </p:spPr>
      </p:pic>
    </p:spTree>
    <p:extLst>
      <p:ext uri="{BB962C8B-B14F-4D97-AF65-F5344CB8AC3E}">
        <p14:creationId xmlns:p14="http://schemas.microsoft.com/office/powerpoint/2010/main" val="2751885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ítulo y objetos">
    <p:spTree>
      <p:nvGrpSpPr>
        <p:cNvPr id="1" name=""/>
        <p:cNvGrpSpPr/>
        <p:nvPr/>
      </p:nvGrpSpPr>
      <p:grpSpPr>
        <a:xfrm>
          <a:off x="0" y="0"/>
          <a:ext cx="0" cy="0"/>
          <a:chOff x="0" y="0"/>
          <a:chExt cx="0" cy="0"/>
        </a:xfrm>
      </p:grpSpPr>
      <p:sp>
        <p:nvSpPr>
          <p:cNvPr id="15" name="CuadroTexto 14">
            <a:extLst>
              <a:ext uri="{FF2B5EF4-FFF2-40B4-BE49-F238E27FC236}">
                <a16:creationId xmlns:a16="http://schemas.microsoft.com/office/drawing/2014/main" id="{AC5AAB94-5B24-4F9C-BE8D-406A84782B3A}"/>
              </a:ext>
            </a:extLst>
          </p:cNvPr>
          <p:cNvSpPr txBox="1"/>
          <p:nvPr userDrawn="1"/>
        </p:nvSpPr>
        <p:spPr>
          <a:xfrm>
            <a:off x="149801" y="7038109"/>
            <a:ext cx="5246543" cy="2964821"/>
          </a:xfrm>
          <a:prstGeom prst="rect">
            <a:avLst/>
          </a:prstGeom>
          <a:noFill/>
        </p:spPr>
        <p:txBody>
          <a:bodyPr wrap="square" rtlCol="0">
            <a:noAutofit/>
          </a:bodyPr>
          <a:lstStyle/>
          <a:p>
            <a:r>
              <a:rPr lang="es-ES_tradnl" sz="15000" b="1" spc="-300" dirty="0">
                <a:solidFill>
                  <a:schemeClr val="tx1">
                    <a:alpha val="4000"/>
                  </a:schemeClr>
                </a:solidFill>
                <a:latin typeface="Neutra Text" panose="02000000000000000000" pitchFamily="50" charset="0"/>
              </a:rPr>
              <a:t>CSV</a:t>
            </a:r>
            <a:endParaRPr lang="es-ES" sz="15000" b="1" spc="-300" dirty="0">
              <a:solidFill>
                <a:schemeClr val="tx1">
                  <a:alpha val="4000"/>
                </a:schemeClr>
              </a:solidFill>
              <a:latin typeface="Neutra Text" panose="02000000000000000000" pitchFamily="50" charset="0"/>
            </a:endParaRPr>
          </a:p>
        </p:txBody>
      </p:sp>
      <p:sp>
        <p:nvSpPr>
          <p:cNvPr id="16" name="Marcador de número de diapositiva 15">
            <a:extLst>
              <a:ext uri="{FF2B5EF4-FFF2-40B4-BE49-F238E27FC236}">
                <a16:creationId xmlns:a16="http://schemas.microsoft.com/office/drawing/2014/main" id="{AFB3E1B6-0B05-4BA0-9D7F-8BB5FA23D87C}"/>
              </a:ext>
            </a:extLst>
          </p:cNvPr>
          <p:cNvSpPr>
            <a:spLocks noGrp="1"/>
          </p:cNvSpPr>
          <p:nvPr>
            <p:ph type="sldNum" sz="quarter" idx="12"/>
          </p:nvPr>
        </p:nvSpPr>
        <p:spPr>
          <a:xfrm>
            <a:off x="5032669" y="9190452"/>
            <a:ext cx="1543050" cy="527403"/>
          </a:xfrm>
        </p:spPr>
        <p:txBody>
          <a:bodyPr/>
          <a:lstStyle/>
          <a:p>
            <a:fld id="{B0B223AA-581B-472F-BB2F-AB3AEAB0FF05}" type="slidenum">
              <a:rPr lang="es-ES" smtClean="0"/>
              <a:t>‹Nº›</a:t>
            </a:fld>
            <a:endParaRPr lang="es-ES" dirty="0"/>
          </a:p>
        </p:txBody>
      </p:sp>
      <p:pic>
        <p:nvPicPr>
          <p:cNvPr id="17" name="Imagen 16">
            <a:extLst>
              <a:ext uri="{FF2B5EF4-FFF2-40B4-BE49-F238E27FC236}">
                <a16:creationId xmlns:a16="http://schemas.microsoft.com/office/drawing/2014/main" id="{14FA659D-41FD-4467-8771-5F6E63FC49C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9683" y="9260523"/>
            <a:ext cx="1287443" cy="389116"/>
          </a:xfrm>
          <a:prstGeom prst="rect">
            <a:avLst/>
          </a:prstGeom>
        </p:spPr>
      </p:pic>
      <p:pic>
        <p:nvPicPr>
          <p:cNvPr id="18" name="Imagen 17">
            <a:extLst>
              <a:ext uri="{FF2B5EF4-FFF2-40B4-BE49-F238E27FC236}">
                <a16:creationId xmlns:a16="http://schemas.microsoft.com/office/drawing/2014/main" id="{6B44BAE8-19B1-4231-91DF-8935CDB3450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2825" y="9347390"/>
            <a:ext cx="799674" cy="239902"/>
          </a:xfrm>
          <a:prstGeom prst="rect">
            <a:avLst/>
          </a:prstGeom>
        </p:spPr>
      </p:pic>
      <p:pic>
        <p:nvPicPr>
          <p:cNvPr id="19" name="Imagen 18" descr="Imagen que contiene dibujo&#10;&#10;Descripción generada automáticamente">
            <a:extLst>
              <a:ext uri="{FF2B5EF4-FFF2-40B4-BE49-F238E27FC236}">
                <a16:creationId xmlns:a16="http://schemas.microsoft.com/office/drawing/2014/main" id="{24B619E9-7584-459F-93FB-0827852591B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55627" y="9347390"/>
            <a:ext cx="1610341" cy="225145"/>
          </a:xfrm>
          <a:prstGeom prst="rect">
            <a:avLst/>
          </a:prstGeom>
        </p:spPr>
      </p:pic>
      <p:pic>
        <p:nvPicPr>
          <p:cNvPr id="20" name="Imagen 19">
            <a:extLst>
              <a:ext uri="{FF2B5EF4-FFF2-40B4-BE49-F238E27FC236}">
                <a16:creationId xmlns:a16="http://schemas.microsoft.com/office/drawing/2014/main" id="{EA385BA7-D9A6-4379-8CF3-CABE68461526}"/>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b="62476"/>
          <a:stretch/>
        </p:blipFill>
        <p:spPr>
          <a:xfrm rot="16200000">
            <a:off x="5867134" y="8716858"/>
            <a:ext cx="981539" cy="1000196"/>
          </a:xfrm>
          <a:prstGeom prst="rect">
            <a:avLst/>
          </a:prstGeom>
        </p:spPr>
      </p:pic>
      <p:pic>
        <p:nvPicPr>
          <p:cNvPr id="8" name="Imagen 7">
            <a:extLst>
              <a:ext uri="{FF2B5EF4-FFF2-40B4-BE49-F238E27FC236}">
                <a16:creationId xmlns:a16="http://schemas.microsoft.com/office/drawing/2014/main" id="{8396CA05-82F4-45E8-9517-55B995548BD2}"/>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b="92931"/>
          <a:stretch/>
        </p:blipFill>
        <p:spPr>
          <a:xfrm>
            <a:off x="0" y="1"/>
            <a:ext cx="6858000" cy="768625"/>
          </a:xfrm>
          <a:prstGeom prst="rect">
            <a:avLst/>
          </a:prstGeom>
        </p:spPr>
      </p:pic>
    </p:spTree>
    <p:extLst>
      <p:ext uri="{BB962C8B-B14F-4D97-AF65-F5344CB8AC3E}">
        <p14:creationId xmlns:p14="http://schemas.microsoft.com/office/powerpoint/2010/main" val="1293169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15" name="CuadroTexto 14">
            <a:extLst>
              <a:ext uri="{FF2B5EF4-FFF2-40B4-BE49-F238E27FC236}">
                <a16:creationId xmlns:a16="http://schemas.microsoft.com/office/drawing/2014/main" id="{AC5AAB94-5B24-4F9C-BE8D-406A84782B3A}"/>
              </a:ext>
            </a:extLst>
          </p:cNvPr>
          <p:cNvSpPr txBox="1"/>
          <p:nvPr userDrawn="1"/>
        </p:nvSpPr>
        <p:spPr>
          <a:xfrm>
            <a:off x="149801" y="7038109"/>
            <a:ext cx="5246543" cy="2964821"/>
          </a:xfrm>
          <a:prstGeom prst="rect">
            <a:avLst/>
          </a:prstGeom>
          <a:noFill/>
        </p:spPr>
        <p:txBody>
          <a:bodyPr wrap="square" rtlCol="0">
            <a:noAutofit/>
          </a:bodyPr>
          <a:lstStyle/>
          <a:p>
            <a:r>
              <a:rPr lang="es-ES_tradnl" sz="15000" b="1" spc="-300" dirty="0">
                <a:solidFill>
                  <a:schemeClr val="tx1">
                    <a:alpha val="4000"/>
                  </a:schemeClr>
                </a:solidFill>
                <a:latin typeface="Neutra Text" panose="02000000000000000000" pitchFamily="50" charset="0"/>
              </a:rPr>
              <a:t>CSV</a:t>
            </a:r>
            <a:endParaRPr lang="es-ES" sz="15000" b="1" spc="-300" dirty="0">
              <a:solidFill>
                <a:schemeClr val="tx1">
                  <a:alpha val="4000"/>
                </a:schemeClr>
              </a:solidFill>
              <a:latin typeface="Neutra Text" panose="02000000000000000000" pitchFamily="50" charset="0"/>
            </a:endParaRPr>
          </a:p>
        </p:txBody>
      </p:sp>
      <p:pic>
        <p:nvPicPr>
          <p:cNvPr id="17" name="Imagen 16">
            <a:extLst>
              <a:ext uri="{FF2B5EF4-FFF2-40B4-BE49-F238E27FC236}">
                <a16:creationId xmlns:a16="http://schemas.microsoft.com/office/drawing/2014/main" id="{14FA659D-41FD-4467-8771-5F6E63FC49C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9683" y="9260523"/>
            <a:ext cx="1287443" cy="389116"/>
          </a:xfrm>
          <a:prstGeom prst="rect">
            <a:avLst/>
          </a:prstGeom>
        </p:spPr>
      </p:pic>
      <p:pic>
        <p:nvPicPr>
          <p:cNvPr id="18" name="Imagen 17">
            <a:extLst>
              <a:ext uri="{FF2B5EF4-FFF2-40B4-BE49-F238E27FC236}">
                <a16:creationId xmlns:a16="http://schemas.microsoft.com/office/drawing/2014/main" id="{6B44BAE8-19B1-4231-91DF-8935CDB3450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2825" y="9347390"/>
            <a:ext cx="799674" cy="239902"/>
          </a:xfrm>
          <a:prstGeom prst="rect">
            <a:avLst/>
          </a:prstGeom>
        </p:spPr>
      </p:pic>
      <p:pic>
        <p:nvPicPr>
          <p:cNvPr id="19" name="Imagen 18" descr="Imagen que contiene dibujo&#10;&#10;Descripción generada automáticamente">
            <a:extLst>
              <a:ext uri="{FF2B5EF4-FFF2-40B4-BE49-F238E27FC236}">
                <a16:creationId xmlns:a16="http://schemas.microsoft.com/office/drawing/2014/main" id="{24B619E9-7584-459F-93FB-0827852591B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55627" y="9347390"/>
            <a:ext cx="1610341" cy="225145"/>
          </a:xfrm>
          <a:prstGeom prst="rect">
            <a:avLst/>
          </a:prstGeom>
        </p:spPr>
      </p:pic>
      <p:pic>
        <p:nvPicPr>
          <p:cNvPr id="20" name="Imagen 19">
            <a:extLst>
              <a:ext uri="{FF2B5EF4-FFF2-40B4-BE49-F238E27FC236}">
                <a16:creationId xmlns:a16="http://schemas.microsoft.com/office/drawing/2014/main" id="{EA385BA7-D9A6-4379-8CF3-CABE68461526}"/>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b="62476"/>
          <a:stretch/>
        </p:blipFill>
        <p:spPr>
          <a:xfrm rot="16200000">
            <a:off x="5867134" y="8716858"/>
            <a:ext cx="981539" cy="1000196"/>
          </a:xfrm>
          <a:prstGeom prst="rect">
            <a:avLst/>
          </a:prstGeom>
        </p:spPr>
      </p:pic>
      <p:sp>
        <p:nvSpPr>
          <p:cNvPr id="23" name="Marcador de fecha 22">
            <a:extLst>
              <a:ext uri="{FF2B5EF4-FFF2-40B4-BE49-F238E27FC236}">
                <a16:creationId xmlns:a16="http://schemas.microsoft.com/office/drawing/2014/main" id="{037738E5-1B3A-420F-BA5A-436A36692129}"/>
              </a:ext>
            </a:extLst>
          </p:cNvPr>
          <p:cNvSpPr>
            <a:spLocks noGrp="1"/>
          </p:cNvSpPr>
          <p:nvPr>
            <p:ph type="dt" sz="half" idx="10"/>
          </p:nvPr>
        </p:nvSpPr>
        <p:spPr/>
        <p:txBody>
          <a:bodyPr/>
          <a:lstStyle/>
          <a:p>
            <a:fld id="{FEE429AC-B0EE-4AD8-A026-BB5913DA301A}" type="datetime1">
              <a:rPr lang="es-ES" smtClean="0"/>
              <a:t>24/03/2020</a:t>
            </a:fld>
            <a:endParaRPr lang="es-ES"/>
          </a:p>
        </p:txBody>
      </p:sp>
      <p:sp>
        <p:nvSpPr>
          <p:cNvPr id="24" name="Marcador de pie de página 23">
            <a:extLst>
              <a:ext uri="{FF2B5EF4-FFF2-40B4-BE49-F238E27FC236}">
                <a16:creationId xmlns:a16="http://schemas.microsoft.com/office/drawing/2014/main" id="{C61A63C0-7F8B-4A1D-85B0-0933CFD2272E}"/>
              </a:ext>
            </a:extLst>
          </p:cNvPr>
          <p:cNvSpPr>
            <a:spLocks noGrp="1"/>
          </p:cNvSpPr>
          <p:nvPr>
            <p:ph type="ftr" sz="quarter" idx="11"/>
          </p:nvPr>
        </p:nvSpPr>
        <p:spPr/>
        <p:txBody>
          <a:bodyPr/>
          <a:lstStyle/>
          <a:p>
            <a:endParaRPr lang="es-ES"/>
          </a:p>
        </p:txBody>
      </p:sp>
      <p:sp>
        <p:nvSpPr>
          <p:cNvPr id="25" name="Marcador de número de diapositiva 24">
            <a:extLst>
              <a:ext uri="{FF2B5EF4-FFF2-40B4-BE49-F238E27FC236}">
                <a16:creationId xmlns:a16="http://schemas.microsoft.com/office/drawing/2014/main" id="{9E900C4F-8742-4112-9F40-150032045418}"/>
              </a:ext>
            </a:extLst>
          </p:cNvPr>
          <p:cNvSpPr>
            <a:spLocks noGrp="1"/>
          </p:cNvSpPr>
          <p:nvPr>
            <p:ph type="sldNum" sz="quarter" idx="12"/>
          </p:nvPr>
        </p:nvSpPr>
        <p:spPr>
          <a:xfrm>
            <a:off x="5002487" y="9181397"/>
            <a:ext cx="1543050" cy="527403"/>
          </a:xfrm>
        </p:spPr>
        <p:txBody>
          <a:bodyPr/>
          <a:lstStyle/>
          <a:p>
            <a:fld id="{B0B223AA-581B-472F-BB2F-AB3AEAB0FF05}" type="slidenum">
              <a:rPr lang="es-ES" smtClean="0"/>
              <a:t>‹Nº›</a:t>
            </a:fld>
            <a:endParaRPr lang="es-ES"/>
          </a:p>
        </p:txBody>
      </p:sp>
      <p:sp>
        <p:nvSpPr>
          <p:cNvPr id="10" name="Rectángulo 9">
            <a:extLst>
              <a:ext uri="{FF2B5EF4-FFF2-40B4-BE49-F238E27FC236}">
                <a16:creationId xmlns:a16="http://schemas.microsoft.com/office/drawing/2014/main" id="{E3E53FFF-FBC4-4898-8ECC-9EF286D6D353}"/>
              </a:ext>
            </a:extLst>
          </p:cNvPr>
          <p:cNvSpPr/>
          <p:nvPr userDrawn="1"/>
        </p:nvSpPr>
        <p:spPr>
          <a:xfrm>
            <a:off x="3784023" y="1262"/>
            <a:ext cx="3073977" cy="190500"/>
          </a:xfrm>
          <a:prstGeom prst="rect">
            <a:avLst/>
          </a:prstGeom>
          <a:solidFill>
            <a:srgbClr val="801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3767098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FEE429AC-B0EE-4AD8-A026-BB5913DA301A}" type="datetime1">
              <a:rPr lang="es-ES" smtClean="0"/>
              <a:t>24/03/2020</a:t>
            </a:fld>
            <a:endParaRPr lang="es-E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B0B223AA-581B-472F-BB2F-AB3AEAB0FF05}" type="slidenum">
              <a:rPr lang="es-ES" smtClean="0"/>
              <a:t>‹Nº›</a:t>
            </a:fld>
            <a:endParaRPr lang="es-ES"/>
          </a:p>
        </p:txBody>
      </p:sp>
    </p:spTree>
    <p:extLst>
      <p:ext uri="{BB962C8B-B14F-4D97-AF65-F5344CB8AC3E}">
        <p14:creationId xmlns:p14="http://schemas.microsoft.com/office/powerpoint/2010/main" val="2941376246"/>
      </p:ext>
    </p:extLst>
  </p:cSld>
  <p:clrMap bg1="lt1" tx1="dk1" bg2="lt2" tx2="dk2" accent1="accent1" accent2="accent2" accent3="accent3" accent4="accent4" accent5="accent5" accent6="accent6" hlink="hlink" folHlink="folHlink"/>
  <p:sldLayoutIdLst>
    <p:sldLayoutId id="2147483689" r:id="rId1"/>
    <p:sldLayoutId id="2147483685" r:id="rId2"/>
    <p:sldLayoutId id="2147483687" r:id="rId3"/>
    <p:sldLayoutId id="2147483688" r:id="rId4"/>
    <p:sldLayoutId id="2147483686" r:id="rId5"/>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4.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hyperlink" Target="NULL" TargetMode="External"/><Relationship Id="rId3" Type="http://schemas.openxmlformats.org/officeDocument/2006/relationships/hyperlink" Target="https://www.w3schools.com/js/js_json_intro.asp" TargetMode="External"/><Relationship Id="rId7" Type="http://schemas.openxmlformats.org/officeDocument/2006/relationships/hyperlink" Target="https://www.w3.org/TR/tabular-data-model/"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hyperlink" Target="https://datos.gob.es/es/documentacion/norma-tecnica-de-interoperabilidad-de-reutilizacion-de-recursos-de-informacion" TargetMode="External"/><Relationship Id="rId5" Type="http://schemas.openxmlformats.org/officeDocument/2006/relationships/hyperlink" Target="https://ckan.org/" TargetMode="External"/><Relationship Id="rId4" Type="http://schemas.openxmlformats.org/officeDocument/2006/relationships/hyperlink" Target="https://www.w3.org/TR/json-ld11/" TargetMode="External"/><Relationship Id="rId9" Type="http://schemas.openxmlformats.org/officeDocument/2006/relationships/hyperlink" Target="NUL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slide" Target="slide54.xml"/><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slide" Target="slide23.xml"/><Relationship Id="rId13" Type="http://schemas.openxmlformats.org/officeDocument/2006/relationships/slide" Target="slide45.xml"/><Relationship Id="rId18" Type="http://schemas.openxmlformats.org/officeDocument/2006/relationships/image" Target="../media/image28.png"/><Relationship Id="rId3" Type="http://schemas.openxmlformats.org/officeDocument/2006/relationships/slide" Target="slide18.xml"/><Relationship Id="rId7" Type="http://schemas.openxmlformats.org/officeDocument/2006/relationships/slide" Target="slide35.xml"/><Relationship Id="rId12" Type="http://schemas.openxmlformats.org/officeDocument/2006/relationships/slide" Target="slide43.xml"/><Relationship Id="rId17" Type="http://schemas.openxmlformats.org/officeDocument/2006/relationships/slide" Target="slide47.xml"/><Relationship Id="rId2" Type="http://schemas.openxmlformats.org/officeDocument/2006/relationships/slide" Target="slide15.xml"/><Relationship Id="rId16" Type="http://schemas.openxmlformats.org/officeDocument/2006/relationships/slide" Target="slide28.xml"/><Relationship Id="rId1" Type="http://schemas.openxmlformats.org/officeDocument/2006/relationships/slideLayout" Target="../slideLayouts/slideLayout2.xml"/><Relationship Id="rId6" Type="http://schemas.openxmlformats.org/officeDocument/2006/relationships/slide" Target="slide33.xml"/><Relationship Id="rId11" Type="http://schemas.openxmlformats.org/officeDocument/2006/relationships/slide" Target="slide39.xml"/><Relationship Id="rId5" Type="http://schemas.openxmlformats.org/officeDocument/2006/relationships/slide" Target="slide31.xml"/><Relationship Id="rId15" Type="http://schemas.openxmlformats.org/officeDocument/2006/relationships/image" Target="../media/image27.png"/><Relationship Id="rId10" Type="http://schemas.openxmlformats.org/officeDocument/2006/relationships/slide" Target="slide37.xml"/><Relationship Id="rId19" Type="http://schemas.openxmlformats.org/officeDocument/2006/relationships/image" Target="../media/image29.png"/><Relationship Id="rId4" Type="http://schemas.openxmlformats.org/officeDocument/2006/relationships/slide" Target="slide21.xml"/><Relationship Id="rId9" Type="http://schemas.openxmlformats.org/officeDocument/2006/relationships/slide" Target="slide25.xml"/><Relationship Id="rId14" Type="http://schemas.openxmlformats.org/officeDocument/2006/relationships/slide" Target="slide49.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hyperlink" Target="http://datos.gob.es/es/aviso-legal" TargetMode="Externa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hyperlink" Target="https://es.wikipedia.org/wiki/N/a" TargetMode="External"/><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slide" Target="slide54.xml"/><Relationship Id="rId13" Type="http://schemas.openxmlformats.org/officeDocument/2006/relationships/slide" Target="slide15.xml"/><Relationship Id="rId18" Type="http://schemas.openxmlformats.org/officeDocument/2006/relationships/slide" Target="slide28.xml"/><Relationship Id="rId26" Type="http://schemas.openxmlformats.org/officeDocument/2006/relationships/slide" Target="slide67.xml"/><Relationship Id="rId3" Type="http://schemas.openxmlformats.org/officeDocument/2006/relationships/image" Target="../media/image12.png"/><Relationship Id="rId21" Type="http://schemas.openxmlformats.org/officeDocument/2006/relationships/slide" Target="slide37.xml"/><Relationship Id="rId7" Type="http://schemas.openxmlformats.org/officeDocument/2006/relationships/slide" Target="slide53.xml"/><Relationship Id="rId12" Type="http://schemas.openxmlformats.org/officeDocument/2006/relationships/slide" Target="slide33.xml"/><Relationship Id="rId17" Type="http://schemas.openxmlformats.org/officeDocument/2006/relationships/slide" Target="slide25.xml"/><Relationship Id="rId25" Type="http://schemas.openxmlformats.org/officeDocument/2006/relationships/slide" Target="slide47.xml"/><Relationship Id="rId2" Type="http://schemas.openxmlformats.org/officeDocument/2006/relationships/slideLayout" Target="../slideLayouts/slideLayout5.xml"/><Relationship Id="rId16" Type="http://schemas.openxmlformats.org/officeDocument/2006/relationships/slide" Target="slide23.xml"/><Relationship Id="rId20" Type="http://schemas.openxmlformats.org/officeDocument/2006/relationships/slide" Target="slide35.xml"/><Relationship Id="rId1" Type="http://schemas.openxmlformats.org/officeDocument/2006/relationships/tags" Target="../tags/tag2.xml"/><Relationship Id="rId6" Type="http://schemas.openxmlformats.org/officeDocument/2006/relationships/slide" Target="slide51.xml"/><Relationship Id="rId11" Type="http://schemas.openxmlformats.org/officeDocument/2006/relationships/slide" Target="slide49.xml"/><Relationship Id="rId24" Type="http://schemas.openxmlformats.org/officeDocument/2006/relationships/slide" Target="slide45.xml"/><Relationship Id="rId5" Type="http://schemas.openxmlformats.org/officeDocument/2006/relationships/slide" Target="slide9.xml"/><Relationship Id="rId15" Type="http://schemas.openxmlformats.org/officeDocument/2006/relationships/slide" Target="slide21.xml"/><Relationship Id="rId23" Type="http://schemas.openxmlformats.org/officeDocument/2006/relationships/slide" Target="slide43.xml"/><Relationship Id="rId28" Type="http://schemas.openxmlformats.org/officeDocument/2006/relationships/slide" Target="slide4.xml"/><Relationship Id="rId10" Type="http://schemas.openxmlformats.org/officeDocument/2006/relationships/slide" Target="slide66.xml"/><Relationship Id="rId19" Type="http://schemas.openxmlformats.org/officeDocument/2006/relationships/slide" Target="slide31.xml"/><Relationship Id="rId4" Type="http://schemas.openxmlformats.org/officeDocument/2006/relationships/slide" Target="slide6.xml"/><Relationship Id="rId9" Type="http://schemas.openxmlformats.org/officeDocument/2006/relationships/slide" Target="slide59.xml"/><Relationship Id="rId14" Type="http://schemas.openxmlformats.org/officeDocument/2006/relationships/slide" Target="slide18.xml"/><Relationship Id="rId22" Type="http://schemas.openxmlformats.org/officeDocument/2006/relationships/slide" Target="slide39.xml"/><Relationship Id="rId27" Type="http://schemas.openxmlformats.org/officeDocument/2006/relationships/slide" Target="slide14.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hyperlink" Target="https://www.w3.org/TR/xmlschema/"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vocab.linkeddata.es/datosabiertos/" TargetMode="External"/><Relationship Id="rId2" Type="http://schemas.openxmlformats.org/officeDocument/2006/relationships/image" Target="../media/image30.png"/><Relationship Id="rId1" Type="http://schemas.openxmlformats.org/officeDocument/2006/relationships/slideLayout" Target="../slideLayouts/slideLayout3.xml"/><Relationship Id="rId5" Type="http://schemas.openxmlformats.org/officeDocument/2006/relationships/hyperlink" Target="https://www.ine.es/ss/Satellite?L=0&amp;c=Page&amp;cid=1254735839296&amp;p=1254735839296&amp;pagename=MetodologiaYEstandares%2FINELayout" TargetMode="External"/><Relationship Id="rId4" Type="http://schemas.openxmlformats.org/officeDocument/2006/relationships/hyperlink" Target="https://ec.europa.eu/eurostat/ramon/nomenclatures/index.cfm?TargetUrl=LST_NOM_DTL&amp;StrNom=NACE_REV2&amp;StrLanguageCode=ES&amp;IntPcKey=&amp;StrLayoutCode=HIERARCHIC&amp;IntCurrentPage=1"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ec.europa.eu/eurostat/ramon/nomenclatures/index.cfm?TargetUrl=LST_NOM_DTL&amp;StrNom=NACE_REV2&amp;StrLanguageCode=ES&amp;IntPcKey=&amp;StrLayoutCode=HIERARCHIC&amp;IntCurrentPage=1" TargetMode="Externa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slide" Target="slide66.xml"/><Relationship Id="rId2" Type="http://schemas.openxmlformats.org/officeDocument/2006/relationships/image" Target="../media/image30.png"/><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hyperlink" Target="https://administracionelectronica.gob.es/ctt/dir3"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hyperlink" Target="https://blog.okfn.org/files/2017/06/FinalreportTheStateofOpenGovernmentDatain2017.pdf" TargetMode="External"/><Relationship Id="rId2" Type="http://schemas.openxmlformats.org/officeDocument/2006/relationships/slideLayout" Target="../slideLayouts/slideLayout5.xml"/><Relationship Id="rId1" Type="http://schemas.openxmlformats.org/officeDocument/2006/relationships/tags" Target="../tags/tag3.xml"/><Relationship Id="rId6" Type="http://schemas.openxmlformats.org/officeDocument/2006/relationships/hyperlink" Target="https://opendatabarometer.org/4thedition/report/?lang=es" TargetMode="External"/><Relationship Id="rId5" Type="http://schemas.openxmlformats.org/officeDocument/2006/relationships/image" Target="../media/image4.png"/><Relationship Id="rId4" Type="http://schemas.openxmlformats.org/officeDocument/2006/relationships/image" Target="../media/image13.jpeg"/></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2" Type="http://schemas.openxmlformats.org/officeDocument/2006/relationships/slide" Target="slide54.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hyperlink" Target="https://es.wikipedia.org/wiki/ISO_8601"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hyperlink" Target="https://www.ine.es/ss/Satellite?L=es_ES&amp;c=Page&amp;cid=1259952026632&amp;p=1259952026632&amp;pagename=ProductosYServicios%2FPYSLayout" TargetMode="External"/><Relationship Id="rId2" Type="http://schemas.openxmlformats.org/officeDocument/2006/relationships/image" Target="../media/image30.png"/><Relationship Id="rId1" Type="http://schemas.openxmlformats.org/officeDocument/2006/relationships/slideLayout" Target="../slideLayouts/slideLayout3.xml"/><Relationship Id="rId5" Type="http://schemas.openxmlformats.org/officeDocument/2006/relationships/image" Target="../media/image34.jpeg"/><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8" Type="http://schemas.openxmlformats.org/officeDocument/2006/relationships/hyperlink" Target="https://es.wikipedia.org/wiki/Shapefile" TargetMode="External"/><Relationship Id="rId3" Type="http://schemas.openxmlformats.org/officeDocument/2006/relationships/image" Target="../media/image30.png"/><Relationship Id="rId7" Type="http://schemas.openxmlformats.org/officeDocument/2006/relationships/hyperlink" Target="https://www.opengeospatial.org/standards/wkt-crs"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hyperlink" Target="http://www.juntadeandalucia.es/economiainnovacioncienciayempleo/pam/ConvED50.action" TargetMode="External"/><Relationship Id="rId5" Type="http://schemas.openxmlformats.org/officeDocument/2006/relationships/image" Target="../media/image37.png"/><Relationship Id="rId4" Type="http://schemas.openxmlformats.org/officeDocument/2006/relationships/image" Target="../media/image34.jpeg"/><Relationship Id="rId9" Type="http://schemas.openxmlformats.org/officeDocument/2006/relationships/hyperlink" Target="https://es.wikipedia.org/wiki/K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4.png"/><Relationship Id="rId2" Type="http://schemas.openxmlformats.org/officeDocument/2006/relationships/slideLayout" Target="../slideLayouts/slideLayout5.xml"/><Relationship Id="rId1" Type="http://schemas.openxmlformats.org/officeDocument/2006/relationships/tags" Target="../tags/tag4.xml"/><Relationship Id="rId6" Type="http://schemas.openxmlformats.org/officeDocument/2006/relationships/hyperlink" Target="https://datos.gob.es/es/documentacion/como-generar-valor-partir-de-los-datos-formatos-tecnicas-y-herramientas-para-analizar%20que%20cataloga%20el%20CSV%20como%20un%20formato%20que%20para%20personas%20y%20para%20m%C3%A1quinas%20(hibrido)" TargetMode="External"/><Relationship Id="rId5" Type="http://schemas.openxmlformats.org/officeDocument/2006/relationships/hyperlink" Target="https://datos.gob.es/es/catalogo" TargetMode="External"/><Relationship Id="rId4" Type="http://schemas.openxmlformats.org/officeDocument/2006/relationships/hyperlink" Target="https://www.europeandataportal.eu/data/datasets?locale=es"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www.w3.org/International/questions/qa-choosing-encodings" TargetMode="Externa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 Target="slide56.xml"/><Relationship Id="rId2" Type="http://schemas.openxmlformats.org/officeDocument/2006/relationships/slide" Target="slide55.xml"/><Relationship Id="rId1" Type="http://schemas.openxmlformats.org/officeDocument/2006/relationships/slideLayout" Target="../slideLayouts/slideLayout2.xml"/><Relationship Id="rId5" Type="http://schemas.openxmlformats.org/officeDocument/2006/relationships/slide" Target="slide58.xml"/><Relationship Id="rId4" Type="http://schemas.openxmlformats.org/officeDocument/2006/relationships/slide" Target="slide57.xml"/></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theodi.org/" TargetMode="External"/><Relationship Id="rId1" Type="http://schemas.openxmlformats.org/officeDocument/2006/relationships/slideLayout" Target="../slideLayouts/slideLayout3.xml"/><Relationship Id="rId6" Type="http://schemas.openxmlformats.org/officeDocument/2006/relationships/hyperlink" Target="https://csvlint.io/" TargetMode="External"/><Relationship Id="rId5" Type="http://schemas.openxmlformats.org/officeDocument/2006/relationships/image" Target="../media/image38.tiff"/><Relationship Id="rId4" Type="http://schemas.openxmlformats.org/officeDocument/2006/relationships/image" Target="../media/image14.png"/></Relationships>
</file>

<file path=ppt/slides/_rels/slide5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frictionlessdata.io/" TargetMode="External"/><Relationship Id="rId7" Type="http://schemas.openxmlformats.org/officeDocument/2006/relationships/hyperlink" Target="https://goodtables.io/" TargetMode="External"/><Relationship Id="rId2" Type="http://schemas.openxmlformats.org/officeDocument/2006/relationships/hyperlink" Target="https://okfn.org/" TargetMode="External"/><Relationship Id="rId1" Type="http://schemas.openxmlformats.org/officeDocument/2006/relationships/slideLayout" Target="../slideLayouts/slideLayout3.xml"/><Relationship Id="rId6" Type="http://schemas.openxmlformats.org/officeDocument/2006/relationships/image" Target="../media/image39.tiff"/><Relationship Id="rId5" Type="http://schemas.openxmlformats.org/officeDocument/2006/relationships/image" Target="../media/image14.png"/><Relationship Id="rId4" Type="http://schemas.openxmlformats.org/officeDocument/2006/relationships/hyperlink" Target="https://frictionlessdata.io/docs/data-package/"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theodi.org.au/data-curator/" TargetMode="External"/><Relationship Id="rId1" Type="http://schemas.openxmlformats.org/officeDocument/2006/relationships/slideLayout" Target="../slideLayouts/slideLayout3.xml"/><Relationship Id="rId6" Type="http://schemas.openxmlformats.org/officeDocument/2006/relationships/image" Target="../media/image40.tiff"/><Relationship Id="rId5" Type="http://schemas.openxmlformats.org/officeDocument/2006/relationships/hyperlink" Target="https://github.com/ODIQueensland/data-curator" TargetMode="External"/><Relationship Id="rId4" Type="http://schemas.openxmlformats.org/officeDocument/2006/relationships/image" Target="../media/image14.png"/></Relationships>
</file>

<file path=ppt/slides/_rels/slide58.xml.rels><?xml version="1.0" encoding="UTF-8" standalone="yes"?>
<Relationships xmlns="http://schemas.openxmlformats.org/package/2006/relationships"><Relationship Id="rId3" Type="http://schemas.openxmlformats.org/officeDocument/2006/relationships/hyperlink" Target="https://csvkit.readthedocs.io/en/latest/" TargetMode="External"/><Relationship Id="rId2" Type="http://schemas.openxmlformats.org/officeDocument/2006/relationships/image" Target="../media/image14.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41.tiff"/></Relationships>
</file>

<file path=ppt/slides/_rels/slide59.xml.rels><?xml version="1.0" encoding="UTF-8" standalone="yes"?>
<Relationships xmlns="http://schemas.openxmlformats.org/package/2006/relationships"><Relationship Id="rId3" Type="http://schemas.openxmlformats.org/officeDocument/2006/relationships/hyperlink" Target="https://www.kaggle.com/" TargetMode="External"/><Relationship Id="rId2" Type="http://schemas.openxmlformats.org/officeDocument/2006/relationships/hyperlink" Target="https://datahub.io/"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archive.ics.uci.edu/ml/datasets/auto+mpg" TargetMode="Externa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hyperlink" Target="https://frictionlessdata.io/" TargetMode="External"/><Relationship Id="rId2" Type="http://schemas.openxmlformats.org/officeDocument/2006/relationships/hyperlink" Target="https://datahub.io/" TargetMode="Externa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14.png"/><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datahub.io/core/co2-ppm" TargetMode="External"/><Relationship Id="rId1" Type="http://schemas.openxmlformats.org/officeDocument/2006/relationships/slideLayout" Target="../slideLayouts/slideLayout3.xml"/><Relationship Id="rId5" Type="http://schemas.openxmlformats.org/officeDocument/2006/relationships/image" Target="../media/image44.tiff"/><Relationship Id="rId4" Type="http://schemas.openxmlformats.org/officeDocument/2006/relationships/image" Target="../media/image43.tiff"/></Relationships>
</file>

<file path=ppt/slides/_rels/slide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hyperlink" Target="https://www.kaggle.com/"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14.png"/><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kaggle.com/akhilv11/border-crossing-entry-data" TargetMode="Externa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8" Type="http://schemas.openxmlformats.org/officeDocument/2006/relationships/hyperlink" Target="https://datos.gob.es/es/documentacion/datos-abiertos-guia-estrategica-para-su-puesta-en-marcha-y-conjuntos-de-datos-0" TargetMode="External"/><Relationship Id="rId3" Type="http://schemas.openxmlformats.org/officeDocument/2006/relationships/hyperlink" Target="https://tools.ietf.org/html/rfc4180" TargetMode="External"/><Relationship Id="rId7" Type="http://schemas.openxmlformats.org/officeDocument/2006/relationships/hyperlink" Target="https://datos.gob.es/es/documentacion/norma-tecnica-de-interoperabilidad-de-reutilizacion-de-recursos-de-informacion" TargetMode="Externa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hyperlink" Target="https://www.w3.org/TR/2015/REC-tabular-data-model-20151217/" TargetMode="External"/><Relationship Id="rId11" Type="http://schemas.openxmlformats.org/officeDocument/2006/relationships/hyperlink" Target="https://datosgobar.github.io/paquete-apertura-datos/guia-abiertos/#guia-para-la-publicacion-de-datos-en-formatos-abiertos" TargetMode="External"/><Relationship Id="rId5" Type="http://schemas.openxmlformats.org/officeDocument/2006/relationships/hyperlink" Target="https://www.w3.org/2013/csvw/wiki/Main_Page" TargetMode="External"/><Relationship Id="rId10" Type="http://schemas.openxmlformats.org/officeDocument/2006/relationships/hyperlink" Target="https://data.ny.gov/download/c3zp-wr9j/application/pdf" TargetMode="External"/><Relationship Id="rId4" Type="http://schemas.openxmlformats.org/officeDocument/2006/relationships/hyperlink" Target="https://www.iana.org/assignments/media-types/text/tab-separated-values" TargetMode="External"/><Relationship Id="rId9" Type="http://schemas.openxmlformats.org/officeDocument/2006/relationships/hyperlink" Target="http://femp.femp.es/files/3580-1937-fichero/DATOS%20ABIERTOS%20FEMP%202019.pdf" TargetMode="External"/></Relationships>
</file>

<file path=ppt/slides/_rels/slide67.xml.rels><?xml version="1.0" encoding="UTF-8" standalone="yes"?>
<Relationships xmlns="http://schemas.openxmlformats.org/package/2006/relationships"><Relationship Id="rId8" Type="http://schemas.openxmlformats.org/officeDocument/2006/relationships/hyperlink" Target="http://www.iso.org/iso/home/standards/currency_codes.htm" TargetMode="External"/><Relationship Id="rId3" Type="http://schemas.openxmlformats.org/officeDocument/2006/relationships/hyperlink" Target="http://www.ine.es/ss/Satellite?L=0&amp;c=Page&amp;cid=1254735839296&amp;p=1254735839296&amp;pagename=MetodologiaYEstandares/INELayout" TargetMode="External"/><Relationship Id="rId7" Type="http://schemas.openxmlformats.org/officeDocument/2006/relationships/hyperlink" Target="http://www.loc.gov/standards/iso639-2/php/code_list.php" TargetMode="External"/><Relationship Id="rId2" Type="http://schemas.openxmlformats.org/officeDocument/2006/relationships/image" Target="../media/image48.jpeg"/><Relationship Id="rId1" Type="http://schemas.openxmlformats.org/officeDocument/2006/relationships/slideLayout" Target="../slideLayouts/slideLayout2.xml"/><Relationship Id="rId6" Type="http://schemas.openxmlformats.org/officeDocument/2006/relationships/hyperlink" Target="https://ec.europa.eu/eurostat/web/nuts/background" TargetMode="External"/><Relationship Id="rId11" Type="http://schemas.openxmlformats.org/officeDocument/2006/relationships/image" Target="../media/image4.png"/><Relationship Id="rId5" Type="http://schemas.openxmlformats.org/officeDocument/2006/relationships/hyperlink" Target="https://ec.europa.eu/eurostat/statistics-explained/index.php/NACE_background" TargetMode="External"/><Relationship Id="rId10" Type="http://schemas.openxmlformats.org/officeDocument/2006/relationships/hyperlink" Target="http://www.unece.org/fileadmin/DAM/cefact/recommendations/rec20/rec20_rev3_Annex3e.pdf" TargetMode="External"/><Relationship Id="rId4" Type="http://schemas.openxmlformats.org/officeDocument/2006/relationships/hyperlink" Target="http://open-data.europa.eu/cs/data/dataset/eurovoc" TargetMode="External"/><Relationship Id="rId9" Type="http://schemas.openxmlformats.org/officeDocument/2006/relationships/hyperlink" Target="http://www.iso.org/iso/country_codes.htm"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tools.ietf.org/html/rfc4180" TargetMode="External"/><Relationship Id="rId2" Type="http://schemas.openxmlformats.org/officeDocument/2006/relationships/image" Target="../media/image19.jpeg"/><Relationship Id="rId1" Type="http://schemas.openxmlformats.org/officeDocument/2006/relationships/slideLayout" Target="../slideLayouts/slideLayout3.xml"/><Relationship Id="rId5" Type="http://schemas.openxmlformats.org/officeDocument/2006/relationships/hyperlink" Target="https://www.iana.org/assignments/media-types/text/tab-separated-values" TargetMode="Externa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hyperlink" Target="http://example.org/automoviles.csv-metadata.txt." TargetMode="External"/><Relationship Id="rId2" Type="http://schemas.openxmlformats.org/officeDocument/2006/relationships/image" Target="../media/image2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o 12">
            <a:extLst>
              <a:ext uri="{FF2B5EF4-FFF2-40B4-BE49-F238E27FC236}">
                <a16:creationId xmlns:a16="http://schemas.microsoft.com/office/drawing/2014/main" id="{58707436-FBDD-4DAE-AC0E-C8CE5FE2DC6A}"/>
              </a:ext>
            </a:extLst>
          </p:cNvPr>
          <p:cNvGrpSpPr/>
          <p:nvPr/>
        </p:nvGrpSpPr>
        <p:grpSpPr>
          <a:xfrm>
            <a:off x="0" y="-1740"/>
            <a:ext cx="6858000" cy="10077761"/>
            <a:chOff x="0" y="-1740"/>
            <a:chExt cx="6858000" cy="10077761"/>
          </a:xfrm>
        </p:grpSpPr>
        <p:pic>
          <p:nvPicPr>
            <p:cNvPr id="2" name="Imagen 1">
              <a:extLst>
                <a:ext uri="{FF2B5EF4-FFF2-40B4-BE49-F238E27FC236}">
                  <a16:creationId xmlns:a16="http://schemas.microsoft.com/office/drawing/2014/main" id="{AD81C977-3DBE-4E71-B0BD-5592835A775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706" t="1216" r="2341"/>
            <a:stretch/>
          </p:blipFill>
          <p:spPr>
            <a:xfrm>
              <a:off x="0" y="-1740"/>
              <a:ext cx="6858000" cy="9907740"/>
            </a:xfrm>
            <a:prstGeom prst="rect">
              <a:avLst/>
            </a:prstGeom>
          </p:spPr>
        </p:pic>
        <p:sp>
          <p:nvSpPr>
            <p:cNvPr id="3" name="Rectángulo 2">
              <a:extLst>
                <a:ext uri="{FF2B5EF4-FFF2-40B4-BE49-F238E27FC236}">
                  <a16:creationId xmlns:a16="http://schemas.microsoft.com/office/drawing/2014/main" id="{1DF962A0-0908-4751-858C-8C40FA13589B}"/>
                </a:ext>
              </a:extLst>
            </p:cNvPr>
            <p:cNvSpPr/>
            <p:nvPr/>
          </p:nvSpPr>
          <p:spPr>
            <a:xfrm>
              <a:off x="3490914" y="2428876"/>
              <a:ext cx="1520042" cy="195262"/>
            </a:xfrm>
            <a:prstGeom prst="rect">
              <a:avLst/>
            </a:prstGeom>
            <a:solidFill>
              <a:srgbClr val="F49A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  </a:t>
              </a:r>
            </a:p>
          </p:txBody>
        </p:sp>
        <p:sp>
          <p:nvSpPr>
            <p:cNvPr id="4" name="CuadroTexto 3">
              <a:extLst>
                <a:ext uri="{FF2B5EF4-FFF2-40B4-BE49-F238E27FC236}">
                  <a16:creationId xmlns:a16="http://schemas.microsoft.com/office/drawing/2014/main" id="{B837CB6A-2016-4E9E-B79F-BD2F4B3575D4}"/>
                </a:ext>
              </a:extLst>
            </p:cNvPr>
            <p:cNvSpPr txBox="1"/>
            <p:nvPr/>
          </p:nvSpPr>
          <p:spPr>
            <a:xfrm>
              <a:off x="165100" y="3746500"/>
              <a:ext cx="3898900" cy="2308324"/>
            </a:xfrm>
            <a:prstGeom prst="rect">
              <a:avLst/>
            </a:prstGeom>
            <a:noFill/>
          </p:spPr>
          <p:txBody>
            <a:bodyPr wrap="square" rtlCol="0">
              <a:spAutoFit/>
            </a:bodyPr>
            <a:lstStyle/>
            <a:p>
              <a:r>
                <a:rPr lang="es-ES" sz="3600" dirty="0">
                  <a:solidFill>
                    <a:schemeClr val="bg1"/>
                  </a:solidFill>
                  <a:latin typeface="Neutra Text" panose="02000000000000000000" pitchFamily="50" charset="0"/>
                </a:rPr>
                <a:t>Guía práctica</a:t>
              </a:r>
            </a:p>
            <a:p>
              <a:r>
                <a:rPr lang="es-ES" sz="3600" dirty="0">
                  <a:solidFill>
                    <a:schemeClr val="bg1"/>
                  </a:solidFill>
                  <a:latin typeface="Neutra Text" panose="02000000000000000000" pitchFamily="50" charset="0"/>
                </a:rPr>
                <a:t>para la publicación</a:t>
              </a:r>
            </a:p>
            <a:p>
              <a:r>
                <a:rPr lang="es-ES" sz="3600" dirty="0">
                  <a:solidFill>
                    <a:schemeClr val="bg1"/>
                  </a:solidFill>
                  <a:latin typeface="Neutra Text" panose="02000000000000000000" pitchFamily="50" charset="0"/>
                </a:rPr>
                <a:t>de datos tabulares</a:t>
              </a:r>
            </a:p>
            <a:p>
              <a:r>
                <a:rPr lang="es-ES" sz="3600" dirty="0">
                  <a:solidFill>
                    <a:schemeClr val="bg1"/>
                  </a:solidFill>
                  <a:latin typeface="Neutra Text" panose="02000000000000000000" pitchFamily="50" charset="0"/>
                </a:rPr>
                <a:t>en archivos</a:t>
              </a:r>
            </a:p>
          </p:txBody>
        </p:sp>
        <p:sp>
          <p:nvSpPr>
            <p:cNvPr id="5" name="CuadroTexto 4">
              <a:extLst>
                <a:ext uri="{FF2B5EF4-FFF2-40B4-BE49-F238E27FC236}">
                  <a16:creationId xmlns:a16="http://schemas.microsoft.com/office/drawing/2014/main" id="{5D6AD553-7DAE-4894-A81F-33DDA7E3E363}"/>
                </a:ext>
              </a:extLst>
            </p:cNvPr>
            <p:cNvSpPr txBox="1"/>
            <p:nvPr/>
          </p:nvSpPr>
          <p:spPr>
            <a:xfrm>
              <a:off x="2044700" y="5702300"/>
              <a:ext cx="3898900" cy="1323439"/>
            </a:xfrm>
            <a:prstGeom prst="rect">
              <a:avLst/>
            </a:prstGeom>
            <a:noFill/>
          </p:spPr>
          <p:txBody>
            <a:bodyPr wrap="square" rtlCol="0">
              <a:spAutoFit/>
            </a:bodyPr>
            <a:lstStyle/>
            <a:p>
              <a:r>
                <a:rPr lang="es-ES" sz="8000" dirty="0">
                  <a:solidFill>
                    <a:schemeClr val="bg1"/>
                  </a:solidFill>
                  <a:latin typeface="Neutra Text" panose="02000000000000000000" pitchFamily="50" charset="0"/>
                </a:rPr>
                <a:t>CSV</a:t>
              </a:r>
            </a:p>
          </p:txBody>
        </p:sp>
        <p:sp>
          <p:nvSpPr>
            <p:cNvPr id="6" name="CuadroTexto 5">
              <a:extLst>
                <a:ext uri="{FF2B5EF4-FFF2-40B4-BE49-F238E27FC236}">
                  <a16:creationId xmlns:a16="http://schemas.microsoft.com/office/drawing/2014/main" id="{8CDA88C1-F723-42EE-9CF1-7B1323D3303E}"/>
                </a:ext>
              </a:extLst>
            </p:cNvPr>
            <p:cNvSpPr txBox="1"/>
            <p:nvPr/>
          </p:nvSpPr>
          <p:spPr>
            <a:xfrm>
              <a:off x="88900" y="8506361"/>
              <a:ext cx="3898900" cy="1569660"/>
            </a:xfrm>
            <a:prstGeom prst="rect">
              <a:avLst/>
            </a:prstGeom>
            <a:noFill/>
          </p:spPr>
          <p:txBody>
            <a:bodyPr wrap="square" rtlCol="0">
              <a:spAutoFit/>
            </a:bodyPr>
            <a:lstStyle/>
            <a:p>
              <a:r>
                <a:rPr lang="es-ES" sz="9600" dirty="0">
                  <a:solidFill>
                    <a:schemeClr val="tx1">
                      <a:alpha val="15000"/>
                    </a:schemeClr>
                  </a:solidFill>
                  <a:effectLst>
                    <a:outerShdw blurRad="50800" dist="50800" dir="5400000" algn="ctr" rotWithShape="0">
                      <a:schemeClr val="bg1"/>
                    </a:outerShdw>
                  </a:effectLst>
                  <a:latin typeface="Neutra Text" panose="02000000000000000000" pitchFamily="50" charset="0"/>
                </a:rPr>
                <a:t>CSV</a:t>
              </a:r>
            </a:p>
          </p:txBody>
        </p:sp>
        <p:pic>
          <p:nvPicPr>
            <p:cNvPr id="7" name="Imagen 6">
              <a:extLst>
                <a:ext uri="{FF2B5EF4-FFF2-40B4-BE49-F238E27FC236}">
                  <a16:creationId xmlns:a16="http://schemas.microsoft.com/office/drawing/2014/main" id="{FF12EE11-29F7-42F3-AF44-0B5C1A3BE2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5136" y="505014"/>
              <a:ext cx="1546864" cy="467523"/>
            </a:xfrm>
            <a:prstGeom prst="rect">
              <a:avLst/>
            </a:prstGeom>
          </p:spPr>
        </p:pic>
        <p:pic>
          <p:nvPicPr>
            <p:cNvPr id="8" name="Imagen 7">
              <a:extLst>
                <a:ext uri="{FF2B5EF4-FFF2-40B4-BE49-F238E27FC236}">
                  <a16:creationId xmlns:a16="http://schemas.microsoft.com/office/drawing/2014/main" id="{691FB2FC-3E56-4843-AA28-E33DB8C671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0314" y="9377679"/>
              <a:ext cx="1041241" cy="312372"/>
            </a:xfrm>
            <a:prstGeom prst="rect">
              <a:avLst/>
            </a:prstGeom>
          </p:spPr>
        </p:pic>
        <p:pic>
          <p:nvPicPr>
            <p:cNvPr id="9" name="Imagen 8">
              <a:extLst>
                <a:ext uri="{FF2B5EF4-FFF2-40B4-BE49-F238E27FC236}">
                  <a16:creationId xmlns:a16="http://schemas.microsoft.com/office/drawing/2014/main" id="{2AF4A5AE-8C0B-40BE-A308-D69770AB903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 b="73131"/>
            <a:stretch/>
          </p:blipFill>
          <p:spPr>
            <a:xfrm rot="10800000">
              <a:off x="2487433" y="0"/>
              <a:ext cx="1126506" cy="821942"/>
            </a:xfrm>
            <a:prstGeom prst="rect">
              <a:avLst/>
            </a:prstGeom>
          </p:spPr>
        </p:pic>
        <p:pic>
          <p:nvPicPr>
            <p:cNvPr id="10" name="Imagen 9">
              <a:extLst>
                <a:ext uri="{FF2B5EF4-FFF2-40B4-BE49-F238E27FC236}">
                  <a16:creationId xmlns:a16="http://schemas.microsoft.com/office/drawing/2014/main" id="{3B005B06-AB17-4E35-A6D1-2C3F04CBC9E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 b="34985"/>
            <a:stretch/>
          </p:blipFill>
          <p:spPr>
            <a:xfrm rot="16200000">
              <a:off x="5299576" y="7663543"/>
              <a:ext cx="1126506" cy="1990342"/>
            </a:xfrm>
            <a:prstGeom prst="rect">
              <a:avLst/>
            </a:prstGeom>
          </p:spPr>
        </p:pic>
        <p:pic>
          <p:nvPicPr>
            <p:cNvPr id="12" name="Imagen 11" descr="Imagen que contiene dibujo&#10;&#10;Descripción generada automáticamente">
              <a:extLst>
                <a:ext uri="{FF2B5EF4-FFF2-40B4-BE49-F238E27FC236}">
                  <a16:creationId xmlns:a16="http://schemas.microsoft.com/office/drawing/2014/main" id="{D71E184F-836F-4EDE-A20C-C09AC0F91D4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02200" y="9403358"/>
              <a:ext cx="1866900" cy="261015"/>
            </a:xfrm>
            <a:prstGeom prst="rect">
              <a:avLst/>
            </a:prstGeom>
          </p:spPr>
        </p:pic>
      </p:grpSp>
    </p:spTree>
    <p:extLst>
      <p:ext uri="{BB962C8B-B14F-4D97-AF65-F5344CB8AC3E}">
        <p14:creationId xmlns:p14="http://schemas.microsoft.com/office/powerpoint/2010/main" val="22593215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D49FD2A6-B321-47B1-AA8E-BF2E9F7D60BC}"/>
              </a:ext>
            </a:extLst>
          </p:cNvPr>
          <p:cNvSpPr>
            <a:spLocks noGrp="1"/>
          </p:cNvSpPr>
          <p:nvPr>
            <p:ph type="sldNum" sz="quarter" idx="12"/>
          </p:nvPr>
        </p:nvSpPr>
        <p:spPr/>
        <p:txBody>
          <a:bodyPr/>
          <a:lstStyle/>
          <a:p>
            <a:fld id="{B0B223AA-581B-472F-BB2F-AB3AEAB0FF05}" type="slidenum">
              <a:rPr lang="es-ES" smtClean="0"/>
              <a:t>10</a:t>
            </a:fld>
            <a:endParaRPr lang="es-ES" dirty="0"/>
          </a:p>
        </p:txBody>
      </p:sp>
      <p:sp>
        <p:nvSpPr>
          <p:cNvPr id="3" name="CuadroTexto 2">
            <a:extLst>
              <a:ext uri="{FF2B5EF4-FFF2-40B4-BE49-F238E27FC236}">
                <a16:creationId xmlns:a16="http://schemas.microsoft.com/office/drawing/2014/main" id="{1BE1C969-2434-47B3-AEE7-68EE3B5C4D60}"/>
              </a:ext>
            </a:extLst>
          </p:cNvPr>
          <p:cNvSpPr txBox="1"/>
          <p:nvPr/>
        </p:nvSpPr>
        <p:spPr>
          <a:xfrm>
            <a:off x="-68815" y="2805240"/>
            <a:ext cx="884791" cy="769441"/>
          </a:xfrm>
          <a:prstGeom prst="rect">
            <a:avLst/>
          </a:prstGeom>
          <a:noFill/>
        </p:spPr>
        <p:txBody>
          <a:bodyPr wrap="square" rtlCol="0">
            <a:spAutoFit/>
          </a:bodyPr>
          <a:lstStyle/>
          <a:p>
            <a:pPr algn="ctr"/>
            <a:r>
              <a:rPr lang="es-ES" sz="4400" spc="-150" dirty="0">
                <a:solidFill>
                  <a:schemeClr val="bg1"/>
                </a:solidFill>
                <a:latin typeface="Neutra Text" panose="02000000000000000000" pitchFamily="50" charset="0"/>
              </a:rPr>
              <a:t>03</a:t>
            </a:r>
          </a:p>
        </p:txBody>
      </p:sp>
      <p:pic>
        <p:nvPicPr>
          <p:cNvPr id="4" name="Marcador de contenido 3">
            <a:extLst>
              <a:ext uri="{FF2B5EF4-FFF2-40B4-BE49-F238E27FC236}">
                <a16:creationId xmlns:a16="http://schemas.microsoft.com/office/drawing/2014/main" id="{FFA72A97-9871-4740-97C7-9AC0969ECB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8152" y="997004"/>
            <a:ext cx="743277" cy="743277"/>
          </a:xfrm>
          <a:prstGeom prst="rect">
            <a:avLst/>
          </a:prstGeom>
        </p:spPr>
      </p:pic>
      <p:sp>
        <p:nvSpPr>
          <p:cNvPr id="7" name="Rectángulo 6">
            <a:extLst>
              <a:ext uri="{FF2B5EF4-FFF2-40B4-BE49-F238E27FC236}">
                <a16:creationId xmlns:a16="http://schemas.microsoft.com/office/drawing/2014/main" id="{4355BFE8-79EF-455C-BFE2-FCFCFC43063A}"/>
              </a:ext>
            </a:extLst>
          </p:cNvPr>
          <p:cNvSpPr/>
          <p:nvPr/>
        </p:nvSpPr>
        <p:spPr>
          <a:xfrm>
            <a:off x="1025411" y="1995252"/>
            <a:ext cx="5391263" cy="6524863"/>
          </a:xfrm>
          <a:prstGeom prst="rect">
            <a:avLst/>
          </a:prstGeom>
          <a:solidFill>
            <a:schemeClr val="bg1">
              <a:lumMod val="85000"/>
            </a:schemeClr>
          </a:solidFill>
          <a:ln w="38100">
            <a:solidFill>
              <a:srgbClr val="FF51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CuadroTexto 7">
            <a:extLst>
              <a:ext uri="{FF2B5EF4-FFF2-40B4-BE49-F238E27FC236}">
                <a16:creationId xmlns:a16="http://schemas.microsoft.com/office/drawing/2014/main" id="{7E7F59BF-C29F-480A-A566-FCC77AC46E8D}"/>
              </a:ext>
            </a:extLst>
          </p:cNvPr>
          <p:cNvSpPr txBox="1"/>
          <p:nvPr/>
        </p:nvSpPr>
        <p:spPr>
          <a:xfrm>
            <a:off x="1203795" y="2169877"/>
            <a:ext cx="5120806" cy="6186309"/>
          </a:xfrm>
          <a:prstGeom prst="rect">
            <a:avLst/>
          </a:prstGeom>
          <a:noFill/>
        </p:spPr>
        <p:txBody>
          <a:bodyPr wrap="square" rtlCol="0">
            <a:spAutoFit/>
          </a:bodyPr>
          <a:lstStyle/>
          <a:p>
            <a:r>
              <a:rPr lang="es-ES" sz="1200" dirty="0"/>
              <a:t>Archivo de datos: http://example.org/</a:t>
            </a:r>
            <a:r>
              <a:rPr lang="es-ES" sz="1200" dirty="0" err="1"/>
              <a:t>automoviles.csv</a:t>
            </a:r>
            <a:endParaRPr lang="es-ES" sz="1200" dirty="0"/>
          </a:p>
          <a:p>
            <a:r>
              <a:rPr lang="es-ES" sz="1200" dirty="0"/>
              <a:t>Descripción:  Tabla con datos de automóviles clásicos</a:t>
            </a:r>
          </a:p>
          <a:p>
            <a:r>
              <a:rPr lang="es-ES" sz="1200" dirty="0"/>
              <a:t>Publicador:  Autor del ejemplo</a:t>
            </a:r>
          </a:p>
          <a:p>
            <a:r>
              <a:rPr lang="es-ES" sz="1200" dirty="0"/>
              <a:t>Columna 1:</a:t>
            </a:r>
          </a:p>
          <a:p>
            <a:pPr lvl="1"/>
            <a:r>
              <a:rPr lang="es-ES" sz="1200" dirty="0"/>
              <a:t>Titulo: marca</a:t>
            </a:r>
          </a:p>
          <a:p>
            <a:pPr lvl="1"/>
            <a:r>
              <a:rPr lang="es-ES" sz="1200" dirty="0"/>
              <a:t>Descripción:  Este campo contiene información sobre la marca y modelo de cada vehículo.</a:t>
            </a:r>
          </a:p>
          <a:p>
            <a:pPr lvl="1"/>
            <a:r>
              <a:rPr lang="es-ES" sz="1200" dirty="0"/>
              <a:t>Tipo de datos: </a:t>
            </a:r>
            <a:r>
              <a:rPr lang="es-ES" sz="1200" dirty="0" err="1"/>
              <a:t>string</a:t>
            </a:r>
            <a:endParaRPr lang="es-ES" sz="1200" dirty="0"/>
          </a:p>
          <a:p>
            <a:r>
              <a:rPr lang="es-ES" sz="1200" dirty="0"/>
              <a:t>Columna 2: </a:t>
            </a:r>
          </a:p>
          <a:p>
            <a:pPr lvl="1"/>
            <a:r>
              <a:rPr lang="es-ES" sz="1200" dirty="0"/>
              <a:t>Titulo: año</a:t>
            </a:r>
          </a:p>
          <a:p>
            <a:pPr lvl="1"/>
            <a:r>
              <a:rPr lang="es-ES" sz="1200" dirty="0"/>
              <a:t>Descripción: Este campo contiene información sobre el año de fabricación de cada vehículo.</a:t>
            </a:r>
          </a:p>
          <a:p>
            <a:pPr lvl="1"/>
            <a:r>
              <a:rPr lang="es-ES" sz="1200" dirty="0"/>
              <a:t>Tipo de datos: date</a:t>
            </a:r>
          </a:p>
          <a:p>
            <a:r>
              <a:rPr lang="es-ES" sz="1200" dirty="0"/>
              <a:t>Columna 3: </a:t>
            </a:r>
          </a:p>
          <a:p>
            <a:pPr lvl="1"/>
            <a:r>
              <a:rPr lang="es-ES" sz="1200" dirty="0"/>
              <a:t>Titulo: cilindros</a:t>
            </a:r>
          </a:p>
          <a:p>
            <a:pPr lvl="1"/>
            <a:r>
              <a:rPr lang="es-ES" sz="1200" dirty="0"/>
              <a:t>Descripción: Este campo contiene información sobre el número de cilindros de cada vehículo.</a:t>
            </a:r>
          </a:p>
          <a:p>
            <a:pPr lvl="1"/>
            <a:r>
              <a:rPr lang="es-ES" sz="1200" dirty="0"/>
              <a:t>Tipo de datos: </a:t>
            </a:r>
            <a:r>
              <a:rPr lang="es-ES" sz="1200" dirty="0" err="1"/>
              <a:t>integer</a:t>
            </a:r>
            <a:endParaRPr lang="es-ES" sz="1200" dirty="0"/>
          </a:p>
          <a:p>
            <a:r>
              <a:rPr lang="es-ES" sz="1200" dirty="0"/>
              <a:t>Columna 4: </a:t>
            </a:r>
          </a:p>
          <a:p>
            <a:pPr lvl="1"/>
            <a:r>
              <a:rPr lang="es-ES" sz="1200" dirty="0"/>
              <a:t>Título: consumo</a:t>
            </a:r>
          </a:p>
          <a:p>
            <a:pPr lvl="1"/>
            <a:r>
              <a:rPr lang="es-ES" sz="1200" dirty="0"/>
              <a:t>Descripción: Este campo contiene información sobre el consumo medio de cada vehículo, medido en litros / 100 </a:t>
            </a:r>
            <a:r>
              <a:rPr lang="es-ES" sz="1200" dirty="0" err="1"/>
              <a:t>kms</a:t>
            </a:r>
            <a:r>
              <a:rPr lang="es-ES" sz="1200" dirty="0"/>
              <a:t>.</a:t>
            </a:r>
          </a:p>
          <a:p>
            <a:pPr lvl="1"/>
            <a:r>
              <a:rPr lang="es-ES" sz="1200" dirty="0"/>
              <a:t>Tipo de datos: decimal</a:t>
            </a:r>
          </a:p>
          <a:p>
            <a:r>
              <a:rPr lang="es-ES" sz="1200" dirty="0"/>
              <a:t>Columna 5: </a:t>
            </a:r>
          </a:p>
          <a:p>
            <a:pPr lvl="1"/>
            <a:r>
              <a:rPr lang="es-ES" sz="1200" dirty="0"/>
              <a:t>Título: potencia</a:t>
            </a:r>
          </a:p>
          <a:p>
            <a:pPr lvl="1"/>
            <a:r>
              <a:rPr lang="es-ES" sz="1200" dirty="0"/>
              <a:t>Descripción: Este campo contiene información sobre la potencia de cada vehículo, medida en CV.</a:t>
            </a:r>
          </a:p>
          <a:p>
            <a:pPr lvl="1"/>
            <a:r>
              <a:rPr lang="es-ES" sz="1200" dirty="0"/>
              <a:t>Tipo de datos: decimal</a:t>
            </a:r>
          </a:p>
          <a:p>
            <a:r>
              <a:rPr lang="es-ES" sz="1200" dirty="0"/>
              <a:t>Columna 6:</a:t>
            </a:r>
          </a:p>
          <a:p>
            <a:pPr lvl="1"/>
            <a:r>
              <a:rPr lang="es-ES" sz="1200" dirty="0"/>
              <a:t>Título:  aceleración</a:t>
            </a:r>
          </a:p>
          <a:p>
            <a:pPr lvl="1"/>
            <a:r>
              <a:rPr lang="es-ES" sz="1200" dirty="0"/>
              <a:t>Descripción: Este campo contiene datos sobre la aceleración de cada vehículo, medida en m/seg2.</a:t>
            </a:r>
          </a:p>
          <a:p>
            <a:pPr lvl="1"/>
            <a:r>
              <a:rPr lang="es-ES" sz="1200" dirty="0"/>
              <a:t>Tipo de datos: decimal</a:t>
            </a:r>
          </a:p>
        </p:txBody>
      </p:sp>
      <p:sp>
        <p:nvSpPr>
          <p:cNvPr id="9" name="CuadroTexto 8">
            <a:extLst>
              <a:ext uri="{FF2B5EF4-FFF2-40B4-BE49-F238E27FC236}">
                <a16:creationId xmlns:a16="http://schemas.microsoft.com/office/drawing/2014/main" id="{EC829F75-468A-4D46-BF99-7585B45309EE}"/>
              </a:ext>
            </a:extLst>
          </p:cNvPr>
          <p:cNvSpPr txBox="1"/>
          <p:nvPr/>
        </p:nvSpPr>
        <p:spPr>
          <a:xfrm>
            <a:off x="861845" y="1033645"/>
            <a:ext cx="4184271" cy="646331"/>
          </a:xfrm>
          <a:prstGeom prst="rect">
            <a:avLst/>
          </a:prstGeom>
          <a:noFill/>
        </p:spPr>
        <p:txBody>
          <a:bodyPr wrap="square" rtlCol="0">
            <a:spAutoFit/>
          </a:bodyPr>
          <a:lstStyle/>
          <a:p>
            <a:pPr marL="285750" indent="-285750">
              <a:buClr>
                <a:srgbClr val="801F89"/>
              </a:buClr>
              <a:buBlip>
                <a:blip r:embed="rId3"/>
              </a:buBlip>
            </a:pPr>
            <a:r>
              <a:rPr lang="es-ES" b="1" dirty="0">
                <a:solidFill>
                  <a:srgbClr val="FF5100"/>
                </a:solidFill>
              </a:rPr>
              <a:t>Ejemplo de diccionario de datos expresado  como un archivo de texto</a:t>
            </a:r>
          </a:p>
        </p:txBody>
      </p:sp>
    </p:spTree>
    <p:extLst>
      <p:ext uri="{BB962C8B-B14F-4D97-AF65-F5344CB8AC3E}">
        <p14:creationId xmlns:p14="http://schemas.microsoft.com/office/powerpoint/2010/main" val="905619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EA6944E-2D34-4895-B25C-11DD74D354A8}"/>
              </a:ext>
            </a:extLst>
          </p:cNvPr>
          <p:cNvSpPr>
            <a:spLocks noGrp="1"/>
          </p:cNvSpPr>
          <p:nvPr>
            <p:ph type="sldNum" sz="quarter" idx="12"/>
          </p:nvPr>
        </p:nvSpPr>
        <p:spPr/>
        <p:txBody>
          <a:bodyPr/>
          <a:lstStyle/>
          <a:p>
            <a:fld id="{B0B223AA-581B-472F-BB2F-AB3AEAB0FF05}" type="slidenum">
              <a:rPr lang="es-ES" smtClean="0"/>
              <a:t>11</a:t>
            </a:fld>
            <a:endParaRPr lang="es-ES" dirty="0"/>
          </a:p>
        </p:txBody>
      </p:sp>
      <p:sp>
        <p:nvSpPr>
          <p:cNvPr id="3" name="CuadroTexto 2">
            <a:extLst>
              <a:ext uri="{FF2B5EF4-FFF2-40B4-BE49-F238E27FC236}">
                <a16:creationId xmlns:a16="http://schemas.microsoft.com/office/drawing/2014/main" id="{CB15CE9D-C21C-4356-B9D3-48B902AA74A7}"/>
              </a:ext>
            </a:extLst>
          </p:cNvPr>
          <p:cNvSpPr txBox="1"/>
          <p:nvPr/>
        </p:nvSpPr>
        <p:spPr>
          <a:xfrm>
            <a:off x="-68815" y="2819528"/>
            <a:ext cx="884791" cy="769441"/>
          </a:xfrm>
          <a:prstGeom prst="rect">
            <a:avLst/>
          </a:prstGeom>
          <a:noFill/>
        </p:spPr>
        <p:txBody>
          <a:bodyPr wrap="square" rtlCol="0">
            <a:spAutoFit/>
          </a:bodyPr>
          <a:lstStyle/>
          <a:p>
            <a:pPr algn="ctr"/>
            <a:r>
              <a:rPr lang="es-ES" sz="4400" spc="-150" dirty="0">
                <a:solidFill>
                  <a:schemeClr val="bg1"/>
                </a:solidFill>
                <a:latin typeface="Neutra Text" panose="02000000000000000000" pitchFamily="50" charset="0"/>
              </a:rPr>
              <a:t>03</a:t>
            </a:r>
          </a:p>
        </p:txBody>
      </p:sp>
      <p:sp>
        <p:nvSpPr>
          <p:cNvPr id="4" name="CuadroTexto 3">
            <a:extLst>
              <a:ext uri="{FF2B5EF4-FFF2-40B4-BE49-F238E27FC236}">
                <a16:creationId xmlns:a16="http://schemas.microsoft.com/office/drawing/2014/main" id="{DC384B6F-6F9E-4014-B821-AE2830E8CF54}"/>
              </a:ext>
            </a:extLst>
          </p:cNvPr>
          <p:cNvSpPr txBox="1"/>
          <p:nvPr/>
        </p:nvSpPr>
        <p:spPr>
          <a:xfrm>
            <a:off x="935317" y="947641"/>
            <a:ext cx="5617884" cy="7925246"/>
          </a:xfrm>
          <a:prstGeom prst="rect">
            <a:avLst/>
          </a:prstGeom>
          <a:noFill/>
        </p:spPr>
        <p:txBody>
          <a:bodyPr wrap="square" rtlCol="0">
            <a:spAutoFit/>
          </a:bodyPr>
          <a:lstStyle/>
          <a:p>
            <a:pPr marL="171450" indent="-171450" algn="just">
              <a:spcBef>
                <a:spcPts val="600"/>
              </a:spcBef>
              <a:buClr>
                <a:srgbClr val="7030A0"/>
              </a:buClr>
              <a:buFont typeface="Wingdings" panose="05000000000000000000" pitchFamily="2" charset="2"/>
              <a:buChar char="§"/>
            </a:pPr>
            <a:r>
              <a:rPr lang="es-ES_tradnl" sz="1200" dirty="0"/>
              <a:t>Una buena práctica es que el Diccionario de Datos se exprese en un formato procesable, por ejemplo, </a:t>
            </a:r>
            <a:r>
              <a:rPr lang="es-ES_tradnl" sz="1200" dirty="0">
                <a:hlinkClick r:id="rId3"/>
              </a:rPr>
              <a:t>JSON</a:t>
            </a:r>
            <a:r>
              <a:rPr lang="es-ES_tradnl" sz="1200" dirty="0"/>
              <a:t> o </a:t>
            </a:r>
            <a:r>
              <a:rPr lang="es-ES_tradnl" sz="1200" dirty="0">
                <a:hlinkClick r:id="rId4"/>
              </a:rPr>
              <a:t>JSON-LD</a:t>
            </a:r>
            <a:r>
              <a:rPr lang="es-ES_tradnl" sz="1200" dirty="0"/>
              <a:t>, mediante un </a:t>
            </a:r>
            <a:r>
              <a:rPr lang="es-ES" sz="1200" dirty="0"/>
              <a:t>vocabulario estandarizado que permita definir cada una de las características o anotaciones sobre cada uno de los elementos del archivo de datos. </a:t>
            </a:r>
          </a:p>
          <a:p>
            <a:pPr marL="171450" indent="-171450" algn="just">
              <a:spcBef>
                <a:spcPts val="600"/>
              </a:spcBef>
              <a:buClr>
                <a:srgbClr val="7030A0"/>
              </a:buClr>
              <a:buFont typeface="Wingdings" panose="05000000000000000000" pitchFamily="2" charset="2"/>
              <a:buChar char="§"/>
            </a:pPr>
            <a:r>
              <a:rPr lang="es-ES_tradnl" sz="1200" dirty="0"/>
              <a:t>En algunas plataformas de Datos Abiertos, por ejemplo, las implementadas con </a:t>
            </a:r>
            <a:r>
              <a:rPr lang="es-ES_tradnl" sz="1200" dirty="0">
                <a:hlinkClick r:id="rId5"/>
              </a:rPr>
              <a:t>CKAN</a:t>
            </a:r>
            <a:r>
              <a:rPr lang="es-ES_tradnl" sz="1200" dirty="0"/>
              <a:t>, se especifica el Diccionario de Datos como una sección asociada a cada recurso de un </a:t>
            </a:r>
            <a:r>
              <a:rPr lang="es-ES_tradnl" sz="1200" dirty="0" err="1"/>
              <a:t>dataset</a:t>
            </a:r>
            <a:r>
              <a:rPr lang="es-ES_tradnl" sz="1200" dirty="0"/>
              <a:t>.</a:t>
            </a:r>
            <a:endParaRPr lang="es-ES" sz="1200" dirty="0"/>
          </a:p>
          <a:p>
            <a:pPr marL="171450" indent="-171450" algn="just">
              <a:spcBef>
                <a:spcPts val="600"/>
              </a:spcBef>
              <a:buClr>
                <a:srgbClr val="7030A0"/>
              </a:buClr>
              <a:buFont typeface="Wingdings" panose="05000000000000000000" pitchFamily="2" charset="2"/>
              <a:buChar char="§"/>
            </a:pPr>
            <a:r>
              <a:rPr lang="es-ES" sz="1200" dirty="0"/>
              <a:t>Según la </a:t>
            </a:r>
            <a:r>
              <a:rPr lang="es-ES" sz="1200" dirty="0">
                <a:hlinkClick r:id="rId6"/>
              </a:rPr>
              <a:t>Norma Técnica de Interoperabilidad de Recursos de Información (NTI</a:t>
            </a:r>
            <a:r>
              <a:rPr lang="es-ES" sz="1200" dirty="0"/>
              <a:t>), la forma de especificar el modelo de datos es utilizando la propiedad “</a:t>
            </a:r>
            <a:r>
              <a:rPr lang="es-ES" sz="1200" i="1" dirty="0" err="1"/>
              <a:t>dct:relation</a:t>
            </a:r>
            <a:r>
              <a:rPr lang="es-ES" sz="1200" dirty="0"/>
              <a:t>” en los metadatos de la distribución de los recursos del </a:t>
            </a:r>
            <a:r>
              <a:rPr lang="es-ES" sz="1200" dirty="0" err="1"/>
              <a:t>dataset</a:t>
            </a:r>
            <a:r>
              <a:rPr lang="es-ES" sz="1200" dirty="0"/>
              <a:t>.</a:t>
            </a:r>
          </a:p>
          <a:p>
            <a:pPr marL="171450" indent="-171450" algn="just">
              <a:spcBef>
                <a:spcPts val="600"/>
              </a:spcBef>
              <a:buClr>
                <a:srgbClr val="7030A0"/>
              </a:buClr>
              <a:buFont typeface="Wingdings" panose="05000000000000000000" pitchFamily="2" charset="2"/>
              <a:buChar char="§"/>
            </a:pPr>
            <a:r>
              <a:rPr lang="es-ES" sz="1200" dirty="0"/>
              <a:t>Para ajustar los valores de las propiedades es recomendable utilizar un lenguaje claro y conciso, dado que los usuarios finales de los datos no tienen porqué estar familiarizados con los datos.</a:t>
            </a:r>
          </a:p>
          <a:p>
            <a:pPr marL="171450" indent="-171450" algn="just">
              <a:spcBef>
                <a:spcPts val="600"/>
              </a:spcBef>
              <a:buClr>
                <a:srgbClr val="7030A0"/>
              </a:buClr>
              <a:buFont typeface="Wingdings" panose="05000000000000000000" pitchFamily="2" charset="2"/>
              <a:buChar char="§"/>
            </a:pPr>
            <a:r>
              <a:rPr lang="es-ES_tradnl" sz="1200" dirty="0"/>
              <a:t>W3C recomienda un </a:t>
            </a:r>
            <a:r>
              <a:rPr lang="es-ES_tradnl" sz="1200" dirty="0">
                <a:hlinkClick r:id="rId7"/>
              </a:rPr>
              <a:t>modelo para datos tabulares </a:t>
            </a:r>
            <a:r>
              <a:rPr lang="es-ES_tradnl" sz="1200" dirty="0"/>
              <a:t>y propone un </a:t>
            </a:r>
            <a:r>
              <a:rPr lang="es-ES_tradnl" sz="1200" dirty="0">
                <a:hlinkClick r:id="rId8" invalidUrl="http://: https://www.w3.org/TR/tabular-metadata/"/>
              </a:rPr>
              <a:t>vocabulario </a:t>
            </a:r>
            <a:r>
              <a:rPr lang="es-ES" sz="1200" dirty="0">
                <a:hlinkClick r:id="rId9" invalidUrl="http://: https://www.w3.org/TR/tabular-metadata/"/>
              </a:rPr>
              <a:t>para la descripción de estas propiedades</a:t>
            </a:r>
            <a:r>
              <a:rPr lang="es-ES" sz="1200" dirty="0"/>
              <a:t>.</a:t>
            </a:r>
            <a:endParaRPr lang="es-ES" sz="1200" baseline="30000" dirty="0"/>
          </a:p>
          <a:p>
            <a:pPr marL="171450" indent="-171450" algn="just">
              <a:spcBef>
                <a:spcPts val="600"/>
              </a:spcBef>
              <a:buClr>
                <a:srgbClr val="7030A0"/>
              </a:buClr>
              <a:buFont typeface="Wingdings" panose="05000000000000000000" pitchFamily="2" charset="2"/>
              <a:buChar char="§"/>
            </a:pPr>
            <a:r>
              <a:rPr lang="es-ES_tradnl" sz="1200" dirty="0"/>
              <a:t>El </a:t>
            </a:r>
            <a:r>
              <a:rPr lang="es-ES" sz="1200" dirty="0"/>
              <a:t>vocabulario de </a:t>
            </a:r>
            <a:r>
              <a:rPr lang="es-ES" sz="1400" dirty="0"/>
              <a:t>W3C</a:t>
            </a:r>
            <a:r>
              <a:rPr lang="es-ES" sz="1200" dirty="0"/>
              <a:t> es muy exhaustivo, no obstante, hay una serie de propiedades</a:t>
            </a:r>
            <a:r>
              <a:rPr lang="es-ES_tradnl" sz="1200" dirty="0"/>
              <a:t> que es recomendable tener en cuenta para cualquier archivo tabular:</a:t>
            </a:r>
          </a:p>
          <a:p>
            <a:pPr marL="628650" lvl="1" indent="-171450" algn="just">
              <a:spcBef>
                <a:spcPts val="600"/>
              </a:spcBef>
              <a:buClr>
                <a:srgbClr val="801F89"/>
              </a:buClr>
              <a:buFont typeface="Wingdings" panose="05000000000000000000" pitchFamily="2" charset="2"/>
              <a:buChar char="§"/>
            </a:pPr>
            <a:r>
              <a:rPr lang="es-ES_tradnl" sz="1200" dirty="0"/>
              <a:t>Para las tablas: </a:t>
            </a:r>
          </a:p>
          <a:p>
            <a:pPr marL="1085850" lvl="2" indent="-171450" algn="just">
              <a:spcBef>
                <a:spcPts val="600"/>
              </a:spcBef>
              <a:buClr>
                <a:srgbClr val="801F89"/>
              </a:buClr>
              <a:buFont typeface="Wingdings" panose="05000000000000000000" pitchFamily="2" charset="2"/>
              <a:buChar char="§"/>
            </a:pPr>
            <a:r>
              <a:rPr lang="es-ES_tradnl" sz="1200" dirty="0"/>
              <a:t>Título de tabla </a:t>
            </a:r>
            <a:r>
              <a:rPr lang="es-ES_tradnl" sz="1200" b="1" dirty="0">
                <a:solidFill>
                  <a:srgbClr val="0070C0"/>
                </a:solidFill>
              </a:rPr>
              <a:t>[“</a:t>
            </a:r>
            <a:r>
              <a:rPr lang="es-ES_tradnl" sz="1200" b="1" dirty="0" err="1">
                <a:solidFill>
                  <a:srgbClr val="0070C0"/>
                </a:solidFill>
              </a:rPr>
              <a:t>dc:title</a:t>
            </a:r>
            <a:r>
              <a:rPr lang="es-ES_tradnl" sz="1200" b="1" dirty="0">
                <a:solidFill>
                  <a:srgbClr val="0070C0"/>
                </a:solidFill>
              </a:rPr>
              <a:t>”]</a:t>
            </a:r>
          </a:p>
          <a:p>
            <a:pPr marL="1085850" lvl="2" indent="-171450" algn="just">
              <a:spcBef>
                <a:spcPts val="600"/>
              </a:spcBef>
              <a:buClr>
                <a:srgbClr val="801F89"/>
              </a:buClr>
              <a:buFont typeface="Wingdings" panose="05000000000000000000" pitchFamily="2" charset="2"/>
              <a:buChar char="§"/>
            </a:pPr>
            <a:r>
              <a:rPr lang="es-ES_tradnl" sz="1200" dirty="0"/>
              <a:t>Descripción </a:t>
            </a:r>
            <a:r>
              <a:rPr lang="es-ES_tradnl" sz="1200" b="1" dirty="0">
                <a:solidFill>
                  <a:srgbClr val="0070C0"/>
                </a:solidFill>
              </a:rPr>
              <a:t>[“</a:t>
            </a:r>
            <a:r>
              <a:rPr lang="es-ES_tradnl" sz="1200" b="1" dirty="0" err="1">
                <a:solidFill>
                  <a:srgbClr val="0070C0"/>
                </a:solidFill>
              </a:rPr>
              <a:t>dc:description</a:t>
            </a:r>
            <a:r>
              <a:rPr lang="es-ES_tradnl" sz="1200" b="1" dirty="0">
                <a:solidFill>
                  <a:srgbClr val="0070C0"/>
                </a:solidFill>
              </a:rPr>
              <a:t>”]</a:t>
            </a:r>
          </a:p>
          <a:p>
            <a:pPr marL="1085850" lvl="2" indent="-171450" algn="just">
              <a:spcBef>
                <a:spcPts val="600"/>
              </a:spcBef>
              <a:buClr>
                <a:srgbClr val="801F89"/>
              </a:buClr>
              <a:buFont typeface="Wingdings" panose="05000000000000000000" pitchFamily="2" charset="2"/>
              <a:buChar char="§"/>
            </a:pPr>
            <a:r>
              <a:rPr lang="es-ES_tradnl" sz="1200" dirty="0"/>
              <a:t>Publicador </a:t>
            </a:r>
            <a:r>
              <a:rPr lang="es-ES_tradnl" sz="1200" b="1" dirty="0">
                <a:solidFill>
                  <a:srgbClr val="0070C0"/>
                </a:solidFill>
              </a:rPr>
              <a:t>[“</a:t>
            </a:r>
            <a:r>
              <a:rPr lang="es-ES_tradnl" sz="1200" b="1" dirty="0" err="1">
                <a:solidFill>
                  <a:srgbClr val="0070C0"/>
                </a:solidFill>
              </a:rPr>
              <a:t>dc:creator</a:t>
            </a:r>
            <a:r>
              <a:rPr lang="es-ES_tradnl" sz="1200" b="1" dirty="0">
                <a:solidFill>
                  <a:srgbClr val="0070C0"/>
                </a:solidFill>
              </a:rPr>
              <a:t>”]</a:t>
            </a:r>
          </a:p>
          <a:p>
            <a:pPr marL="1085850" lvl="2" indent="-171450" algn="just">
              <a:spcBef>
                <a:spcPts val="600"/>
              </a:spcBef>
              <a:buClr>
                <a:srgbClr val="801F89"/>
              </a:buClr>
              <a:buFont typeface="Wingdings" panose="05000000000000000000" pitchFamily="2" charset="2"/>
              <a:buChar char="§"/>
            </a:pPr>
            <a:r>
              <a:rPr lang="es-ES_tradnl" sz="1200" dirty="0"/>
              <a:t>Ubicación del archivo que se describe </a:t>
            </a:r>
            <a:r>
              <a:rPr lang="es-ES_tradnl" sz="1200" b="1" dirty="0">
                <a:solidFill>
                  <a:srgbClr val="0070C0"/>
                </a:solidFill>
              </a:rPr>
              <a:t>[“</a:t>
            </a:r>
            <a:r>
              <a:rPr lang="es-ES_tradnl" sz="1200" b="1" dirty="0" err="1">
                <a:solidFill>
                  <a:srgbClr val="0070C0"/>
                </a:solidFill>
              </a:rPr>
              <a:t>url</a:t>
            </a:r>
            <a:r>
              <a:rPr lang="es-ES_tradnl" sz="1200" b="1" dirty="0">
                <a:solidFill>
                  <a:srgbClr val="0070C0"/>
                </a:solidFill>
              </a:rPr>
              <a:t>”]</a:t>
            </a:r>
            <a:endParaRPr lang="es-ES_tradnl" sz="1200" dirty="0"/>
          </a:p>
          <a:p>
            <a:pPr marL="628650" lvl="1" indent="-171450" algn="just">
              <a:spcBef>
                <a:spcPts val="600"/>
              </a:spcBef>
              <a:buClr>
                <a:srgbClr val="801F89"/>
              </a:buClr>
              <a:buFont typeface="Wingdings" panose="05000000000000000000" pitchFamily="2" charset="2"/>
              <a:buChar char="§"/>
            </a:pPr>
            <a:r>
              <a:rPr lang="es-ES_tradnl" sz="1200" dirty="0"/>
              <a:t>Para las columnas:</a:t>
            </a:r>
          </a:p>
          <a:p>
            <a:pPr marL="1085850" lvl="2" indent="-171450" algn="just">
              <a:spcBef>
                <a:spcPts val="600"/>
              </a:spcBef>
              <a:buClr>
                <a:srgbClr val="801F89"/>
              </a:buClr>
              <a:buFont typeface="Wingdings" panose="05000000000000000000" pitchFamily="2" charset="2"/>
              <a:buChar char="§"/>
            </a:pPr>
            <a:r>
              <a:rPr lang="es-ES_tradnl" sz="1200" dirty="0"/>
              <a:t>Nombre de columna</a:t>
            </a:r>
            <a:r>
              <a:rPr lang="es-ES_tradnl" sz="1200" b="1" dirty="0">
                <a:solidFill>
                  <a:srgbClr val="0070C0"/>
                </a:solidFill>
              </a:rPr>
              <a:t>[“</a:t>
            </a:r>
            <a:r>
              <a:rPr lang="es-ES_tradnl" sz="1200" b="1" dirty="0" err="1">
                <a:solidFill>
                  <a:srgbClr val="0070C0"/>
                </a:solidFill>
              </a:rPr>
              <a:t>name</a:t>
            </a:r>
            <a:r>
              <a:rPr lang="es-ES_tradnl" sz="1200" b="1" dirty="0">
                <a:solidFill>
                  <a:srgbClr val="0070C0"/>
                </a:solidFill>
              </a:rPr>
              <a:t>”]</a:t>
            </a:r>
          </a:p>
          <a:p>
            <a:pPr marL="1085850" lvl="2" indent="-171450" algn="just">
              <a:spcBef>
                <a:spcPts val="600"/>
              </a:spcBef>
              <a:buClr>
                <a:srgbClr val="801F89"/>
              </a:buClr>
              <a:buFont typeface="Wingdings" panose="05000000000000000000" pitchFamily="2" charset="2"/>
              <a:buChar char="§"/>
            </a:pPr>
            <a:r>
              <a:rPr lang="es-ES_tradnl" sz="1200" dirty="0"/>
              <a:t>Título de columna</a:t>
            </a:r>
            <a:r>
              <a:rPr lang="es-ES_tradnl" sz="1400" b="1" dirty="0">
                <a:solidFill>
                  <a:srgbClr val="0070C0"/>
                </a:solidFill>
              </a:rPr>
              <a:t> </a:t>
            </a:r>
            <a:r>
              <a:rPr lang="es-ES_tradnl" sz="1200" b="1" dirty="0">
                <a:solidFill>
                  <a:srgbClr val="0070C0"/>
                </a:solidFill>
              </a:rPr>
              <a:t>[“</a:t>
            </a:r>
            <a:r>
              <a:rPr lang="es-ES_tradnl" sz="1200" b="1" dirty="0" err="1">
                <a:solidFill>
                  <a:srgbClr val="0070C0"/>
                </a:solidFill>
              </a:rPr>
              <a:t>titles</a:t>
            </a:r>
            <a:r>
              <a:rPr lang="es-ES_tradnl" sz="1200" b="1" dirty="0">
                <a:solidFill>
                  <a:srgbClr val="0070C0"/>
                </a:solidFill>
              </a:rPr>
              <a:t>”]</a:t>
            </a:r>
          </a:p>
          <a:p>
            <a:pPr marL="1085850" lvl="2" indent="-171450" algn="just">
              <a:spcBef>
                <a:spcPts val="600"/>
              </a:spcBef>
              <a:buClr>
                <a:srgbClr val="801F89"/>
              </a:buClr>
              <a:buFont typeface="Wingdings" panose="05000000000000000000" pitchFamily="2" charset="2"/>
              <a:buChar char="§"/>
            </a:pPr>
            <a:r>
              <a:rPr lang="es-ES_tradnl" sz="1200" dirty="0"/>
              <a:t>Descripción</a:t>
            </a:r>
            <a:r>
              <a:rPr lang="es-ES_tradnl" sz="1200" b="1" dirty="0">
                <a:solidFill>
                  <a:srgbClr val="0070C0"/>
                </a:solidFill>
              </a:rPr>
              <a:t>[“</a:t>
            </a:r>
            <a:r>
              <a:rPr lang="es-ES_tradnl" sz="1200" b="1" dirty="0" err="1">
                <a:solidFill>
                  <a:srgbClr val="0070C0"/>
                </a:solidFill>
              </a:rPr>
              <a:t>dc:description</a:t>
            </a:r>
            <a:r>
              <a:rPr lang="es-ES_tradnl" sz="1200" b="1" dirty="0">
                <a:solidFill>
                  <a:srgbClr val="0070C0"/>
                </a:solidFill>
              </a:rPr>
              <a:t>”]</a:t>
            </a:r>
          </a:p>
          <a:p>
            <a:pPr marL="1085850" lvl="2" indent="-171450" algn="just">
              <a:spcBef>
                <a:spcPts val="600"/>
              </a:spcBef>
              <a:buClr>
                <a:srgbClr val="801F89"/>
              </a:buClr>
              <a:buFont typeface="Wingdings" panose="05000000000000000000" pitchFamily="2" charset="2"/>
              <a:buChar char="§"/>
            </a:pPr>
            <a:r>
              <a:rPr lang="es-ES" sz="1200" dirty="0"/>
              <a:t>Tipos de datos: </a:t>
            </a:r>
            <a:r>
              <a:rPr lang="es-ES" sz="1200" b="1" dirty="0">
                <a:solidFill>
                  <a:srgbClr val="0070C0"/>
                </a:solidFill>
              </a:rPr>
              <a:t>["</a:t>
            </a:r>
            <a:r>
              <a:rPr lang="es-ES" sz="1200" b="1" dirty="0" err="1">
                <a:solidFill>
                  <a:srgbClr val="0070C0"/>
                </a:solidFill>
              </a:rPr>
              <a:t>datatype</a:t>
            </a:r>
            <a:r>
              <a:rPr lang="es-ES" sz="1200" b="1" dirty="0">
                <a:solidFill>
                  <a:srgbClr val="0070C0"/>
                </a:solidFill>
              </a:rPr>
              <a:t>”]</a:t>
            </a:r>
          </a:p>
          <a:p>
            <a:pPr marL="171450" indent="-171450" algn="just">
              <a:spcBef>
                <a:spcPts val="600"/>
              </a:spcBef>
              <a:buClr>
                <a:srgbClr val="7030A0"/>
              </a:buClr>
              <a:buFont typeface="Wingdings" panose="05000000000000000000" pitchFamily="2" charset="2"/>
              <a:buChar char="§"/>
            </a:pPr>
            <a:r>
              <a:rPr lang="es-ES_tradnl" sz="1200" dirty="0"/>
              <a:t>Además, es posible anotar por medio del uso de diferentes propiedades, entre otros metadatos, los siguientes: orden de columnas, valores esperados, valores requeridos,  valores únicos, claves externas, listas de valores, idiomas de las cadenas, formatos, restricciones, validaciones, instrucciones para la transformación del CSV a otro formato.</a:t>
            </a:r>
          </a:p>
          <a:p>
            <a:pPr marL="171450" indent="-171450" algn="just">
              <a:spcBef>
                <a:spcPts val="600"/>
              </a:spcBef>
              <a:buClr>
                <a:srgbClr val="7030A0"/>
              </a:buClr>
              <a:buFont typeface="Wingdings" panose="05000000000000000000" pitchFamily="2" charset="2"/>
              <a:buChar char="§"/>
            </a:pPr>
            <a:r>
              <a:rPr lang="es-ES_tradnl" sz="1200" dirty="0"/>
              <a:t>A continuación, se expone un ejemplo de diccionario de datos expresado como un esquema en formato JSON que puede ser suministrado a través de un servidor Web. Por ejemplo, a través de la URL: http://example.org/</a:t>
            </a:r>
            <a:r>
              <a:rPr lang="es-ES" sz="1200" dirty="0"/>
              <a:t>automoviles.csv-</a:t>
            </a:r>
            <a:r>
              <a:rPr lang="es-ES" sz="1200" dirty="0" err="1"/>
              <a:t>metadata.json</a:t>
            </a:r>
            <a:r>
              <a:rPr lang="es-ES" sz="1200" dirty="0"/>
              <a:t>.</a:t>
            </a:r>
          </a:p>
        </p:txBody>
      </p:sp>
      <p:sp>
        <p:nvSpPr>
          <p:cNvPr id="5" name="CuadroTexto 4">
            <a:extLst>
              <a:ext uri="{FF2B5EF4-FFF2-40B4-BE49-F238E27FC236}">
                <a16:creationId xmlns:a16="http://schemas.microsoft.com/office/drawing/2014/main" id="{669F06D8-2E1D-45C0-938C-5FA228C53FF8}"/>
              </a:ext>
            </a:extLst>
          </p:cNvPr>
          <p:cNvSpPr txBox="1"/>
          <p:nvPr/>
        </p:nvSpPr>
        <p:spPr>
          <a:xfrm>
            <a:off x="3810000" y="854198"/>
            <a:ext cx="2832100" cy="461665"/>
          </a:xfrm>
          <a:prstGeom prst="rect">
            <a:avLst/>
          </a:prstGeom>
          <a:noFill/>
        </p:spPr>
        <p:txBody>
          <a:bodyPr wrap="square" rtlCol="0">
            <a:spAutoFit/>
          </a:bodyPr>
          <a:lstStyle/>
          <a:p>
            <a:endParaRPr lang="es-ES" sz="1200" dirty="0"/>
          </a:p>
          <a:p>
            <a:endParaRPr lang="es-ES" sz="1200" dirty="0"/>
          </a:p>
        </p:txBody>
      </p:sp>
    </p:spTree>
    <p:extLst>
      <p:ext uri="{BB962C8B-B14F-4D97-AF65-F5344CB8AC3E}">
        <p14:creationId xmlns:p14="http://schemas.microsoft.com/office/powerpoint/2010/main" val="1172319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6EC2E83-5554-435B-95D9-18C92B459AA1}"/>
              </a:ext>
            </a:extLst>
          </p:cNvPr>
          <p:cNvSpPr>
            <a:spLocks noGrp="1"/>
          </p:cNvSpPr>
          <p:nvPr>
            <p:ph type="sldNum" sz="quarter" idx="12"/>
          </p:nvPr>
        </p:nvSpPr>
        <p:spPr/>
        <p:txBody>
          <a:bodyPr/>
          <a:lstStyle/>
          <a:p>
            <a:fld id="{B0B223AA-581B-472F-BB2F-AB3AEAB0FF05}" type="slidenum">
              <a:rPr lang="es-ES" smtClean="0"/>
              <a:t>12</a:t>
            </a:fld>
            <a:endParaRPr lang="es-ES" dirty="0"/>
          </a:p>
        </p:txBody>
      </p:sp>
      <p:sp>
        <p:nvSpPr>
          <p:cNvPr id="4" name="Rectángulo 3">
            <a:extLst>
              <a:ext uri="{FF2B5EF4-FFF2-40B4-BE49-F238E27FC236}">
                <a16:creationId xmlns:a16="http://schemas.microsoft.com/office/drawing/2014/main" id="{23204BFB-24EB-4CD4-B99C-92766F015F2E}"/>
              </a:ext>
            </a:extLst>
          </p:cNvPr>
          <p:cNvSpPr/>
          <p:nvPr/>
        </p:nvSpPr>
        <p:spPr>
          <a:xfrm>
            <a:off x="1052513" y="1673166"/>
            <a:ext cx="5391830" cy="7482830"/>
          </a:xfrm>
          <a:prstGeom prst="rect">
            <a:avLst/>
          </a:prstGeom>
          <a:solidFill>
            <a:schemeClr val="bg1">
              <a:lumMod val="85000"/>
            </a:schemeClr>
          </a:solidFill>
          <a:ln w="38100">
            <a:solidFill>
              <a:srgbClr val="FF51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CuadroTexto 4">
            <a:extLst>
              <a:ext uri="{FF2B5EF4-FFF2-40B4-BE49-F238E27FC236}">
                <a16:creationId xmlns:a16="http://schemas.microsoft.com/office/drawing/2014/main" id="{046FFE09-EED3-4B0A-94B6-3A9F2F2DF549}"/>
              </a:ext>
            </a:extLst>
          </p:cNvPr>
          <p:cNvSpPr txBox="1"/>
          <p:nvPr/>
        </p:nvSpPr>
        <p:spPr>
          <a:xfrm>
            <a:off x="-64961" y="2808416"/>
            <a:ext cx="884791" cy="769441"/>
          </a:xfrm>
          <a:prstGeom prst="rect">
            <a:avLst/>
          </a:prstGeom>
          <a:noFill/>
        </p:spPr>
        <p:txBody>
          <a:bodyPr wrap="square" rtlCol="0">
            <a:spAutoFit/>
          </a:bodyPr>
          <a:lstStyle/>
          <a:p>
            <a:pPr algn="ctr"/>
            <a:r>
              <a:rPr lang="es-ES" sz="4400" spc="-150" dirty="0">
                <a:solidFill>
                  <a:schemeClr val="bg1"/>
                </a:solidFill>
                <a:latin typeface="Neutra Text" panose="02000000000000000000" pitchFamily="50" charset="0"/>
              </a:rPr>
              <a:t>03</a:t>
            </a:r>
          </a:p>
        </p:txBody>
      </p:sp>
      <p:pic>
        <p:nvPicPr>
          <p:cNvPr id="6" name="Imagen 5">
            <a:extLst>
              <a:ext uri="{FF2B5EF4-FFF2-40B4-BE49-F238E27FC236}">
                <a16:creationId xmlns:a16="http://schemas.microsoft.com/office/drawing/2014/main" id="{973A8227-0346-41B4-9025-A7C8AC142B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5075" y="914400"/>
            <a:ext cx="1024847" cy="1093169"/>
          </a:xfrm>
          <a:prstGeom prst="rect">
            <a:avLst/>
          </a:prstGeom>
          <a:ln>
            <a:noFill/>
          </a:ln>
          <a:effectLst>
            <a:outerShdw blurRad="292100" dist="139700" dir="2700000" algn="tl" rotWithShape="0">
              <a:srgbClr val="333333">
                <a:alpha val="13000"/>
              </a:srgbClr>
            </a:outerShdw>
          </a:effectLst>
        </p:spPr>
      </p:pic>
      <p:sp>
        <p:nvSpPr>
          <p:cNvPr id="7" name="CuadroTexto 6">
            <a:extLst>
              <a:ext uri="{FF2B5EF4-FFF2-40B4-BE49-F238E27FC236}">
                <a16:creationId xmlns:a16="http://schemas.microsoft.com/office/drawing/2014/main" id="{451E4448-91E4-48A2-B9A9-EB0F4E8767A6}"/>
              </a:ext>
            </a:extLst>
          </p:cNvPr>
          <p:cNvSpPr txBox="1"/>
          <p:nvPr/>
        </p:nvSpPr>
        <p:spPr>
          <a:xfrm>
            <a:off x="927164" y="976969"/>
            <a:ext cx="4076635" cy="646331"/>
          </a:xfrm>
          <a:prstGeom prst="rect">
            <a:avLst/>
          </a:prstGeom>
          <a:noFill/>
        </p:spPr>
        <p:txBody>
          <a:bodyPr wrap="square" rtlCol="0">
            <a:spAutoFit/>
          </a:bodyPr>
          <a:lstStyle/>
          <a:p>
            <a:pPr marL="285750" indent="-285750">
              <a:buClr>
                <a:srgbClr val="801F89"/>
              </a:buClr>
              <a:buBlip>
                <a:blip r:embed="rId3"/>
              </a:buBlip>
            </a:pPr>
            <a:r>
              <a:rPr lang="es-ES" b="1" dirty="0">
                <a:solidFill>
                  <a:srgbClr val="FF5100"/>
                </a:solidFill>
              </a:rPr>
              <a:t>Ejemplo de diccionario de datos  utilizando el formato  </a:t>
            </a:r>
            <a:r>
              <a:rPr lang="es-ES" b="1" dirty="0" err="1">
                <a:solidFill>
                  <a:srgbClr val="FF5100"/>
                </a:solidFill>
              </a:rPr>
              <a:t>json-ld</a:t>
            </a:r>
            <a:endParaRPr lang="es-ES" b="1" dirty="0">
              <a:solidFill>
                <a:srgbClr val="FF5100"/>
              </a:solidFill>
            </a:endParaRPr>
          </a:p>
        </p:txBody>
      </p:sp>
      <p:sp>
        <p:nvSpPr>
          <p:cNvPr id="8" name="CuadroTexto 7">
            <a:extLst>
              <a:ext uri="{FF2B5EF4-FFF2-40B4-BE49-F238E27FC236}">
                <a16:creationId xmlns:a16="http://schemas.microsoft.com/office/drawing/2014/main" id="{EA054315-888A-42F4-A758-0B16F2C44509}"/>
              </a:ext>
            </a:extLst>
          </p:cNvPr>
          <p:cNvSpPr txBox="1"/>
          <p:nvPr/>
        </p:nvSpPr>
        <p:spPr>
          <a:xfrm>
            <a:off x="1112520" y="1688406"/>
            <a:ext cx="5181600" cy="7540526"/>
          </a:xfrm>
          <a:prstGeom prst="rect">
            <a:avLst/>
          </a:prstGeom>
          <a:noFill/>
        </p:spPr>
        <p:txBody>
          <a:bodyPr wrap="square" rtlCol="0">
            <a:spAutoFit/>
          </a:bodyPr>
          <a:lstStyle/>
          <a:p>
            <a:r>
              <a:rPr lang="es-ES" sz="1100" dirty="0">
                <a:latin typeface="Myriad Pro" panose="020B0703030403020204" pitchFamily="34" charset="0"/>
              </a:rPr>
              <a:t>{ </a:t>
            </a:r>
          </a:p>
          <a:p>
            <a:r>
              <a:rPr lang="es-ES" sz="1100" dirty="0">
                <a:latin typeface="Myriad Pro" panose="020B0703030403020204" pitchFamily="34" charset="0"/>
              </a:rPr>
              <a:t>"@</a:t>
            </a:r>
            <a:r>
              <a:rPr lang="es-ES" sz="1100" dirty="0" err="1">
                <a:latin typeface="Myriad Pro" panose="020B0703030403020204" pitchFamily="34" charset="0"/>
              </a:rPr>
              <a:t>context</a:t>
            </a:r>
            <a:r>
              <a:rPr lang="es-ES" sz="1100" dirty="0">
                <a:latin typeface="Myriad Pro" panose="020B0703030403020204" pitchFamily="34" charset="0"/>
              </a:rPr>
              <a:t>": "http://www.w3.org/ns/csvw", 	</a:t>
            </a:r>
          </a:p>
          <a:p>
            <a:r>
              <a:rPr lang="es-ES" sz="1100" dirty="0">
                <a:latin typeface="Myriad Pro" panose="020B0703030403020204" pitchFamily="34" charset="0"/>
              </a:rPr>
              <a:t>"@</a:t>
            </a:r>
            <a:r>
              <a:rPr lang="es-ES" sz="1100" dirty="0" err="1">
                <a:latin typeface="Myriad Pro" panose="020B0703030403020204" pitchFamily="34" charset="0"/>
              </a:rPr>
              <a:t>type</a:t>
            </a:r>
            <a:r>
              <a:rPr lang="es-ES" sz="1100" dirty="0">
                <a:latin typeface="Myriad Pro" panose="020B0703030403020204" pitchFamily="34" charset="0"/>
              </a:rPr>
              <a:t>": "</a:t>
            </a:r>
            <a:r>
              <a:rPr lang="es-ES" sz="1100" dirty="0" err="1">
                <a:latin typeface="Myriad Pro" panose="020B0703030403020204" pitchFamily="34" charset="0"/>
              </a:rPr>
              <a:t>Table</a:t>
            </a:r>
            <a:r>
              <a:rPr lang="es-ES" sz="1100" dirty="0">
                <a:latin typeface="Myriad Pro" panose="020B0703030403020204" pitchFamily="34" charset="0"/>
              </a:rPr>
              <a:t>", </a:t>
            </a:r>
          </a:p>
          <a:p>
            <a:r>
              <a:rPr lang="es-ES" sz="1100" dirty="0">
                <a:latin typeface="Myriad Pro" panose="020B0703030403020204" pitchFamily="34" charset="0"/>
              </a:rPr>
              <a:t>"</a:t>
            </a:r>
            <a:r>
              <a:rPr lang="es-ES" sz="1100" dirty="0" err="1">
                <a:latin typeface="Myriad Pro" panose="020B0703030403020204" pitchFamily="34" charset="0"/>
              </a:rPr>
              <a:t>url</a:t>
            </a:r>
            <a:r>
              <a:rPr lang="es-ES" sz="1100" dirty="0">
                <a:latin typeface="Myriad Pro" panose="020B0703030403020204" pitchFamily="34" charset="0"/>
              </a:rPr>
              <a:t>": "http://example.org/automoviles.csv", </a:t>
            </a:r>
          </a:p>
          <a:p>
            <a:r>
              <a:rPr lang="es-ES" sz="1100" dirty="0">
                <a:latin typeface="Myriad Pro" panose="020B0703030403020204" pitchFamily="34" charset="0"/>
              </a:rPr>
              <a:t>“</a:t>
            </a:r>
            <a:r>
              <a:rPr lang="es-ES" sz="1100" dirty="0" err="1">
                <a:latin typeface="Myriad Pro" panose="020B0703030403020204" pitchFamily="34" charset="0"/>
              </a:rPr>
              <a:t>dc:description</a:t>
            </a:r>
            <a:r>
              <a:rPr lang="es-ES" sz="1100" dirty="0">
                <a:latin typeface="Myriad Pro" panose="020B0703030403020204" pitchFamily="34" charset="0"/>
              </a:rPr>
              <a:t>”: “Tabla con datos de automóviles clásicos”</a:t>
            </a:r>
          </a:p>
          <a:p>
            <a:r>
              <a:rPr lang="es-ES" sz="1100" dirty="0">
                <a:latin typeface="Myriad Pro" panose="020B0703030403020204" pitchFamily="34" charset="0"/>
              </a:rPr>
              <a:t>“</a:t>
            </a:r>
            <a:r>
              <a:rPr lang="es-ES" sz="1100" dirty="0" err="1">
                <a:latin typeface="Myriad Pro" panose="020B0703030403020204" pitchFamily="34" charset="0"/>
              </a:rPr>
              <a:t>dc:creator</a:t>
            </a:r>
            <a:r>
              <a:rPr lang="es-ES" sz="1100" dirty="0">
                <a:latin typeface="Myriad Pro" panose="020B0703030403020204" pitchFamily="34" charset="0"/>
              </a:rPr>
              <a:t>”: “Autor del ejemplo”</a:t>
            </a:r>
          </a:p>
          <a:p>
            <a:r>
              <a:rPr lang="es-ES" sz="1100" dirty="0">
                <a:latin typeface="Myriad Pro" panose="020B0703030403020204" pitchFamily="34" charset="0"/>
              </a:rPr>
              <a:t>"</a:t>
            </a:r>
            <a:r>
              <a:rPr lang="es-ES" sz="1100" dirty="0" err="1">
                <a:latin typeface="Myriad Pro" panose="020B0703030403020204" pitchFamily="34" charset="0"/>
              </a:rPr>
              <a:t>tableSchema</a:t>
            </a:r>
            <a:r>
              <a:rPr lang="es-ES" sz="1100" dirty="0">
                <a:latin typeface="Myriad Pro" panose="020B0703030403020204" pitchFamily="34" charset="0"/>
              </a:rPr>
              <a:t>": { </a:t>
            </a:r>
          </a:p>
          <a:p>
            <a:r>
              <a:rPr lang="es-ES" sz="1100" dirty="0">
                <a:latin typeface="Myriad Pro" panose="020B0703030403020204" pitchFamily="34" charset="0"/>
              </a:rPr>
              <a:t>	"</a:t>
            </a:r>
            <a:r>
              <a:rPr lang="es-ES" sz="1100" dirty="0" err="1">
                <a:latin typeface="Myriad Pro" panose="020B0703030403020204" pitchFamily="34" charset="0"/>
              </a:rPr>
              <a:t>columns</a:t>
            </a:r>
            <a:r>
              <a:rPr lang="es-ES" sz="1100" dirty="0">
                <a:latin typeface="Myriad Pro" panose="020B0703030403020204" pitchFamily="34" charset="0"/>
              </a:rPr>
              <a:t>": [{ </a:t>
            </a:r>
          </a:p>
          <a:p>
            <a:pPr lvl="3"/>
            <a:r>
              <a:rPr lang="es-ES" sz="1100" dirty="0">
                <a:latin typeface="Myriad Pro" panose="020B0703030403020204" pitchFamily="34" charset="0"/>
              </a:rPr>
              <a:t>"</a:t>
            </a:r>
            <a:r>
              <a:rPr lang="es-ES" sz="1100" dirty="0" err="1">
                <a:latin typeface="Myriad Pro" panose="020B0703030403020204" pitchFamily="34" charset="0"/>
              </a:rPr>
              <a:t>name</a:t>
            </a:r>
            <a:r>
              <a:rPr lang="es-ES" sz="1100" dirty="0">
                <a:latin typeface="Myriad Pro" panose="020B0703030403020204" pitchFamily="34" charset="0"/>
              </a:rPr>
              <a:t>": ”identificador", </a:t>
            </a:r>
          </a:p>
          <a:p>
            <a:pPr lvl="3"/>
            <a:r>
              <a:rPr lang="es-ES" sz="1100" dirty="0">
                <a:latin typeface="Myriad Pro" panose="020B0703030403020204" pitchFamily="34" charset="0"/>
              </a:rPr>
              <a:t>"</a:t>
            </a:r>
            <a:r>
              <a:rPr lang="es-ES" sz="1100" dirty="0" err="1">
                <a:latin typeface="Myriad Pro" panose="020B0703030403020204" pitchFamily="34" charset="0"/>
              </a:rPr>
              <a:t>titles</a:t>
            </a:r>
            <a:r>
              <a:rPr lang="es-ES" sz="1100" dirty="0">
                <a:latin typeface="Myriad Pro" panose="020B0703030403020204" pitchFamily="34" charset="0"/>
              </a:rPr>
              <a:t>": ”marca", </a:t>
            </a:r>
          </a:p>
          <a:p>
            <a:pPr lvl="3"/>
            <a:r>
              <a:rPr lang="es-ES" sz="1100" dirty="0">
                <a:latin typeface="Myriad Pro" panose="020B0703030403020204" pitchFamily="34" charset="0"/>
              </a:rPr>
              <a:t>”</a:t>
            </a:r>
            <a:r>
              <a:rPr lang="es-ES" sz="1100" dirty="0" err="1">
                <a:latin typeface="Myriad Pro" panose="020B0703030403020204" pitchFamily="34" charset="0"/>
              </a:rPr>
              <a:t>dc:description</a:t>
            </a:r>
            <a:r>
              <a:rPr lang="es-ES" sz="1100" dirty="0">
                <a:latin typeface="Myriad Pro" panose="020B0703030403020204" pitchFamily="34" charset="0"/>
              </a:rPr>
              <a:t>”: “Este campo contiene información sobre la marca y modelo de cada vehículo”</a:t>
            </a:r>
          </a:p>
          <a:p>
            <a:pPr lvl="3"/>
            <a:r>
              <a:rPr lang="es-ES" sz="1100" dirty="0">
                <a:latin typeface="Myriad Pro" panose="020B0703030403020204" pitchFamily="34" charset="0"/>
              </a:rPr>
              <a:t>"</a:t>
            </a:r>
            <a:r>
              <a:rPr lang="es-ES" sz="1100" dirty="0" err="1">
                <a:latin typeface="Myriad Pro" panose="020B0703030403020204" pitchFamily="34" charset="0"/>
              </a:rPr>
              <a:t>datatype</a:t>
            </a:r>
            <a:r>
              <a:rPr lang="es-ES" sz="1100" dirty="0">
                <a:latin typeface="Myriad Pro" panose="020B0703030403020204" pitchFamily="34" charset="0"/>
              </a:rPr>
              <a:t>": "</a:t>
            </a:r>
            <a:r>
              <a:rPr lang="es-ES" sz="1100" dirty="0" err="1">
                <a:latin typeface="Myriad Pro" panose="020B0703030403020204" pitchFamily="34" charset="0"/>
              </a:rPr>
              <a:t>string</a:t>
            </a:r>
            <a:r>
              <a:rPr lang="es-ES" sz="1100" dirty="0">
                <a:latin typeface="Myriad Pro" panose="020B0703030403020204" pitchFamily="34" charset="0"/>
              </a:rPr>
              <a:t>" },</a:t>
            </a:r>
          </a:p>
          <a:p>
            <a:pPr marL="941388" lvl="3">
              <a:tabLst>
                <a:tab pos="1373188" algn="l"/>
              </a:tabLst>
            </a:pPr>
            <a:r>
              <a:rPr lang="es-ES" sz="1100" dirty="0">
                <a:latin typeface="Myriad Pro" panose="020B0703030403020204" pitchFamily="34" charset="0"/>
              </a:rPr>
              <a:t>{	"</a:t>
            </a:r>
            <a:r>
              <a:rPr lang="es-ES" sz="1100" dirty="0" err="1">
                <a:latin typeface="Myriad Pro" panose="020B0703030403020204" pitchFamily="34" charset="0"/>
              </a:rPr>
              <a:t>name</a:t>
            </a:r>
            <a:r>
              <a:rPr lang="es-ES" sz="1100" dirty="0">
                <a:latin typeface="Myriad Pro" panose="020B0703030403020204" pitchFamily="34" charset="0"/>
              </a:rPr>
              <a:t>": ”</a:t>
            </a:r>
            <a:r>
              <a:rPr lang="es-ES" sz="1100" dirty="0" err="1">
                <a:latin typeface="Myriad Pro" panose="020B0703030403020204" pitchFamily="34" charset="0"/>
              </a:rPr>
              <a:t>annio</a:t>
            </a:r>
            <a:r>
              <a:rPr lang="es-ES" sz="1100" dirty="0">
                <a:latin typeface="Myriad Pro" panose="020B0703030403020204" pitchFamily="34" charset="0"/>
              </a:rPr>
              <a:t>", </a:t>
            </a:r>
          </a:p>
          <a:p>
            <a:pPr lvl="3"/>
            <a:r>
              <a:rPr lang="es-ES" sz="1100" dirty="0">
                <a:latin typeface="Myriad Pro" panose="020B0703030403020204" pitchFamily="34" charset="0"/>
              </a:rPr>
              <a:t>"</a:t>
            </a:r>
            <a:r>
              <a:rPr lang="es-ES" sz="1100" dirty="0" err="1">
                <a:latin typeface="Myriad Pro" panose="020B0703030403020204" pitchFamily="34" charset="0"/>
              </a:rPr>
              <a:t>titles</a:t>
            </a:r>
            <a:r>
              <a:rPr lang="es-ES" sz="1100" dirty="0">
                <a:latin typeface="Myriad Pro" panose="020B0703030403020204" pitchFamily="34" charset="0"/>
              </a:rPr>
              <a:t>": ”año", </a:t>
            </a:r>
          </a:p>
          <a:p>
            <a:pPr lvl="3"/>
            <a:r>
              <a:rPr lang="es-ES" sz="1100" dirty="0">
                <a:latin typeface="Myriad Pro" panose="020B0703030403020204" pitchFamily="34" charset="0"/>
              </a:rPr>
              <a:t>”</a:t>
            </a:r>
            <a:r>
              <a:rPr lang="es-ES" sz="1100" dirty="0" err="1">
                <a:latin typeface="Myriad Pro" panose="020B0703030403020204" pitchFamily="34" charset="0"/>
              </a:rPr>
              <a:t>dc:description</a:t>
            </a:r>
            <a:r>
              <a:rPr lang="es-ES" sz="1100" dirty="0">
                <a:latin typeface="Myriad Pro" panose="020B0703030403020204" pitchFamily="34" charset="0"/>
              </a:rPr>
              <a:t>”: “Este campo contiene información sobre el año de fabricación de cada vehículo”</a:t>
            </a:r>
          </a:p>
          <a:p>
            <a:pPr lvl="3"/>
            <a:r>
              <a:rPr lang="es-ES" sz="1100" dirty="0">
                <a:latin typeface="Myriad Pro" panose="020B0703030403020204" pitchFamily="34" charset="0"/>
              </a:rPr>
              <a:t>"</a:t>
            </a:r>
            <a:r>
              <a:rPr lang="es-ES" sz="1100" dirty="0" err="1">
                <a:latin typeface="Myriad Pro" panose="020B0703030403020204" pitchFamily="34" charset="0"/>
              </a:rPr>
              <a:t>datatype</a:t>
            </a:r>
            <a:r>
              <a:rPr lang="es-ES" sz="1100" dirty="0">
                <a:latin typeface="Myriad Pro" panose="020B0703030403020204" pitchFamily="34" charset="0"/>
              </a:rPr>
              <a:t>":  {</a:t>
            </a:r>
          </a:p>
          <a:p>
            <a:pPr lvl="3"/>
            <a:r>
              <a:rPr lang="es-ES" sz="1100" dirty="0">
                <a:latin typeface="Myriad Pro" panose="020B0703030403020204" pitchFamily="34" charset="0"/>
              </a:rPr>
              <a:t>	“base”:  ”date" ,</a:t>
            </a:r>
          </a:p>
          <a:p>
            <a:pPr lvl="3"/>
            <a:r>
              <a:rPr lang="es-ES" sz="1100" dirty="0">
                <a:latin typeface="Myriad Pro" panose="020B0703030403020204" pitchFamily="34" charset="0"/>
              </a:rPr>
              <a:t>	“</a:t>
            </a:r>
            <a:r>
              <a:rPr lang="es-ES" sz="1100" dirty="0" err="1">
                <a:latin typeface="Myriad Pro" panose="020B0703030403020204" pitchFamily="34" charset="0"/>
              </a:rPr>
              <a:t>format</a:t>
            </a:r>
            <a:r>
              <a:rPr lang="es-ES" sz="1100" dirty="0">
                <a:latin typeface="Myriad Pro" panose="020B0703030403020204" pitchFamily="34" charset="0"/>
              </a:rPr>
              <a:t>”: “</a:t>
            </a:r>
            <a:r>
              <a:rPr lang="es-ES" sz="1100" dirty="0" err="1">
                <a:latin typeface="Myriad Pro" panose="020B0703030403020204" pitchFamily="34" charset="0"/>
              </a:rPr>
              <a:t>yyyy</a:t>
            </a:r>
            <a:r>
              <a:rPr lang="es-ES" sz="1100" dirty="0">
                <a:latin typeface="Myriad Pro" panose="020B0703030403020204" pitchFamily="34" charset="0"/>
              </a:rPr>
              <a:t>”}},</a:t>
            </a:r>
          </a:p>
          <a:p>
            <a:pPr marL="941388" lvl="3">
              <a:tabLst>
                <a:tab pos="1373188" algn="l"/>
              </a:tabLst>
            </a:pPr>
            <a:r>
              <a:rPr lang="es-ES" sz="1100" dirty="0">
                <a:latin typeface="Myriad Pro" panose="020B0703030403020204" pitchFamily="34" charset="0"/>
              </a:rPr>
              <a:t>{	"</a:t>
            </a:r>
            <a:r>
              <a:rPr lang="es-ES" sz="1100" dirty="0" err="1">
                <a:latin typeface="Myriad Pro" panose="020B0703030403020204" pitchFamily="34" charset="0"/>
              </a:rPr>
              <a:t>name</a:t>
            </a:r>
            <a:r>
              <a:rPr lang="es-ES" sz="1100" dirty="0">
                <a:latin typeface="Myriad Pro" panose="020B0703030403020204" pitchFamily="34" charset="0"/>
              </a:rPr>
              <a:t>": ”cilindros", </a:t>
            </a:r>
          </a:p>
          <a:p>
            <a:pPr marL="941388" lvl="3">
              <a:tabLst>
                <a:tab pos="1373188" algn="l"/>
              </a:tabLst>
            </a:pPr>
            <a:r>
              <a:rPr lang="es-ES" sz="1100" dirty="0">
                <a:latin typeface="Myriad Pro" panose="020B0703030403020204" pitchFamily="34" charset="0"/>
              </a:rPr>
              <a:t>	"</a:t>
            </a:r>
            <a:r>
              <a:rPr lang="es-ES" sz="1100" dirty="0" err="1">
                <a:latin typeface="Myriad Pro" panose="020B0703030403020204" pitchFamily="34" charset="0"/>
              </a:rPr>
              <a:t>titles</a:t>
            </a:r>
            <a:r>
              <a:rPr lang="es-ES" sz="1100" dirty="0">
                <a:latin typeface="Myriad Pro" panose="020B0703030403020204" pitchFamily="34" charset="0"/>
              </a:rPr>
              <a:t>": cilindros", </a:t>
            </a:r>
          </a:p>
          <a:p>
            <a:pPr lvl="3"/>
            <a:r>
              <a:rPr lang="es-ES" sz="1100" dirty="0">
                <a:latin typeface="Myriad Pro" panose="020B0703030403020204" pitchFamily="34" charset="0"/>
              </a:rPr>
              <a:t>”</a:t>
            </a:r>
            <a:r>
              <a:rPr lang="es-ES" sz="1100" dirty="0" err="1">
                <a:latin typeface="Myriad Pro" panose="020B0703030403020204" pitchFamily="34" charset="0"/>
              </a:rPr>
              <a:t>dc:description</a:t>
            </a:r>
            <a:r>
              <a:rPr lang="es-ES" sz="1100" dirty="0">
                <a:latin typeface="Myriad Pro" panose="020B0703030403020204" pitchFamily="34" charset="0"/>
              </a:rPr>
              <a:t>”: “Este campo contiene información sobre el número de cilindros de cada vehículo”</a:t>
            </a:r>
          </a:p>
          <a:p>
            <a:pPr marL="941388" lvl="3">
              <a:tabLst>
                <a:tab pos="1373188" algn="l"/>
              </a:tabLst>
            </a:pPr>
            <a:r>
              <a:rPr lang="es-ES" sz="1100" dirty="0">
                <a:latin typeface="Myriad Pro" panose="020B0703030403020204" pitchFamily="34" charset="0"/>
              </a:rPr>
              <a:t>	"</a:t>
            </a:r>
            <a:r>
              <a:rPr lang="es-ES" sz="1100" dirty="0" err="1">
                <a:latin typeface="Myriad Pro" panose="020B0703030403020204" pitchFamily="34" charset="0"/>
              </a:rPr>
              <a:t>datatype</a:t>
            </a:r>
            <a:r>
              <a:rPr lang="es-ES" sz="1100" dirty="0">
                <a:latin typeface="Myriad Pro" panose="020B0703030403020204" pitchFamily="34" charset="0"/>
              </a:rPr>
              <a:t>": ”</a:t>
            </a:r>
            <a:r>
              <a:rPr lang="es-ES" sz="1100" dirty="0" err="1">
                <a:latin typeface="Myriad Pro" panose="020B0703030403020204" pitchFamily="34" charset="0"/>
              </a:rPr>
              <a:t>integer</a:t>
            </a:r>
            <a:r>
              <a:rPr lang="es-ES" sz="1100" dirty="0">
                <a:latin typeface="Myriad Pro" panose="020B0703030403020204" pitchFamily="34" charset="0"/>
              </a:rPr>
              <a:t>" },</a:t>
            </a:r>
          </a:p>
          <a:p>
            <a:pPr marL="941388" lvl="3">
              <a:tabLst>
                <a:tab pos="1373188" algn="l"/>
              </a:tabLst>
            </a:pPr>
            <a:r>
              <a:rPr lang="es-ES" sz="1100" dirty="0">
                <a:latin typeface="Myriad Pro" panose="020B0703030403020204" pitchFamily="34" charset="0"/>
              </a:rPr>
              <a:t>{	"</a:t>
            </a:r>
            <a:r>
              <a:rPr lang="es-ES" sz="1100" dirty="0" err="1">
                <a:latin typeface="Myriad Pro" panose="020B0703030403020204" pitchFamily="34" charset="0"/>
              </a:rPr>
              <a:t>name</a:t>
            </a:r>
            <a:r>
              <a:rPr lang="es-ES" sz="1100" dirty="0">
                <a:latin typeface="Myriad Pro" panose="020B0703030403020204" pitchFamily="34" charset="0"/>
              </a:rPr>
              <a:t>": ”consumo", </a:t>
            </a:r>
          </a:p>
          <a:p>
            <a:pPr marL="941388" lvl="3">
              <a:tabLst>
                <a:tab pos="1373188" algn="l"/>
              </a:tabLst>
            </a:pPr>
            <a:r>
              <a:rPr lang="es-ES" sz="1100" dirty="0">
                <a:latin typeface="Myriad Pro" panose="020B0703030403020204" pitchFamily="34" charset="0"/>
              </a:rPr>
              <a:t>	"</a:t>
            </a:r>
            <a:r>
              <a:rPr lang="es-ES" sz="1100" dirty="0" err="1">
                <a:latin typeface="Myriad Pro" panose="020B0703030403020204" pitchFamily="34" charset="0"/>
              </a:rPr>
              <a:t>titles</a:t>
            </a:r>
            <a:r>
              <a:rPr lang="es-ES" sz="1100" dirty="0">
                <a:latin typeface="Myriad Pro" panose="020B0703030403020204" pitchFamily="34" charset="0"/>
              </a:rPr>
              <a:t>": ”consumo", </a:t>
            </a:r>
          </a:p>
          <a:p>
            <a:pPr lvl="3"/>
            <a:r>
              <a:rPr lang="es-ES" sz="1100" dirty="0">
                <a:latin typeface="Myriad Pro" panose="020B0703030403020204" pitchFamily="34" charset="0"/>
              </a:rPr>
              <a:t>”</a:t>
            </a:r>
            <a:r>
              <a:rPr lang="es-ES" sz="1100" dirty="0" err="1">
                <a:latin typeface="Myriad Pro" panose="020B0703030403020204" pitchFamily="34" charset="0"/>
              </a:rPr>
              <a:t>dc:description</a:t>
            </a:r>
            <a:r>
              <a:rPr lang="es-ES" sz="1100" dirty="0">
                <a:latin typeface="Myriad Pro" panose="020B0703030403020204" pitchFamily="34" charset="0"/>
              </a:rPr>
              <a:t>”: “Este campo contiene información sobre el consumo medio de cada vehículo, medido en litros / 100 </a:t>
            </a:r>
            <a:r>
              <a:rPr lang="es-ES" sz="1100" dirty="0" err="1">
                <a:latin typeface="Myriad Pro" panose="020B0703030403020204" pitchFamily="34" charset="0"/>
              </a:rPr>
              <a:t>kms</a:t>
            </a:r>
            <a:r>
              <a:rPr lang="es-ES" sz="1100" dirty="0">
                <a:latin typeface="Myriad Pro" panose="020B0703030403020204" pitchFamily="34" charset="0"/>
              </a:rPr>
              <a:t>.”</a:t>
            </a:r>
          </a:p>
          <a:p>
            <a:pPr marL="941388" lvl="3">
              <a:tabLst>
                <a:tab pos="1373188" algn="l"/>
              </a:tabLst>
            </a:pPr>
            <a:r>
              <a:rPr lang="es-ES" sz="1100" dirty="0">
                <a:latin typeface="Myriad Pro" panose="020B0703030403020204" pitchFamily="34" charset="0"/>
              </a:rPr>
              <a:t>	"</a:t>
            </a:r>
            <a:r>
              <a:rPr lang="es-ES" sz="1100" dirty="0" err="1">
                <a:latin typeface="Myriad Pro" panose="020B0703030403020204" pitchFamily="34" charset="0"/>
              </a:rPr>
              <a:t>datatype</a:t>
            </a:r>
            <a:r>
              <a:rPr lang="es-ES" sz="1100" dirty="0">
                <a:latin typeface="Myriad Pro" panose="020B0703030403020204" pitchFamily="34" charset="0"/>
              </a:rPr>
              <a:t>": ”decimal" },</a:t>
            </a:r>
          </a:p>
          <a:p>
            <a:pPr marL="941388" lvl="3">
              <a:tabLst>
                <a:tab pos="1373188" algn="l"/>
              </a:tabLst>
            </a:pPr>
            <a:r>
              <a:rPr lang="es-ES" sz="1100" dirty="0">
                <a:latin typeface="Myriad Pro" panose="020B0703030403020204" pitchFamily="34" charset="0"/>
              </a:rPr>
              <a:t>{	"</a:t>
            </a:r>
            <a:r>
              <a:rPr lang="es-ES" sz="1100" dirty="0" err="1">
                <a:latin typeface="Myriad Pro" panose="020B0703030403020204" pitchFamily="34" charset="0"/>
              </a:rPr>
              <a:t>name</a:t>
            </a:r>
            <a:r>
              <a:rPr lang="es-ES" sz="1100" dirty="0">
                <a:latin typeface="Myriad Pro" panose="020B0703030403020204" pitchFamily="34" charset="0"/>
              </a:rPr>
              <a:t>": ”potencia", </a:t>
            </a:r>
          </a:p>
          <a:p>
            <a:pPr marL="941388" lvl="3">
              <a:tabLst>
                <a:tab pos="1373188" algn="l"/>
              </a:tabLst>
            </a:pPr>
            <a:r>
              <a:rPr lang="es-ES" sz="1100" dirty="0">
                <a:latin typeface="Myriad Pro" panose="020B0703030403020204" pitchFamily="34" charset="0"/>
              </a:rPr>
              <a:t>	"</a:t>
            </a:r>
            <a:r>
              <a:rPr lang="es-ES" sz="1100" dirty="0" err="1">
                <a:latin typeface="Myriad Pro" panose="020B0703030403020204" pitchFamily="34" charset="0"/>
              </a:rPr>
              <a:t>titles</a:t>
            </a:r>
            <a:r>
              <a:rPr lang="es-ES" sz="1100" dirty="0">
                <a:latin typeface="Myriad Pro" panose="020B0703030403020204" pitchFamily="34" charset="0"/>
              </a:rPr>
              <a:t>": ”potencia", </a:t>
            </a:r>
          </a:p>
          <a:p>
            <a:pPr lvl="3"/>
            <a:r>
              <a:rPr lang="es-ES" sz="1100" dirty="0">
                <a:latin typeface="Myriad Pro" panose="020B0703030403020204" pitchFamily="34" charset="0"/>
              </a:rPr>
              <a:t>”</a:t>
            </a:r>
            <a:r>
              <a:rPr lang="es-ES" sz="1100" dirty="0" err="1">
                <a:latin typeface="Myriad Pro" panose="020B0703030403020204" pitchFamily="34" charset="0"/>
              </a:rPr>
              <a:t>dc:description</a:t>
            </a:r>
            <a:r>
              <a:rPr lang="es-ES" sz="1100" dirty="0">
                <a:latin typeface="Myriad Pro" panose="020B0703030403020204" pitchFamily="34" charset="0"/>
              </a:rPr>
              <a:t>”: “Este campo contiene información sobre la </a:t>
            </a:r>
            <a:r>
              <a:rPr lang="es-ES" sz="1100" dirty="0" err="1">
                <a:latin typeface="Myriad Pro" panose="020B0703030403020204" pitchFamily="34" charset="0"/>
              </a:rPr>
              <a:t>portencia</a:t>
            </a:r>
            <a:r>
              <a:rPr lang="es-ES" sz="1100" dirty="0">
                <a:latin typeface="Myriad Pro" panose="020B0703030403020204" pitchFamily="34" charset="0"/>
              </a:rPr>
              <a:t> de cada vehículo, medida en CV.”</a:t>
            </a:r>
          </a:p>
          <a:p>
            <a:pPr marL="941388" lvl="3">
              <a:tabLst>
                <a:tab pos="1373188" algn="l"/>
              </a:tabLst>
            </a:pPr>
            <a:r>
              <a:rPr lang="es-ES" sz="1100" dirty="0">
                <a:latin typeface="Myriad Pro" panose="020B0703030403020204" pitchFamily="34" charset="0"/>
              </a:rPr>
              <a:t>	"</a:t>
            </a:r>
            <a:r>
              <a:rPr lang="es-ES" sz="1100" dirty="0" err="1">
                <a:latin typeface="Myriad Pro" panose="020B0703030403020204" pitchFamily="34" charset="0"/>
              </a:rPr>
              <a:t>datatype</a:t>
            </a:r>
            <a:r>
              <a:rPr lang="es-ES" sz="1100" dirty="0">
                <a:latin typeface="Myriad Pro" panose="020B0703030403020204" pitchFamily="34" charset="0"/>
              </a:rPr>
              <a:t>": ”decimal" },</a:t>
            </a:r>
          </a:p>
          <a:p>
            <a:pPr marL="941388" lvl="3">
              <a:tabLst>
                <a:tab pos="1373188" algn="l"/>
              </a:tabLst>
            </a:pPr>
            <a:r>
              <a:rPr lang="es-ES" sz="1100" dirty="0">
                <a:latin typeface="Myriad Pro" panose="020B0703030403020204" pitchFamily="34" charset="0"/>
              </a:rPr>
              <a:t>{	"</a:t>
            </a:r>
            <a:r>
              <a:rPr lang="es-ES" sz="1100" dirty="0" err="1">
                <a:latin typeface="Myriad Pro" panose="020B0703030403020204" pitchFamily="34" charset="0"/>
              </a:rPr>
              <a:t>name</a:t>
            </a:r>
            <a:r>
              <a:rPr lang="es-ES" sz="1100" dirty="0">
                <a:latin typeface="Myriad Pro" panose="020B0703030403020204" pitchFamily="34" charset="0"/>
              </a:rPr>
              <a:t>": ”</a:t>
            </a:r>
            <a:r>
              <a:rPr lang="es-ES" sz="1100" dirty="0" err="1">
                <a:latin typeface="Myriad Pro" panose="020B0703030403020204" pitchFamily="34" charset="0"/>
              </a:rPr>
              <a:t>aceleracion</a:t>
            </a:r>
            <a:r>
              <a:rPr lang="es-ES" sz="1100" dirty="0">
                <a:latin typeface="Myriad Pro" panose="020B0703030403020204" pitchFamily="34" charset="0"/>
              </a:rPr>
              <a:t>", </a:t>
            </a:r>
          </a:p>
          <a:p>
            <a:pPr marL="941388" lvl="3">
              <a:tabLst>
                <a:tab pos="1373188" algn="l"/>
              </a:tabLst>
            </a:pPr>
            <a:r>
              <a:rPr lang="es-ES" sz="1100" dirty="0">
                <a:latin typeface="Myriad Pro" panose="020B0703030403020204" pitchFamily="34" charset="0"/>
              </a:rPr>
              <a:t>	"</a:t>
            </a:r>
            <a:r>
              <a:rPr lang="es-ES" sz="1100" dirty="0" err="1">
                <a:latin typeface="Myriad Pro" panose="020B0703030403020204" pitchFamily="34" charset="0"/>
              </a:rPr>
              <a:t>titles</a:t>
            </a:r>
            <a:r>
              <a:rPr lang="es-ES" sz="1100" dirty="0">
                <a:latin typeface="Myriad Pro" panose="020B0703030403020204" pitchFamily="34" charset="0"/>
              </a:rPr>
              <a:t>": ”aceleración", </a:t>
            </a:r>
          </a:p>
          <a:p>
            <a:pPr lvl="3"/>
            <a:r>
              <a:rPr lang="es-ES" sz="1100" dirty="0">
                <a:latin typeface="Myriad Pro" panose="020B0703030403020204" pitchFamily="34" charset="0"/>
              </a:rPr>
              <a:t>”</a:t>
            </a:r>
            <a:r>
              <a:rPr lang="es-ES" sz="1100" dirty="0" err="1">
                <a:latin typeface="Myriad Pro" panose="020B0703030403020204" pitchFamily="34" charset="0"/>
              </a:rPr>
              <a:t>dc:description</a:t>
            </a:r>
            <a:r>
              <a:rPr lang="es-ES" sz="1100" dirty="0">
                <a:latin typeface="Myriad Pro" panose="020B0703030403020204" pitchFamily="34" charset="0"/>
              </a:rPr>
              <a:t>”: “Este campo contiene datos sobre la aceleración de cada vehículo medida en m/seg2”</a:t>
            </a:r>
          </a:p>
          <a:p>
            <a:pPr marL="941388" lvl="3">
              <a:tabLst>
                <a:tab pos="1373188" algn="l"/>
              </a:tabLst>
            </a:pPr>
            <a:r>
              <a:rPr lang="es-ES" sz="1100" dirty="0">
                <a:latin typeface="Myriad Pro" panose="020B0703030403020204" pitchFamily="34" charset="0"/>
              </a:rPr>
              <a:t>	"</a:t>
            </a:r>
            <a:r>
              <a:rPr lang="es-ES" sz="1100" dirty="0" err="1">
                <a:latin typeface="Myriad Pro" panose="020B0703030403020204" pitchFamily="34" charset="0"/>
              </a:rPr>
              <a:t>datatype</a:t>
            </a:r>
            <a:r>
              <a:rPr lang="es-ES" sz="1100" dirty="0">
                <a:latin typeface="Myriad Pro" panose="020B0703030403020204" pitchFamily="34" charset="0"/>
              </a:rPr>
              <a:t>": ”decimal" </a:t>
            </a:r>
          </a:p>
          <a:p>
            <a:pPr marL="941388" lvl="3">
              <a:tabLst>
                <a:tab pos="1373188" algn="l"/>
              </a:tabLst>
            </a:pPr>
            <a:r>
              <a:rPr lang="es-ES" sz="1100" dirty="0">
                <a:latin typeface="Myriad Pro" panose="020B0703030403020204" pitchFamily="34" charset="0"/>
              </a:rPr>
              <a:t>	}}] </a:t>
            </a:r>
          </a:p>
          <a:p>
            <a:r>
              <a:rPr lang="es-ES" sz="1100" dirty="0">
                <a:latin typeface="Myriad Pro" panose="020B0703030403020204" pitchFamily="34" charset="0"/>
              </a:rPr>
              <a:t>	}</a:t>
            </a:r>
          </a:p>
          <a:p>
            <a:r>
              <a:rPr lang="es-ES" sz="1100" dirty="0">
                <a:latin typeface="Myriad Pro" panose="020B0703030403020204" pitchFamily="34" charset="0"/>
              </a:rPr>
              <a:t>}</a:t>
            </a:r>
            <a:endParaRPr lang="es-ES" sz="1100" dirty="0"/>
          </a:p>
        </p:txBody>
      </p:sp>
    </p:spTree>
    <p:extLst>
      <p:ext uri="{BB962C8B-B14F-4D97-AF65-F5344CB8AC3E}">
        <p14:creationId xmlns:p14="http://schemas.microsoft.com/office/powerpoint/2010/main" val="755265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396549C3-A035-4935-A300-1CDA99354BA5}"/>
              </a:ext>
            </a:extLst>
          </p:cNvPr>
          <p:cNvSpPr/>
          <p:nvPr/>
        </p:nvSpPr>
        <p:spPr>
          <a:xfrm>
            <a:off x="12701" y="7287558"/>
            <a:ext cx="3510428" cy="19293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Marcador de número de diapositiva 1">
            <a:extLst>
              <a:ext uri="{FF2B5EF4-FFF2-40B4-BE49-F238E27FC236}">
                <a16:creationId xmlns:a16="http://schemas.microsoft.com/office/drawing/2014/main" id="{F2079439-79E2-440F-8FCA-36D325D86486}"/>
              </a:ext>
            </a:extLst>
          </p:cNvPr>
          <p:cNvSpPr>
            <a:spLocks noGrp="1"/>
          </p:cNvSpPr>
          <p:nvPr>
            <p:ph type="sldNum" sz="quarter" idx="12"/>
          </p:nvPr>
        </p:nvSpPr>
        <p:spPr/>
        <p:txBody>
          <a:bodyPr/>
          <a:lstStyle/>
          <a:p>
            <a:fld id="{B0B223AA-581B-472F-BB2F-AB3AEAB0FF05}" type="slidenum">
              <a:rPr lang="es-ES" smtClean="0"/>
              <a:t>13</a:t>
            </a:fld>
            <a:endParaRPr lang="es-ES" dirty="0"/>
          </a:p>
        </p:txBody>
      </p:sp>
      <p:sp>
        <p:nvSpPr>
          <p:cNvPr id="3" name="CuadroTexto 2">
            <a:extLst>
              <a:ext uri="{FF2B5EF4-FFF2-40B4-BE49-F238E27FC236}">
                <a16:creationId xmlns:a16="http://schemas.microsoft.com/office/drawing/2014/main" id="{487F4884-407C-4937-99E6-36268A28B184}"/>
              </a:ext>
            </a:extLst>
          </p:cNvPr>
          <p:cNvSpPr txBox="1"/>
          <p:nvPr/>
        </p:nvSpPr>
        <p:spPr>
          <a:xfrm>
            <a:off x="-64961" y="2808416"/>
            <a:ext cx="884791" cy="769441"/>
          </a:xfrm>
          <a:prstGeom prst="rect">
            <a:avLst/>
          </a:prstGeom>
          <a:noFill/>
        </p:spPr>
        <p:txBody>
          <a:bodyPr wrap="square" rtlCol="0">
            <a:spAutoFit/>
          </a:bodyPr>
          <a:lstStyle/>
          <a:p>
            <a:pPr algn="ctr"/>
            <a:r>
              <a:rPr lang="es-ES" sz="4400" spc="-150" dirty="0">
                <a:solidFill>
                  <a:schemeClr val="bg1"/>
                </a:solidFill>
                <a:latin typeface="Neutra Text" panose="02000000000000000000" pitchFamily="50" charset="0"/>
              </a:rPr>
              <a:t>03</a:t>
            </a:r>
          </a:p>
        </p:txBody>
      </p:sp>
      <p:pic>
        <p:nvPicPr>
          <p:cNvPr id="4" name="Imagen 3">
            <a:extLst>
              <a:ext uri="{FF2B5EF4-FFF2-40B4-BE49-F238E27FC236}">
                <a16:creationId xmlns:a16="http://schemas.microsoft.com/office/drawing/2014/main" id="{6D53B19C-7519-4927-ABFC-72160C5B90B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02" t="51083" r="-299" b="28162"/>
          <a:stretch/>
        </p:blipFill>
        <p:spPr>
          <a:xfrm flipH="1">
            <a:off x="-12702" y="5462648"/>
            <a:ext cx="6858001" cy="3238127"/>
          </a:xfrm>
          <a:prstGeom prst="rect">
            <a:avLst/>
          </a:prstGeom>
        </p:spPr>
      </p:pic>
      <p:sp>
        <p:nvSpPr>
          <p:cNvPr id="5" name="Rectángulo 4">
            <a:extLst>
              <a:ext uri="{FF2B5EF4-FFF2-40B4-BE49-F238E27FC236}">
                <a16:creationId xmlns:a16="http://schemas.microsoft.com/office/drawing/2014/main" id="{CDC67A97-A31D-411C-AF53-64196A8D9805}"/>
              </a:ext>
            </a:extLst>
          </p:cNvPr>
          <p:cNvSpPr/>
          <p:nvPr/>
        </p:nvSpPr>
        <p:spPr>
          <a:xfrm>
            <a:off x="0" y="5450774"/>
            <a:ext cx="6858000" cy="325000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92F90FE5-0648-4A82-A7ED-23206E55874F}"/>
              </a:ext>
            </a:extLst>
          </p:cNvPr>
          <p:cNvSpPr txBox="1"/>
          <p:nvPr/>
        </p:nvSpPr>
        <p:spPr>
          <a:xfrm>
            <a:off x="952500" y="1051461"/>
            <a:ext cx="5545498" cy="5324535"/>
          </a:xfrm>
          <a:prstGeom prst="rect">
            <a:avLst/>
          </a:prstGeom>
          <a:noFill/>
        </p:spPr>
        <p:txBody>
          <a:bodyPr wrap="square" rtlCol="0">
            <a:spAutoFit/>
          </a:bodyPr>
          <a:lstStyle/>
          <a:p>
            <a:pPr marL="171450" indent="-171450" algn="just">
              <a:buClr>
                <a:srgbClr val="801F89"/>
              </a:buClr>
              <a:buFont typeface="Wingdings" panose="05000000000000000000" pitchFamily="2" charset="2"/>
              <a:buChar char="§"/>
            </a:pPr>
            <a:r>
              <a:rPr lang="es-ES" sz="1200" dirty="0"/>
              <a:t>El diccionario de datos que se muestra como ejemplo está asociado al conjunto de datos que se muestra en esta guía.</a:t>
            </a:r>
          </a:p>
          <a:p>
            <a:pPr marL="171450" indent="-171450" algn="just">
              <a:buClr>
                <a:srgbClr val="801F89"/>
              </a:buClr>
              <a:buFont typeface="Wingdings" panose="05000000000000000000" pitchFamily="2" charset="2"/>
              <a:buChar char="§"/>
            </a:pPr>
            <a:endParaRPr lang="es-ES" sz="1200" dirty="0"/>
          </a:p>
          <a:p>
            <a:pPr marL="171450" indent="-171450" algn="just">
              <a:buClr>
                <a:srgbClr val="801F89"/>
              </a:buClr>
              <a:buFont typeface="Wingdings" panose="05000000000000000000" pitchFamily="2" charset="2"/>
              <a:buChar char="§"/>
            </a:pPr>
            <a:r>
              <a:rPr lang="es-ES" sz="1200" dirty="0"/>
              <a:t>Entre otras propiedades, se está describiendo el nombre de cada una de las columnas utilizando la propiedad </a:t>
            </a:r>
            <a:r>
              <a:rPr lang="es-ES" sz="1200" b="1" dirty="0">
                <a:solidFill>
                  <a:srgbClr val="0070C0"/>
                </a:solidFill>
              </a:rPr>
              <a:t>"</a:t>
            </a:r>
            <a:r>
              <a:rPr lang="es-ES" sz="1200" b="1" dirty="0" err="1">
                <a:solidFill>
                  <a:srgbClr val="0070C0"/>
                </a:solidFill>
              </a:rPr>
              <a:t>name</a:t>
            </a:r>
            <a:r>
              <a:rPr lang="es-ES" sz="1200" b="1" dirty="0">
                <a:solidFill>
                  <a:srgbClr val="0070C0"/>
                </a:solidFill>
              </a:rPr>
              <a:t>"</a:t>
            </a:r>
            <a:r>
              <a:rPr lang="es-ES" sz="1200" dirty="0"/>
              <a:t>. </a:t>
            </a:r>
          </a:p>
          <a:p>
            <a:pPr marL="171450" indent="-171450" algn="just">
              <a:buClr>
                <a:srgbClr val="801F89"/>
              </a:buClr>
              <a:buFont typeface="Wingdings" panose="05000000000000000000" pitchFamily="2" charset="2"/>
              <a:buChar char="§"/>
            </a:pPr>
            <a:endParaRPr lang="es-ES" sz="1200" dirty="0"/>
          </a:p>
          <a:p>
            <a:pPr marL="171450" indent="-171450" algn="just">
              <a:buClr>
                <a:srgbClr val="801F89"/>
              </a:buClr>
              <a:buFont typeface="Wingdings" panose="05000000000000000000" pitchFamily="2" charset="2"/>
              <a:buChar char="§"/>
            </a:pPr>
            <a:r>
              <a:rPr lang="es-ES" sz="1200" dirty="0"/>
              <a:t>El uso de la propiedad </a:t>
            </a:r>
            <a:r>
              <a:rPr lang="es-ES" sz="1200" b="1" dirty="0">
                <a:solidFill>
                  <a:srgbClr val="0070C0"/>
                </a:solidFill>
              </a:rPr>
              <a:t>"</a:t>
            </a:r>
            <a:r>
              <a:rPr lang="es-ES" sz="1200" b="1" dirty="0" err="1">
                <a:solidFill>
                  <a:srgbClr val="0070C0"/>
                </a:solidFill>
              </a:rPr>
              <a:t>title</a:t>
            </a:r>
            <a:r>
              <a:rPr lang="es-ES" sz="1200" b="1" dirty="0">
                <a:solidFill>
                  <a:srgbClr val="0070C0"/>
                </a:solidFill>
              </a:rPr>
              <a:t>" </a:t>
            </a:r>
            <a:r>
              <a:rPr lang="es-ES" sz="1200" dirty="0"/>
              <a:t>sirve para especificar la línea de cabecera de la tabla. La ausencia de esta propiedad indica que la tabla carece de línea de cabecera.</a:t>
            </a:r>
          </a:p>
          <a:p>
            <a:pPr marL="171450" indent="-171450" algn="just">
              <a:buClr>
                <a:srgbClr val="801F89"/>
              </a:buClr>
              <a:buFont typeface="Wingdings" panose="05000000000000000000" pitchFamily="2" charset="2"/>
              <a:buChar char="§"/>
            </a:pPr>
            <a:endParaRPr lang="es-ES" sz="1200" dirty="0"/>
          </a:p>
          <a:p>
            <a:pPr marL="171450" indent="-171450" algn="just">
              <a:buClr>
                <a:srgbClr val="801F89"/>
              </a:buClr>
              <a:buFont typeface="Wingdings" panose="05000000000000000000" pitchFamily="2" charset="2"/>
              <a:buChar char="§"/>
            </a:pPr>
            <a:r>
              <a:rPr lang="es-ES" sz="1200" dirty="0"/>
              <a:t>Este encabezamiento de cada columna puede estar acompañado de un código de idioma de tal forma que la línea de cabecera se pueda expresar en diferentes idiomas.</a:t>
            </a:r>
          </a:p>
          <a:p>
            <a:pPr marL="171450" indent="-171450" algn="just">
              <a:buClr>
                <a:srgbClr val="801F89"/>
              </a:buClr>
              <a:buFont typeface="Wingdings" panose="05000000000000000000" pitchFamily="2" charset="2"/>
              <a:buChar char="§"/>
            </a:pPr>
            <a:endParaRPr lang="es-ES" sz="1200" dirty="0"/>
          </a:p>
          <a:p>
            <a:pPr marL="171450" indent="-171450" algn="just">
              <a:buClr>
                <a:srgbClr val="801F89"/>
              </a:buClr>
              <a:buFont typeface="Wingdings" panose="05000000000000000000" pitchFamily="2" charset="2"/>
              <a:buChar char="§"/>
            </a:pPr>
            <a:r>
              <a:rPr lang="es-ES" sz="1200" dirty="0"/>
              <a:t>Se usa la propiedad </a:t>
            </a:r>
            <a:r>
              <a:rPr lang="es-ES" sz="1200" b="1" dirty="0">
                <a:solidFill>
                  <a:srgbClr val="0070C0"/>
                </a:solidFill>
              </a:rPr>
              <a:t>"</a:t>
            </a:r>
            <a:r>
              <a:rPr lang="es-ES" sz="1200" b="1" dirty="0" err="1">
                <a:solidFill>
                  <a:srgbClr val="0070C0"/>
                </a:solidFill>
              </a:rPr>
              <a:t>datatype</a:t>
            </a:r>
            <a:r>
              <a:rPr lang="es-ES" sz="1200" b="1" dirty="0">
                <a:solidFill>
                  <a:srgbClr val="0070C0"/>
                </a:solidFill>
              </a:rPr>
              <a:t>" </a:t>
            </a:r>
            <a:r>
              <a:rPr lang="es-ES" sz="1200" dirty="0"/>
              <a:t>para describir los tipos de datos en los que se expresa cada valor de la columna correspondiente.</a:t>
            </a:r>
          </a:p>
          <a:p>
            <a:pPr marL="171450" indent="-171450" algn="just">
              <a:buClr>
                <a:srgbClr val="801F89"/>
              </a:buClr>
              <a:buFont typeface="Wingdings" panose="05000000000000000000" pitchFamily="2" charset="2"/>
              <a:buChar char="§"/>
            </a:pPr>
            <a:endParaRPr lang="es-ES" sz="1200" dirty="0"/>
          </a:p>
          <a:p>
            <a:pPr marL="171450" indent="-171450" algn="just">
              <a:buClr>
                <a:srgbClr val="801F89"/>
              </a:buClr>
              <a:buFont typeface="Wingdings" panose="05000000000000000000" pitchFamily="2" charset="2"/>
              <a:buChar char="§"/>
            </a:pPr>
            <a:r>
              <a:rPr lang="es-ES" sz="1200" dirty="0"/>
              <a:t>La propiedad </a:t>
            </a:r>
            <a:r>
              <a:rPr lang="es-ES" sz="1200" b="1" dirty="0">
                <a:solidFill>
                  <a:srgbClr val="0070C0"/>
                </a:solidFill>
              </a:rPr>
              <a:t>"</a:t>
            </a:r>
            <a:r>
              <a:rPr lang="es-ES" sz="1200" b="1" dirty="0" err="1">
                <a:solidFill>
                  <a:srgbClr val="0070C0"/>
                </a:solidFill>
              </a:rPr>
              <a:t>description</a:t>
            </a:r>
            <a:r>
              <a:rPr lang="es-ES" sz="1200" b="1" dirty="0">
                <a:solidFill>
                  <a:srgbClr val="0070C0"/>
                </a:solidFill>
              </a:rPr>
              <a:t>" </a:t>
            </a:r>
            <a:r>
              <a:rPr lang="es-ES" sz="1200" dirty="0"/>
              <a:t>permite incluir un texto descriptivo del contenido de cada columna.</a:t>
            </a:r>
          </a:p>
          <a:p>
            <a:pPr marL="171450" indent="-171450" algn="just">
              <a:buClr>
                <a:srgbClr val="801F89"/>
              </a:buClr>
              <a:buFont typeface="Wingdings" panose="05000000000000000000" pitchFamily="2" charset="2"/>
              <a:buChar char="§"/>
            </a:pPr>
            <a:endParaRPr lang="es-ES" sz="1200" dirty="0"/>
          </a:p>
          <a:p>
            <a:pPr marL="171450" indent="-171450" algn="just">
              <a:buClr>
                <a:srgbClr val="801F89"/>
              </a:buClr>
              <a:buFont typeface="Wingdings" panose="05000000000000000000" pitchFamily="2" charset="2"/>
              <a:buChar char="§"/>
            </a:pPr>
            <a:r>
              <a:rPr lang="es-ES" sz="1200" dirty="0"/>
              <a:t>Herramientas como las que se describen en el apartado </a:t>
            </a:r>
            <a:r>
              <a:rPr lang="es-ES" sz="1400" b="1" dirty="0"/>
              <a:t>“</a:t>
            </a:r>
            <a:r>
              <a:rPr lang="es-ES_tradnl" sz="1400" b="1" dirty="0" err="1">
                <a:hlinkClick r:id="rId3" action="ppaction://hlinksldjump"/>
              </a:rPr>
              <a:t>Toolbox</a:t>
            </a:r>
            <a:r>
              <a:rPr lang="es-ES_tradnl" sz="1400" b="1" dirty="0">
                <a:hlinkClick r:id="rId3" action="ppaction://hlinksldjump"/>
              </a:rPr>
              <a:t> para archivos CSV</a:t>
            </a:r>
            <a:r>
              <a:rPr lang="es-ES_tradnl" sz="1400" b="1" dirty="0"/>
              <a:t>”</a:t>
            </a:r>
            <a:r>
              <a:rPr lang="es-ES_tradnl" sz="1200" dirty="0"/>
              <a:t>  de esta</a:t>
            </a:r>
            <a:r>
              <a:rPr lang="es-ES" sz="1200" dirty="0"/>
              <a:t> guía, por ejemplo, </a:t>
            </a:r>
            <a:r>
              <a:rPr lang="es-ES" sz="1200" dirty="0" err="1"/>
              <a:t>CSVlint</a:t>
            </a:r>
            <a:r>
              <a:rPr lang="es-ES" sz="1200" dirty="0"/>
              <a:t>, permiten verificar la consistencia del conjunto de datos comparando el contenido del diccionario de datos y la estructura del archivo de datos. </a:t>
            </a:r>
          </a:p>
          <a:p>
            <a:pPr marL="171450" indent="-171450" algn="just">
              <a:buClr>
                <a:srgbClr val="801F89"/>
              </a:buClr>
              <a:buFont typeface="Wingdings" panose="05000000000000000000" pitchFamily="2" charset="2"/>
              <a:buChar char="§"/>
            </a:pPr>
            <a:endParaRPr lang="es-ES" sz="1200" dirty="0"/>
          </a:p>
          <a:p>
            <a:pPr marL="171450" indent="-171450" algn="just">
              <a:buClr>
                <a:srgbClr val="801F89"/>
              </a:buClr>
              <a:buFont typeface="Wingdings" panose="05000000000000000000" pitchFamily="2" charset="2"/>
              <a:buChar char="§"/>
            </a:pPr>
            <a:r>
              <a:rPr lang="es-ES" sz="1200" dirty="0"/>
              <a:t>Entre otras comprobaciones se puede validar el número de columnas y su nombre, el tipo de valores permitidos, si éstos deben ser únicos o si existen vinculaciones de estos valores con otras tablas (claves externas). </a:t>
            </a:r>
            <a:endParaRPr lang="es-ES_tradnl" sz="1200" dirty="0"/>
          </a:p>
          <a:p>
            <a:endParaRPr lang="es-ES" sz="1200" dirty="0"/>
          </a:p>
        </p:txBody>
      </p:sp>
      <p:sp>
        <p:nvSpPr>
          <p:cNvPr id="8" name="CuadroTexto 7">
            <a:extLst>
              <a:ext uri="{FF2B5EF4-FFF2-40B4-BE49-F238E27FC236}">
                <a16:creationId xmlns:a16="http://schemas.microsoft.com/office/drawing/2014/main" id="{0B2B26FC-3B4A-4A28-BD4B-1D5A8CA48D40}"/>
              </a:ext>
            </a:extLst>
          </p:cNvPr>
          <p:cNvSpPr txBox="1"/>
          <p:nvPr/>
        </p:nvSpPr>
        <p:spPr>
          <a:xfrm>
            <a:off x="0" y="7287558"/>
            <a:ext cx="4203700" cy="2400657"/>
          </a:xfrm>
          <a:prstGeom prst="rect">
            <a:avLst/>
          </a:prstGeom>
          <a:noFill/>
        </p:spPr>
        <p:txBody>
          <a:bodyPr wrap="square" rtlCol="0">
            <a:spAutoFit/>
          </a:bodyPr>
          <a:lstStyle/>
          <a:p>
            <a:r>
              <a:rPr lang="es-ES_tradnl" sz="15000" b="1" spc="-300" dirty="0">
                <a:solidFill>
                  <a:schemeClr val="tx1">
                    <a:alpha val="16000"/>
                  </a:schemeClr>
                </a:solidFill>
                <a:latin typeface="Neutra Text" panose="02000000000000000000" pitchFamily="50" charset="0"/>
              </a:rPr>
              <a:t>CSV</a:t>
            </a:r>
            <a:endParaRPr lang="es-ES" sz="15000" b="1" spc="-300" dirty="0">
              <a:solidFill>
                <a:schemeClr val="tx1">
                  <a:alpha val="16000"/>
                </a:schemeClr>
              </a:solidFill>
              <a:latin typeface="Neutra Text" panose="02000000000000000000" pitchFamily="50" charset="0"/>
            </a:endParaRPr>
          </a:p>
        </p:txBody>
      </p:sp>
    </p:spTree>
    <p:extLst>
      <p:ext uri="{BB962C8B-B14F-4D97-AF65-F5344CB8AC3E}">
        <p14:creationId xmlns:p14="http://schemas.microsoft.com/office/powerpoint/2010/main" val="1553078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B4E132EE-8FF8-4AB8-97C9-5D2AE55F002E}"/>
              </a:ext>
            </a:extLst>
          </p:cNvPr>
          <p:cNvSpPr>
            <a:spLocks noGrp="1"/>
          </p:cNvSpPr>
          <p:nvPr>
            <p:ph type="sldNum" sz="quarter" idx="12"/>
          </p:nvPr>
        </p:nvSpPr>
        <p:spPr>
          <a:xfrm>
            <a:off x="5004959" y="9216956"/>
            <a:ext cx="1543050" cy="527403"/>
          </a:xfrm>
        </p:spPr>
        <p:txBody>
          <a:bodyPr/>
          <a:lstStyle/>
          <a:p>
            <a:fld id="{B0B223AA-581B-472F-BB2F-AB3AEAB0FF05}" type="slidenum">
              <a:rPr lang="es-ES" smtClean="0"/>
              <a:t>14</a:t>
            </a:fld>
            <a:endParaRPr lang="es-ES" dirty="0"/>
          </a:p>
        </p:txBody>
      </p:sp>
      <p:sp>
        <p:nvSpPr>
          <p:cNvPr id="4" name="Rectángulo 3">
            <a:extLst>
              <a:ext uri="{FF2B5EF4-FFF2-40B4-BE49-F238E27FC236}">
                <a16:creationId xmlns:a16="http://schemas.microsoft.com/office/drawing/2014/main" id="{44DD05B5-0554-4CC1-8D60-52060BDC513F}"/>
              </a:ext>
            </a:extLst>
          </p:cNvPr>
          <p:cNvSpPr/>
          <p:nvPr/>
        </p:nvSpPr>
        <p:spPr>
          <a:xfrm>
            <a:off x="1791256" y="996439"/>
            <a:ext cx="5859380" cy="1259063"/>
          </a:xfrm>
          <a:prstGeom prst="rect">
            <a:avLst/>
          </a:prstGeom>
        </p:spPr>
        <p:txBody>
          <a:bodyPr wrap="square">
            <a:spAutoFit/>
          </a:bodyPr>
          <a:lstStyle/>
          <a:p>
            <a:pPr>
              <a:lnSpc>
                <a:spcPts val="4500"/>
              </a:lnSpc>
            </a:pPr>
            <a:r>
              <a:rPr lang="es-ES_tradnl" sz="5400" b="1" spc="-150" dirty="0">
                <a:solidFill>
                  <a:schemeClr val="bg1"/>
                </a:solidFill>
                <a:latin typeface="Myriad Pro" panose="020B0703030403020204" pitchFamily="34" charset="0"/>
              </a:rPr>
              <a:t>Pautas para publicar archivo</a:t>
            </a:r>
          </a:p>
        </p:txBody>
      </p:sp>
      <p:sp>
        <p:nvSpPr>
          <p:cNvPr id="6" name="Rectángulo 5">
            <a:extLst>
              <a:ext uri="{FF2B5EF4-FFF2-40B4-BE49-F238E27FC236}">
                <a16:creationId xmlns:a16="http://schemas.microsoft.com/office/drawing/2014/main" id="{B421AB27-D992-41F9-9741-036AD03A3303}"/>
              </a:ext>
            </a:extLst>
          </p:cNvPr>
          <p:cNvSpPr/>
          <p:nvPr/>
        </p:nvSpPr>
        <p:spPr>
          <a:xfrm>
            <a:off x="4893944" y="1709094"/>
            <a:ext cx="2806700" cy="1446550"/>
          </a:xfrm>
          <a:prstGeom prst="rect">
            <a:avLst/>
          </a:prstGeom>
        </p:spPr>
        <p:txBody>
          <a:bodyPr wrap="square">
            <a:spAutoFit/>
          </a:bodyPr>
          <a:lstStyle/>
          <a:p>
            <a:r>
              <a:rPr lang="es-ES_tradnl" sz="8800" b="1" spc="-300" dirty="0">
                <a:solidFill>
                  <a:schemeClr val="bg1"/>
                </a:solidFill>
                <a:latin typeface="Neutra Text" panose="02000000000000000000" pitchFamily="50" charset="0"/>
              </a:rPr>
              <a:t>CSV</a:t>
            </a:r>
            <a:endParaRPr lang="es-ES" sz="8800" b="1" spc="-300" dirty="0">
              <a:solidFill>
                <a:schemeClr val="bg1"/>
              </a:solidFill>
              <a:latin typeface="Neutra Text" panose="02000000000000000000" pitchFamily="50" charset="0"/>
            </a:endParaRPr>
          </a:p>
        </p:txBody>
      </p:sp>
      <p:sp>
        <p:nvSpPr>
          <p:cNvPr id="7" name="Rectángulo 6">
            <a:extLst>
              <a:ext uri="{FF2B5EF4-FFF2-40B4-BE49-F238E27FC236}">
                <a16:creationId xmlns:a16="http://schemas.microsoft.com/office/drawing/2014/main" id="{360F9E5D-8490-4FD5-8531-43092CDC7765}"/>
              </a:ext>
            </a:extLst>
          </p:cNvPr>
          <p:cNvSpPr/>
          <p:nvPr/>
        </p:nvSpPr>
        <p:spPr>
          <a:xfrm>
            <a:off x="665623" y="3516926"/>
            <a:ext cx="5762885" cy="800219"/>
          </a:xfrm>
          <a:prstGeom prst="rect">
            <a:avLst/>
          </a:prstGeom>
        </p:spPr>
        <p:txBody>
          <a:bodyPr wrap="square">
            <a:spAutoFit/>
          </a:bodyPr>
          <a:lstStyle/>
          <a:p>
            <a:pPr algn="just"/>
            <a:r>
              <a:rPr lang="es-ES_tradnl" sz="1200" dirty="0"/>
              <a:t>En el siguiente apartado de esta guía se recogen una serie de pautas relacionadas con los aspectos más comunes en la preparación de datos tabulares para su publicación como archivos en formato CSV.</a:t>
            </a:r>
            <a:endParaRPr lang="es-ES" sz="1000" dirty="0">
              <a:latin typeface="Neutra Text" panose="02000000000000000000" pitchFamily="50" charset="0"/>
            </a:endParaRPr>
          </a:p>
          <a:p>
            <a:pPr lvl="3">
              <a:buClr>
                <a:srgbClr val="801F8A"/>
              </a:buClr>
            </a:pPr>
            <a:endParaRPr lang="es-ES" sz="1000" dirty="0">
              <a:latin typeface="Neutra Text" panose="02000000000000000000" pitchFamily="50" charset="0"/>
            </a:endParaRPr>
          </a:p>
        </p:txBody>
      </p:sp>
      <p:sp>
        <p:nvSpPr>
          <p:cNvPr id="10" name="CuadroTexto 9">
            <a:extLst>
              <a:ext uri="{FF2B5EF4-FFF2-40B4-BE49-F238E27FC236}">
                <a16:creationId xmlns:a16="http://schemas.microsoft.com/office/drawing/2014/main" id="{6EDB5B43-EE14-4BD6-B17A-9197F39E873C}"/>
              </a:ext>
            </a:extLst>
          </p:cNvPr>
          <p:cNvSpPr txBox="1"/>
          <p:nvPr/>
        </p:nvSpPr>
        <p:spPr>
          <a:xfrm>
            <a:off x="-184642" y="523219"/>
            <a:ext cx="2267442" cy="1938992"/>
          </a:xfrm>
          <a:prstGeom prst="rect">
            <a:avLst/>
          </a:prstGeom>
          <a:noFill/>
        </p:spPr>
        <p:txBody>
          <a:bodyPr wrap="square" rtlCol="0">
            <a:spAutoFit/>
          </a:bodyPr>
          <a:lstStyle/>
          <a:p>
            <a:pPr algn="ctr"/>
            <a:r>
              <a:rPr lang="es-ES" sz="12000" spc="-300" dirty="0">
                <a:solidFill>
                  <a:schemeClr val="bg1"/>
                </a:solidFill>
                <a:latin typeface="Neutra Text" panose="02000000000000000000" pitchFamily="50" charset="0"/>
              </a:rPr>
              <a:t>04</a:t>
            </a:r>
          </a:p>
        </p:txBody>
      </p:sp>
      <p:grpSp>
        <p:nvGrpSpPr>
          <p:cNvPr id="11" name="Grupo 10">
            <a:extLst>
              <a:ext uri="{FF2B5EF4-FFF2-40B4-BE49-F238E27FC236}">
                <a16:creationId xmlns:a16="http://schemas.microsoft.com/office/drawing/2014/main" id="{D7458B0B-C7C5-4BC1-82ED-B1F91EC2A115}"/>
              </a:ext>
            </a:extLst>
          </p:cNvPr>
          <p:cNvGrpSpPr/>
          <p:nvPr/>
        </p:nvGrpSpPr>
        <p:grpSpPr>
          <a:xfrm>
            <a:off x="1147708" y="4433807"/>
            <a:ext cx="730015" cy="314201"/>
            <a:chOff x="4716780" y="1043940"/>
            <a:chExt cx="1386840" cy="596900"/>
          </a:xfrm>
        </p:grpSpPr>
        <p:sp>
          <p:nvSpPr>
            <p:cNvPr id="12" name="Rectángulo 11">
              <a:extLst>
                <a:ext uri="{FF2B5EF4-FFF2-40B4-BE49-F238E27FC236}">
                  <a16:creationId xmlns:a16="http://schemas.microsoft.com/office/drawing/2014/main" id="{51914C0D-CF70-4471-8D90-2A7F78A5F1C3}"/>
                </a:ext>
              </a:extLst>
            </p:cNvPr>
            <p:cNvSpPr/>
            <p:nvPr/>
          </p:nvSpPr>
          <p:spPr>
            <a:xfrm>
              <a:off x="4716780" y="1043940"/>
              <a:ext cx="1386840" cy="14478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13" name="Rectángulo 12">
              <a:extLst>
                <a:ext uri="{FF2B5EF4-FFF2-40B4-BE49-F238E27FC236}">
                  <a16:creationId xmlns:a16="http://schemas.microsoft.com/office/drawing/2014/main" id="{9A59DC89-CEF8-4866-A2E3-3D293F357E5D}"/>
                </a:ext>
              </a:extLst>
            </p:cNvPr>
            <p:cNvSpPr/>
            <p:nvPr/>
          </p:nvSpPr>
          <p:spPr>
            <a:xfrm>
              <a:off x="4747260" y="1287780"/>
              <a:ext cx="670560" cy="457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1C31034A-8171-4369-8553-6285C7AAB8F3}"/>
                </a:ext>
              </a:extLst>
            </p:cNvPr>
            <p:cNvSpPr/>
            <p:nvPr/>
          </p:nvSpPr>
          <p:spPr>
            <a:xfrm>
              <a:off x="4754880" y="1402080"/>
              <a:ext cx="670560" cy="457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B09CC95D-4CEA-49C5-9705-5B076E666B32}"/>
                </a:ext>
              </a:extLst>
            </p:cNvPr>
            <p:cNvSpPr/>
            <p:nvPr/>
          </p:nvSpPr>
          <p:spPr>
            <a:xfrm>
              <a:off x="4754880" y="1516380"/>
              <a:ext cx="670560" cy="457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26C5CA27-E392-4DA2-BFC3-9B85BD659674}"/>
                </a:ext>
              </a:extLst>
            </p:cNvPr>
            <p:cNvSpPr/>
            <p:nvPr/>
          </p:nvSpPr>
          <p:spPr>
            <a:xfrm>
              <a:off x="5692140" y="1272540"/>
              <a:ext cx="365760" cy="533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11A1A7F4-D86B-4BEB-92B7-A5F59E10D2A1}"/>
                </a:ext>
              </a:extLst>
            </p:cNvPr>
            <p:cNvSpPr/>
            <p:nvPr/>
          </p:nvSpPr>
          <p:spPr>
            <a:xfrm>
              <a:off x="5684520" y="1402080"/>
              <a:ext cx="365760" cy="533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17">
              <a:extLst>
                <a:ext uri="{FF2B5EF4-FFF2-40B4-BE49-F238E27FC236}">
                  <a16:creationId xmlns:a16="http://schemas.microsoft.com/office/drawing/2014/main" id="{4BD5BC78-B6CB-4EA6-86F4-A8E949D9B8D5}"/>
                </a:ext>
              </a:extLst>
            </p:cNvPr>
            <p:cNvSpPr/>
            <p:nvPr/>
          </p:nvSpPr>
          <p:spPr>
            <a:xfrm>
              <a:off x="5692140" y="1516380"/>
              <a:ext cx="365760" cy="533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9" name="Conector recto 18">
              <a:extLst>
                <a:ext uri="{FF2B5EF4-FFF2-40B4-BE49-F238E27FC236}">
                  <a16:creationId xmlns:a16="http://schemas.microsoft.com/office/drawing/2014/main" id="{F159B3E7-5F9C-441A-9471-9DF634236E28}"/>
                </a:ext>
              </a:extLst>
            </p:cNvPr>
            <p:cNvCxnSpPr/>
            <p:nvPr/>
          </p:nvCxnSpPr>
          <p:spPr>
            <a:xfrm>
              <a:off x="5547360" y="1221740"/>
              <a:ext cx="0" cy="4191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Rectángulo 19">
            <a:hlinkClick r:id="rId2" action="ppaction://hlinksldjump"/>
            <a:extLst>
              <a:ext uri="{FF2B5EF4-FFF2-40B4-BE49-F238E27FC236}">
                <a16:creationId xmlns:a16="http://schemas.microsoft.com/office/drawing/2014/main" id="{944CA447-475B-4004-B613-F1DDCA90CE9C}"/>
              </a:ext>
            </a:extLst>
          </p:cNvPr>
          <p:cNvSpPr/>
          <p:nvPr/>
        </p:nvSpPr>
        <p:spPr>
          <a:xfrm>
            <a:off x="580858" y="4694386"/>
            <a:ext cx="1863715" cy="409151"/>
          </a:xfrm>
          <a:prstGeom prst="rect">
            <a:avLst/>
          </a:prstGeom>
        </p:spPr>
        <p:txBody>
          <a:bodyPr wrap="none">
            <a:spAutoFit/>
          </a:bodyPr>
          <a:lstStyle/>
          <a:p>
            <a:pPr>
              <a:lnSpc>
                <a:spcPct val="200000"/>
              </a:lnSpc>
              <a:buClr>
                <a:srgbClr val="801F8A"/>
              </a:buClr>
            </a:pPr>
            <a:r>
              <a:rPr lang="es-ES_tradnl" sz="1200" dirty="0">
                <a:solidFill>
                  <a:srgbClr val="801F89"/>
                </a:solidFill>
                <a:latin typeface="Neutra Text" panose="02000000000000000000" pitchFamily="50" charset="0"/>
              </a:rPr>
              <a:t>P1-</a:t>
            </a:r>
            <a:r>
              <a:rPr lang="es-ES_tradnl" sz="1200" dirty="0"/>
              <a:t>Línea única de cabecera</a:t>
            </a:r>
          </a:p>
        </p:txBody>
      </p:sp>
      <p:grpSp>
        <p:nvGrpSpPr>
          <p:cNvPr id="21" name="Grupo 20">
            <a:extLst>
              <a:ext uri="{FF2B5EF4-FFF2-40B4-BE49-F238E27FC236}">
                <a16:creationId xmlns:a16="http://schemas.microsoft.com/office/drawing/2014/main" id="{9516DBE0-50D7-462A-9FDD-4E3B60201763}"/>
              </a:ext>
            </a:extLst>
          </p:cNvPr>
          <p:cNvGrpSpPr/>
          <p:nvPr/>
        </p:nvGrpSpPr>
        <p:grpSpPr>
          <a:xfrm>
            <a:off x="3105285" y="4419344"/>
            <a:ext cx="752397" cy="343127"/>
            <a:chOff x="4716780" y="1043940"/>
            <a:chExt cx="1386840" cy="632462"/>
          </a:xfrm>
        </p:grpSpPr>
        <p:sp>
          <p:nvSpPr>
            <p:cNvPr id="22" name="Rectángulo 21">
              <a:extLst>
                <a:ext uri="{FF2B5EF4-FFF2-40B4-BE49-F238E27FC236}">
                  <a16:creationId xmlns:a16="http://schemas.microsoft.com/office/drawing/2014/main" id="{1B913986-44F1-49FE-9D64-4D72B0CC5AF8}"/>
                </a:ext>
              </a:extLst>
            </p:cNvPr>
            <p:cNvSpPr/>
            <p:nvPr/>
          </p:nvSpPr>
          <p:spPr>
            <a:xfrm>
              <a:off x="4724398" y="1219202"/>
              <a:ext cx="715418" cy="4572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3" name="Grupo 22">
              <a:extLst>
                <a:ext uri="{FF2B5EF4-FFF2-40B4-BE49-F238E27FC236}">
                  <a16:creationId xmlns:a16="http://schemas.microsoft.com/office/drawing/2014/main" id="{67688508-AB7A-4A16-8798-8339E4D265F9}"/>
                </a:ext>
              </a:extLst>
            </p:cNvPr>
            <p:cNvGrpSpPr/>
            <p:nvPr/>
          </p:nvGrpSpPr>
          <p:grpSpPr>
            <a:xfrm>
              <a:off x="4716780" y="1043940"/>
              <a:ext cx="1386840" cy="596900"/>
              <a:chOff x="4716780" y="1043940"/>
              <a:chExt cx="1386840" cy="596900"/>
            </a:xfrm>
          </p:grpSpPr>
          <p:sp>
            <p:nvSpPr>
              <p:cNvPr id="24" name="Rectángulo 23">
                <a:extLst>
                  <a:ext uri="{FF2B5EF4-FFF2-40B4-BE49-F238E27FC236}">
                    <a16:creationId xmlns:a16="http://schemas.microsoft.com/office/drawing/2014/main" id="{C6424644-1329-4868-996B-7A9D342162C2}"/>
                  </a:ext>
                </a:extLst>
              </p:cNvPr>
              <p:cNvSpPr/>
              <p:nvPr/>
            </p:nvSpPr>
            <p:spPr>
              <a:xfrm>
                <a:off x="4716780" y="1043940"/>
                <a:ext cx="1386840" cy="144780"/>
              </a:xfrm>
              <a:prstGeom prst="rect">
                <a:avLst/>
              </a:prstGeom>
              <a:solidFill>
                <a:schemeClr val="bg1">
                  <a:lumMod val="8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25" name="Rectángulo 24">
                <a:extLst>
                  <a:ext uri="{FF2B5EF4-FFF2-40B4-BE49-F238E27FC236}">
                    <a16:creationId xmlns:a16="http://schemas.microsoft.com/office/drawing/2014/main" id="{B69037B0-9F9A-4202-B724-5C80F7A0BBC5}"/>
                  </a:ext>
                </a:extLst>
              </p:cNvPr>
              <p:cNvSpPr/>
              <p:nvPr/>
            </p:nvSpPr>
            <p:spPr>
              <a:xfrm>
                <a:off x="5692140" y="1272540"/>
                <a:ext cx="365760" cy="5334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Rectángulo 25">
                <a:extLst>
                  <a:ext uri="{FF2B5EF4-FFF2-40B4-BE49-F238E27FC236}">
                    <a16:creationId xmlns:a16="http://schemas.microsoft.com/office/drawing/2014/main" id="{C8F851BE-A451-4481-964F-524411B276D0}"/>
                  </a:ext>
                </a:extLst>
              </p:cNvPr>
              <p:cNvSpPr/>
              <p:nvPr/>
            </p:nvSpPr>
            <p:spPr>
              <a:xfrm>
                <a:off x="5684520" y="1402080"/>
                <a:ext cx="365760" cy="5334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Rectángulo 26">
                <a:extLst>
                  <a:ext uri="{FF2B5EF4-FFF2-40B4-BE49-F238E27FC236}">
                    <a16:creationId xmlns:a16="http://schemas.microsoft.com/office/drawing/2014/main" id="{C692116A-9304-40F8-A798-AE1FDB2534F2}"/>
                  </a:ext>
                </a:extLst>
              </p:cNvPr>
              <p:cNvSpPr/>
              <p:nvPr/>
            </p:nvSpPr>
            <p:spPr>
              <a:xfrm>
                <a:off x="5692140" y="1516380"/>
                <a:ext cx="365760" cy="5334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8" name="Conector recto 27">
                <a:extLst>
                  <a:ext uri="{FF2B5EF4-FFF2-40B4-BE49-F238E27FC236}">
                    <a16:creationId xmlns:a16="http://schemas.microsoft.com/office/drawing/2014/main" id="{DB85A123-91C1-4471-A355-D08CF0F38ABD}"/>
                  </a:ext>
                </a:extLst>
              </p:cNvPr>
              <p:cNvCxnSpPr/>
              <p:nvPr/>
            </p:nvCxnSpPr>
            <p:spPr>
              <a:xfrm>
                <a:off x="5547360" y="1221740"/>
                <a:ext cx="0" cy="4191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9" name="Rectángulo 28">
            <a:hlinkClick r:id="rId3" action="ppaction://hlinksldjump"/>
            <a:extLst>
              <a:ext uri="{FF2B5EF4-FFF2-40B4-BE49-F238E27FC236}">
                <a16:creationId xmlns:a16="http://schemas.microsoft.com/office/drawing/2014/main" id="{C1F7A7B6-D67E-4A46-B934-AB1B21868A54}"/>
              </a:ext>
            </a:extLst>
          </p:cNvPr>
          <p:cNvSpPr/>
          <p:nvPr/>
        </p:nvSpPr>
        <p:spPr>
          <a:xfrm>
            <a:off x="2602172" y="4694386"/>
            <a:ext cx="1758623" cy="409151"/>
          </a:xfrm>
          <a:prstGeom prst="rect">
            <a:avLst/>
          </a:prstGeom>
        </p:spPr>
        <p:txBody>
          <a:bodyPr wrap="none">
            <a:spAutoFit/>
          </a:bodyPr>
          <a:lstStyle/>
          <a:p>
            <a:pPr>
              <a:lnSpc>
                <a:spcPct val="200000"/>
              </a:lnSpc>
              <a:buClr>
                <a:srgbClr val="801F8A"/>
              </a:buClr>
            </a:pPr>
            <a:r>
              <a:rPr lang="es-ES_tradnl" sz="1200" dirty="0">
                <a:solidFill>
                  <a:srgbClr val="801F89"/>
                </a:solidFill>
                <a:latin typeface="Neutra Text" panose="02000000000000000000" pitchFamily="50" charset="0"/>
              </a:rPr>
              <a:t>P2-</a:t>
            </a:r>
            <a:r>
              <a:rPr lang="es-ES_tradnl" sz="1200" dirty="0"/>
              <a:t>Registro único por fila</a:t>
            </a:r>
          </a:p>
        </p:txBody>
      </p:sp>
      <p:sp>
        <p:nvSpPr>
          <p:cNvPr id="30" name="Rectángulo 29">
            <a:hlinkClick r:id="rId4" action="ppaction://hlinksldjump"/>
            <a:extLst>
              <a:ext uri="{FF2B5EF4-FFF2-40B4-BE49-F238E27FC236}">
                <a16:creationId xmlns:a16="http://schemas.microsoft.com/office/drawing/2014/main" id="{5E5E50FA-A169-4BF3-A019-A4C1A22F07B7}"/>
              </a:ext>
            </a:extLst>
          </p:cNvPr>
          <p:cNvSpPr/>
          <p:nvPr/>
        </p:nvSpPr>
        <p:spPr>
          <a:xfrm>
            <a:off x="4526773" y="4694386"/>
            <a:ext cx="1901867" cy="409151"/>
          </a:xfrm>
          <a:prstGeom prst="rect">
            <a:avLst/>
          </a:prstGeom>
        </p:spPr>
        <p:txBody>
          <a:bodyPr wrap="none">
            <a:spAutoFit/>
          </a:bodyPr>
          <a:lstStyle/>
          <a:p>
            <a:pPr algn="ctr">
              <a:lnSpc>
                <a:spcPct val="200000"/>
              </a:lnSpc>
              <a:buClr>
                <a:srgbClr val="801F8A"/>
              </a:buClr>
            </a:pPr>
            <a:r>
              <a:rPr lang="es-ES_tradnl" sz="1200" dirty="0">
                <a:solidFill>
                  <a:srgbClr val="801F89"/>
                </a:solidFill>
                <a:latin typeface="Neutra Text" panose="02000000000000000000" pitchFamily="50" charset="0"/>
              </a:rPr>
              <a:t>P3-</a:t>
            </a:r>
            <a:r>
              <a:rPr lang="es-ES_tradnl" sz="1200" dirty="0"/>
              <a:t>Nombrado de columnas</a:t>
            </a:r>
          </a:p>
        </p:txBody>
      </p:sp>
      <p:grpSp>
        <p:nvGrpSpPr>
          <p:cNvPr id="31" name="Grupo 30">
            <a:extLst>
              <a:ext uri="{FF2B5EF4-FFF2-40B4-BE49-F238E27FC236}">
                <a16:creationId xmlns:a16="http://schemas.microsoft.com/office/drawing/2014/main" id="{5093F40D-81D8-4AF8-B6C7-D5EA52C6FD8C}"/>
              </a:ext>
            </a:extLst>
          </p:cNvPr>
          <p:cNvGrpSpPr/>
          <p:nvPr/>
        </p:nvGrpSpPr>
        <p:grpSpPr>
          <a:xfrm>
            <a:off x="5101508" y="4419344"/>
            <a:ext cx="752397" cy="343127"/>
            <a:chOff x="4184496" y="4580142"/>
            <a:chExt cx="752397" cy="343127"/>
          </a:xfrm>
        </p:grpSpPr>
        <p:grpSp>
          <p:nvGrpSpPr>
            <p:cNvPr id="32" name="Grupo 31">
              <a:extLst>
                <a:ext uri="{FF2B5EF4-FFF2-40B4-BE49-F238E27FC236}">
                  <a16:creationId xmlns:a16="http://schemas.microsoft.com/office/drawing/2014/main" id="{DED1F456-B71E-4766-9A74-E4D330C43270}"/>
                </a:ext>
              </a:extLst>
            </p:cNvPr>
            <p:cNvGrpSpPr/>
            <p:nvPr/>
          </p:nvGrpSpPr>
          <p:grpSpPr>
            <a:xfrm>
              <a:off x="4184496" y="4580142"/>
              <a:ext cx="752397" cy="343127"/>
              <a:chOff x="4716780" y="1043940"/>
              <a:chExt cx="1386840" cy="632462"/>
            </a:xfrm>
          </p:grpSpPr>
          <p:sp>
            <p:nvSpPr>
              <p:cNvPr id="35" name="Rectángulo 34">
                <a:extLst>
                  <a:ext uri="{FF2B5EF4-FFF2-40B4-BE49-F238E27FC236}">
                    <a16:creationId xmlns:a16="http://schemas.microsoft.com/office/drawing/2014/main" id="{A47A83B7-243D-4FBB-BE9F-48890371488A}"/>
                  </a:ext>
                </a:extLst>
              </p:cNvPr>
              <p:cNvSpPr/>
              <p:nvPr/>
            </p:nvSpPr>
            <p:spPr>
              <a:xfrm>
                <a:off x="4724398" y="1219202"/>
                <a:ext cx="241387" cy="45720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A</a:t>
                </a:r>
              </a:p>
            </p:txBody>
          </p:sp>
          <p:grpSp>
            <p:nvGrpSpPr>
              <p:cNvPr id="36" name="Grupo 35">
                <a:extLst>
                  <a:ext uri="{FF2B5EF4-FFF2-40B4-BE49-F238E27FC236}">
                    <a16:creationId xmlns:a16="http://schemas.microsoft.com/office/drawing/2014/main" id="{09A4CBEA-36A7-41A4-A238-029B62B7294A}"/>
                  </a:ext>
                </a:extLst>
              </p:cNvPr>
              <p:cNvGrpSpPr/>
              <p:nvPr/>
            </p:nvGrpSpPr>
            <p:grpSpPr>
              <a:xfrm>
                <a:off x="4716780" y="1043940"/>
                <a:ext cx="1386840" cy="596900"/>
                <a:chOff x="4716780" y="1043940"/>
                <a:chExt cx="1386840" cy="596900"/>
              </a:xfrm>
            </p:grpSpPr>
            <p:sp>
              <p:nvSpPr>
                <p:cNvPr id="37" name="Rectángulo 36">
                  <a:extLst>
                    <a:ext uri="{FF2B5EF4-FFF2-40B4-BE49-F238E27FC236}">
                      <a16:creationId xmlns:a16="http://schemas.microsoft.com/office/drawing/2014/main" id="{7E63DD9C-49C8-40D9-A92D-8272BF28A42F}"/>
                    </a:ext>
                  </a:extLst>
                </p:cNvPr>
                <p:cNvSpPr/>
                <p:nvPr/>
              </p:nvSpPr>
              <p:spPr>
                <a:xfrm>
                  <a:off x="4716780" y="1043940"/>
                  <a:ext cx="1386840" cy="144780"/>
                </a:xfrm>
                <a:prstGeom prst="rect">
                  <a:avLst/>
                </a:prstGeom>
                <a:solidFill>
                  <a:schemeClr val="bg1">
                    <a:lumMod val="8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38" name="Rectángulo 37">
                  <a:extLst>
                    <a:ext uri="{FF2B5EF4-FFF2-40B4-BE49-F238E27FC236}">
                      <a16:creationId xmlns:a16="http://schemas.microsoft.com/office/drawing/2014/main" id="{A0F6A95A-9147-45D3-A83C-54F5ECAB5E11}"/>
                    </a:ext>
                  </a:extLst>
                </p:cNvPr>
                <p:cNvSpPr/>
                <p:nvPr/>
              </p:nvSpPr>
              <p:spPr>
                <a:xfrm>
                  <a:off x="5692140" y="1272540"/>
                  <a:ext cx="365760" cy="5334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Rectángulo 38">
                  <a:extLst>
                    <a:ext uri="{FF2B5EF4-FFF2-40B4-BE49-F238E27FC236}">
                      <a16:creationId xmlns:a16="http://schemas.microsoft.com/office/drawing/2014/main" id="{BD97E718-2311-4A1C-90D9-294DCF40273D}"/>
                    </a:ext>
                  </a:extLst>
                </p:cNvPr>
                <p:cNvSpPr/>
                <p:nvPr/>
              </p:nvSpPr>
              <p:spPr>
                <a:xfrm>
                  <a:off x="5684520" y="1402080"/>
                  <a:ext cx="365760" cy="5334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Rectángulo 39">
                  <a:extLst>
                    <a:ext uri="{FF2B5EF4-FFF2-40B4-BE49-F238E27FC236}">
                      <a16:creationId xmlns:a16="http://schemas.microsoft.com/office/drawing/2014/main" id="{217335F7-A83B-40EF-AAB3-2AB14B23F862}"/>
                    </a:ext>
                  </a:extLst>
                </p:cNvPr>
                <p:cNvSpPr/>
                <p:nvPr/>
              </p:nvSpPr>
              <p:spPr>
                <a:xfrm>
                  <a:off x="5692140" y="1516380"/>
                  <a:ext cx="365760" cy="5334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41" name="Conector recto 40">
                  <a:extLst>
                    <a:ext uri="{FF2B5EF4-FFF2-40B4-BE49-F238E27FC236}">
                      <a16:creationId xmlns:a16="http://schemas.microsoft.com/office/drawing/2014/main" id="{928DF90F-ED70-428D-9D65-9977CF103217}"/>
                    </a:ext>
                  </a:extLst>
                </p:cNvPr>
                <p:cNvCxnSpPr/>
                <p:nvPr/>
              </p:nvCxnSpPr>
              <p:spPr>
                <a:xfrm>
                  <a:off x="5608813" y="1221740"/>
                  <a:ext cx="0" cy="4191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3" name="Rectángulo 32">
              <a:extLst>
                <a:ext uri="{FF2B5EF4-FFF2-40B4-BE49-F238E27FC236}">
                  <a16:creationId xmlns:a16="http://schemas.microsoft.com/office/drawing/2014/main" id="{D56B0B9A-93B3-45BF-8928-C690774CAC38}"/>
                </a:ext>
              </a:extLst>
            </p:cNvPr>
            <p:cNvSpPr/>
            <p:nvPr/>
          </p:nvSpPr>
          <p:spPr>
            <a:xfrm>
              <a:off x="4336266" y="4675226"/>
              <a:ext cx="130959" cy="248043"/>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B</a:t>
              </a:r>
            </a:p>
          </p:txBody>
        </p:sp>
        <p:sp>
          <p:nvSpPr>
            <p:cNvPr id="34" name="Rectángulo 33">
              <a:extLst>
                <a:ext uri="{FF2B5EF4-FFF2-40B4-BE49-F238E27FC236}">
                  <a16:creationId xmlns:a16="http://schemas.microsoft.com/office/drawing/2014/main" id="{BAAC6ECA-4653-4AB1-BEEE-DAA9A8F95FE3}"/>
                </a:ext>
              </a:extLst>
            </p:cNvPr>
            <p:cNvSpPr/>
            <p:nvPr/>
          </p:nvSpPr>
          <p:spPr>
            <a:xfrm>
              <a:off x="4488665" y="4675226"/>
              <a:ext cx="130959" cy="248043"/>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C</a:t>
              </a:r>
            </a:p>
          </p:txBody>
        </p:sp>
      </p:grpSp>
      <p:sp>
        <p:nvSpPr>
          <p:cNvPr id="42" name="Rectángulo 41">
            <a:hlinkClick r:id="rId5" action="ppaction://hlinksldjump"/>
            <a:extLst>
              <a:ext uri="{FF2B5EF4-FFF2-40B4-BE49-F238E27FC236}">
                <a16:creationId xmlns:a16="http://schemas.microsoft.com/office/drawing/2014/main" id="{791D6A1C-DB29-40B3-9785-787D241120BA}"/>
              </a:ext>
            </a:extLst>
          </p:cNvPr>
          <p:cNvSpPr/>
          <p:nvPr/>
        </p:nvSpPr>
        <p:spPr>
          <a:xfrm>
            <a:off x="862281" y="6787592"/>
            <a:ext cx="1300869" cy="276999"/>
          </a:xfrm>
          <a:prstGeom prst="rect">
            <a:avLst/>
          </a:prstGeom>
        </p:spPr>
        <p:txBody>
          <a:bodyPr wrap="none">
            <a:spAutoFit/>
          </a:bodyPr>
          <a:lstStyle/>
          <a:p>
            <a:pPr algn="ctr">
              <a:buClr>
                <a:srgbClr val="801F8A"/>
              </a:buClr>
            </a:pPr>
            <a:r>
              <a:rPr lang="es-ES_tradnl" sz="1200" dirty="0">
                <a:solidFill>
                  <a:srgbClr val="801F89"/>
                </a:solidFill>
                <a:latin typeface="Neutra Text" panose="02000000000000000000" pitchFamily="50" charset="0"/>
              </a:rPr>
              <a:t>P7-</a:t>
            </a:r>
            <a:r>
              <a:rPr lang="es-ES_tradnl" sz="1200" dirty="0"/>
              <a:t>Tipos de datos</a:t>
            </a:r>
          </a:p>
        </p:txBody>
      </p:sp>
      <p:sp>
        <p:nvSpPr>
          <p:cNvPr id="43" name="Rectángulo 42">
            <a:hlinkClick r:id="rId6" action="ppaction://hlinksldjump"/>
            <a:extLst>
              <a:ext uri="{FF2B5EF4-FFF2-40B4-BE49-F238E27FC236}">
                <a16:creationId xmlns:a16="http://schemas.microsoft.com/office/drawing/2014/main" id="{FAEDD467-A6AB-41BD-9015-B49A12347A3D}"/>
              </a:ext>
            </a:extLst>
          </p:cNvPr>
          <p:cNvSpPr/>
          <p:nvPr/>
        </p:nvSpPr>
        <p:spPr>
          <a:xfrm>
            <a:off x="2645605" y="6710648"/>
            <a:ext cx="1671757" cy="430887"/>
          </a:xfrm>
          <a:prstGeom prst="rect">
            <a:avLst/>
          </a:prstGeom>
        </p:spPr>
        <p:txBody>
          <a:bodyPr wrap="square">
            <a:spAutoFit/>
          </a:bodyPr>
          <a:lstStyle/>
          <a:p>
            <a:pPr algn="ctr">
              <a:buClr>
                <a:srgbClr val="801F8A"/>
              </a:buClr>
            </a:pPr>
            <a:r>
              <a:rPr lang="es-ES_tradnl" sz="1100" dirty="0">
                <a:solidFill>
                  <a:srgbClr val="801F89"/>
                </a:solidFill>
                <a:latin typeface="Neutra Text" panose="02000000000000000000" pitchFamily="50" charset="0"/>
              </a:rPr>
              <a:t>P8-</a:t>
            </a:r>
            <a:r>
              <a:rPr lang="es-ES_tradnl" sz="1100" dirty="0"/>
              <a:t>Estandarización de</a:t>
            </a:r>
          </a:p>
          <a:p>
            <a:pPr algn="ctr">
              <a:buClr>
                <a:srgbClr val="801F8A"/>
              </a:buClr>
            </a:pPr>
            <a:r>
              <a:rPr lang="es-ES_tradnl" sz="1100" dirty="0"/>
              <a:t> valores de los campos</a:t>
            </a:r>
          </a:p>
        </p:txBody>
      </p:sp>
      <p:sp>
        <p:nvSpPr>
          <p:cNvPr id="44" name="Rectángulo 43">
            <a:hlinkClick r:id="rId7" action="ppaction://hlinksldjump"/>
            <a:extLst>
              <a:ext uri="{FF2B5EF4-FFF2-40B4-BE49-F238E27FC236}">
                <a16:creationId xmlns:a16="http://schemas.microsoft.com/office/drawing/2014/main" id="{5C2B78E4-F598-4AD1-B618-4414F40D7D15}"/>
              </a:ext>
            </a:extLst>
          </p:cNvPr>
          <p:cNvSpPr/>
          <p:nvPr/>
        </p:nvSpPr>
        <p:spPr>
          <a:xfrm>
            <a:off x="4653314" y="6756141"/>
            <a:ext cx="1648785" cy="339901"/>
          </a:xfrm>
          <a:prstGeom prst="rect">
            <a:avLst/>
          </a:prstGeom>
        </p:spPr>
        <p:txBody>
          <a:bodyPr wrap="none">
            <a:spAutoFit/>
          </a:bodyPr>
          <a:lstStyle/>
          <a:p>
            <a:pPr algn="ctr">
              <a:lnSpc>
                <a:spcPct val="150000"/>
              </a:lnSpc>
              <a:buClr>
                <a:srgbClr val="801F8A"/>
              </a:buClr>
            </a:pPr>
            <a:r>
              <a:rPr lang="es-ES_tradnl" sz="1200" dirty="0">
                <a:solidFill>
                  <a:srgbClr val="801F89"/>
                </a:solidFill>
                <a:latin typeface="Neutra Text" panose="02000000000000000000" pitchFamily="50" charset="0"/>
              </a:rPr>
              <a:t>P9-</a:t>
            </a:r>
            <a:r>
              <a:rPr lang="es-ES_tradnl" sz="1200" dirty="0"/>
              <a:t>Campos codificados</a:t>
            </a:r>
          </a:p>
        </p:txBody>
      </p:sp>
      <p:sp>
        <p:nvSpPr>
          <p:cNvPr id="45" name="Rectángulo 44">
            <a:hlinkClick r:id="rId8" action="ppaction://hlinksldjump"/>
            <a:extLst>
              <a:ext uri="{FF2B5EF4-FFF2-40B4-BE49-F238E27FC236}">
                <a16:creationId xmlns:a16="http://schemas.microsoft.com/office/drawing/2014/main" id="{98BF6689-9495-479C-A236-3915BEF47E20}"/>
              </a:ext>
            </a:extLst>
          </p:cNvPr>
          <p:cNvSpPr/>
          <p:nvPr/>
        </p:nvSpPr>
        <p:spPr>
          <a:xfrm>
            <a:off x="687810" y="5708829"/>
            <a:ext cx="1649811" cy="430887"/>
          </a:xfrm>
          <a:prstGeom prst="rect">
            <a:avLst/>
          </a:prstGeom>
        </p:spPr>
        <p:txBody>
          <a:bodyPr wrap="none">
            <a:spAutoFit/>
          </a:bodyPr>
          <a:lstStyle/>
          <a:p>
            <a:pPr algn="ctr">
              <a:buClr>
                <a:srgbClr val="801F8A"/>
              </a:buClr>
            </a:pPr>
            <a:r>
              <a:rPr lang="es-ES_tradnl" sz="1100" dirty="0">
                <a:solidFill>
                  <a:srgbClr val="801F89"/>
                </a:solidFill>
                <a:latin typeface="Neutra Text" panose="02000000000000000000" pitchFamily="50" charset="0"/>
              </a:rPr>
              <a:t>P4-</a:t>
            </a:r>
            <a:r>
              <a:rPr lang="es-ES_tradnl" sz="1100" dirty="0"/>
              <a:t>Estructuras de datos</a:t>
            </a:r>
          </a:p>
          <a:p>
            <a:pPr algn="ctr">
              <a:buClr>
                <a:srgbClr val="801F8A"/>
              </a:buClr>
            </a:pPr>
            <a:r>
              <a:rPr lang="es-ES_tradnl" sz="1100" dirty="0"/>
              <a:t> verticales vs horizontales</a:t>
            </a:r>
          </a:p>
        </p:txBody>
      </p:sp>
      <p:grpSp>
        <p:nvGrpSpPr>
          <p:cNvPr id="46" name="Grupo 45">
            <a:extLst>
              <a:ext uri="{FF2B5EF4-FFF2-40B4-BE49-F238E27FC236}">
                <a16:creationId xmlns:a16="http://schemas.microsoft.com/office/drawing/2014/main" id="{75BFF204-AE4C-4D90-8140-4057A776BEE9}"/>
              </a:ext>
            </a:extLst>
          </p:cNvPr>
          <p:cNvGrpSpPr/>
          <p:nvPr/>
        </p:nvGrpSpPr>
        <p:grpSpPr>
          <a:xfrm>
            <a:off x="1147708" y="5349877"/>
            <a:ext cx="730015" cy="314201"/>
            <a:chOff x="685334" y="5330722"/>
            <a:chExt cx="730015" cy="314201"/>
          </a:xfrm>
        </p:grpSpPr>
        <p:grpSp>
          <p:nvGrpSpPr>
            <p:cNvPr id="47" name="Grupo 46">
              <a:extLst>
                <a:ext uri="{FF2B5EF4-FFF2-40B4-BE49-F238E27FC236}">
                  <a16:creationId xmlns:a16="http://schemas.microsoft.com/office/drawing/2014/main" id="{4BD499AB-D417-406F-B43A-DB9DBE913531}"/>
                </a:ext>
              </a:extLst>
            </p:cNvPr>
            <p:cNvGrpSpPr/>
            <p:nvPr/>
          </p:nvGrpSpPr>
          <p:grpSpPr>
            <a:xfrm>
              <a:off x="685334" y="5330722"/>
              <a:ext cx="730015" cy="314201"/>
              <a:chOff x="4716780" y="1043940"/>
              <a:chExt cx="1386840" cy="596900"/>
            </a:xfrm>
          </p:grpSpPr>
          <p:sp>
            <p:nvSpPr>
              <p:cNvPr id="50" name="Rectángulo 49">
                <a:extLst>
                  <a:ext uri="{FF2B5EF4-FFF2-40B4-BE49-F238E27FC236}">
                    <a16:creationId xmlns:a16="http://schemas.microsoft.com/office/drawing/2014/main" id="{92AF9F2E-4E50-4D64-83B9-0E08D7552991}"/>
                  </a:ext>
                </a:extLst>
              </p:cNvPr>
              <p:cNvSpPr/>
              <p:nvPr/>
            </p:nvSpPr>
            <p:spPr>
              <a:xfrm>
                <a:off x="4716780" y="1043940"/>
                <a:ext cx="1386840" cy="144780"/>
              </a:xfrm>
              <a:prstGeom prst="rect">
                <a:avLst/>
              </a:prstGeom>
              <a:solidFill>
                <a:srgbClr val="D9D9D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51" name="Rectángulo 50">
                <a:extLst>
                  <a:ext uri="{FF2B5EF4-FFF2-40B4-BE49-F238E27FC236}">
                    <a16:creationId xmlns:a16="http://schemas.microsoft.com/office/drawing/2014/main" id="{B60AEF27-61FE-4858-BE48-AFC877590775}"/>
                  </a:ext>
                </a:extLst>
              </p:cNvPr>
              <p:cNvSpPr/>
              <p:nvPr/>
            </p:nvSpPr>
            <p:spPr>
              <a:xfrm>
                <a:off x="4747260" y="1287780"/>
                <a:ext cx="670560" cy="4572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2" name="Rectángulo 51">
                <a:extLst>
                  <a:ext uri="{FF2B5EF4-FFF2-40B4-BE49-F238E27FC236}">
                    <a16:creationId xmlns:a16="http://schemas.microsoft.com/office/drawing/2014/main" id="{F3D29D27-A485-4084-9F32-86139F2FD899}"/>
                  </a:ext>
                </a:extLst>
              </p:cNvPr>
              <p:cNvSpPr/>
              <p:nvPr/>
            </p:nvSpPr>
            <p:spPr>
              <a:xfrm>
                <a:off x="4754880" y="1402080"/>
                <a:ext cx="670560" cy="4572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3" name="Rectángulo 52">
                <a:extLst>
                  <a:ext uri="{FF2B5EF4-FFF2-40B4-BE49-F238E27FC236}">
                    <a16:creationId xmlns:a16="http://schemas.microsoft.com/office/drawing/2014/main" id="{6A898700-D40A-4E64-9EBB-6B17E1A6752A}"/>
                  </a:ext>
                </a:extLst>
              </p:cNvPr>
              <p:cNvSpPr/>
              <p:nvPr/>
            </p:nvSpPr>
            <p:spPr>
              <a:xfrm>
                <a:off x="4754880" y="1516380"/>
                <a:ext cx="670560" cy="4572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4" name="Rectángulo 53">
                <a:extLst>
                  <a:ext uri="{FF2B5EF4-FFF2-40B4-BE49-F238E27FC236}">
                    <a16:creationId xmlns:a16="http://schemas.microsoft.com/office/drawing/2014/main" id="{006CBBF9-FE93-440D-ACF0-C07A50031503}"/>
                  </a:ext>
                </a:extLst>
              </p:cNvPr>
              <p:cNvSpPr/>
              <p:nvPr/>
            </p:nvSpPr>
            <p:spPr>
              <a:xfrm rot="5400000">
                <a:off x="5502143" y="1394681"/>
                <a:ext cx="365759" cy="53341"/>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55" name="Conector recto 54">
                <a:extLst>
                  <a:ext uri="{FF2B5EF4-FFF2-40B4-BE49-F238E27FC236}">
                    <a16:creationId xmlns:a16="http://schemas.microsoft.com/office/drawing/2014/main" id="{C25FA775-5AB0-422D-807A-A4E3910FAB31}"/>
                  </a:ext>
                </a:extLst>
              </p:cNvPr>
              <p:cNvCxnSpPr/>
              <p:nvPr/>
            </p:nvCxnSpPr>
            <p:spPr>
              <a:xfrm>
                <a:off x="5547360" y="1221740"/>
                <a:ext cx="0" cy="4191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8" name="Rectángulo 47">
              <a:extLst>
                <a:ext uri="{FF2B5EF4-FFF2-40B4-BE49-F238E27FC236}">
                  <a16:creationId xmlns:a16="http://schemas.microsoft.com/office/drawing/2014/main" id="{D4535A26-70F8-4AA5-A26F-DCB8E24C704E}"/>
                </a:ext>
              </a:extLst>
            </p:cNvPr>
            <p:cNvSpPr/>
            <p:nvPr/>
          </p:nvSpPr>
          <p:spPr>
            <a:xfrm rot="5400000">
              <a:off x="1170176" y="5515350"/>
              <a:ext cx="192531" cy="2807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Rectángulo 48">
              <a:extLst>
                <a:ext uri="{FF2B5EF4-FFF2-40B4-BE49-F238E27FC236}">
                  <a16:creationId xmlns:a16="http://schemas.microsoft.com/office/drawing/2014/main" id="{076829D1-191C-420E-B3C3-F816C1C3BBDD}"/>
                </a:ext>
              </a:extLst>
            </p:cNvPr>
            <p:cNvSpPr/>
            <p:nvPr/>
          </p:nvSpPr>
          <p:spPr>
            <a:xfrm rot="5400000">
              <a:off x="1239233" y="5517731"/>
              <a:ext cx="192531" cy="2807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56" name="Rectángulo 55">
            <a:hlinkClick r:id="rId9" action="ppaction://hlinksldjump"/>
            <a:extLst>
              <a:ext uri="{FF2B5EF4-FFF2-40B4-BE49-F238E27FC236}">
                <a16:creationId xmlns:a16="http://schemas.microsoft.com/office/drawing/2014/main" id="{A370C3D3-22C4-4DC2-A84A-DF6CB72DD050}"/>
              </a:ext>
            </a:extLst>
          </p:cNvPr>
          <p:cNvSpPr/>
          <p:nvPr/>
        </p:nvSpPr>
        <p:spPr>
          <a:xfrm>
            <a:off x="2379758" y="5708829"/>
            <a:ext cx="2203450" cy="430887"/>
          </a:xfrm>
          <a:prstGeom prst="rect">
            <a:avLst/>
          </a:prstGeom>
        </p:spPr>
        <p:txBody>
          <a:bodyPr wrap="square">
            <a:spAutoFit/>
          </a:bodyPr>
          <a:lstStyle/>
          <a:p>
            <a:pPr algn="ctr">
              <a:buClr>
                <a:srgbClr val="801F8A"/>
              </a:buClr>
            </a:pPr>
            <a:r>
              <a:rPr lang="es-ES_tradnl" sz="1100" dirty="0">
                <a:solidFill>
                  <a:srgbClr val="801F89"/>
                </a:solidFill>
                <a:latin typeface="Neutra Text" panose="02000000000000000000" pitchFamily="50" charset="0"/>
              </a:rPr>
              <a:t>P5-</a:t>
            </a:r>
            <a:r>
              <a:rPr lang="es-ES_tradnl" sz="1100" dirty="0"/>
              <a:t>Tratamiento de valores</a:t>
            </a:r>
          </a:p>
          <a:p>
            <a:pPr algn="ctr">
              <a:buClr>
                <a:srgbClr val="801F8A"/>
              </a:buClr>
            </a:pPr>
            <a:r>
              <a:rPr lang="es-ES_tradnl" sz="1100" dirty="0"/>
              <a:t> desconocidos</a:t>
            </a:r>
          </a:p>
        </p:txBody>
      </p:sp>
      <p:grpSp>
        <p:nvGrpSpPr>
          <p:cNvPr id="57" name="Grupo 56">
            <a:extLst>
              <a:ext uri="{FF2B5EF4-FFF2-40B4-BE49-F238E27FC236}">
                <a16:creationId xmlns:a16="http://schemas.microsoft.com/office/drawing/2014/main" id="{CDCB3731-7E6B-4D4A-8A24-346AD57C00BF}"/>
              </a:ext>
            </a:extLst>
          </p:cNvPr>
          <p:cNvGrpSpPr/>
          <p:nvPr/>
        </p:nvGrpSpPr>
        <p:grpSpPr>
          <a:xfrm>
            <a:off x="3105285" y="5308523"/>
            <a:ext cx="752397" cy="396908"/>
            <a:chOff x="2371412" y="5220699"/>
            <a:chExt cx="752397" cy="396908"/>
          </a:xfrm>
        </p:grpSpPr>
        <p:sp>
          <p:nvSpPr>
            <p:cNvPr id="58" name="CuadroTexto 57">
              <a:extLst>
                <a:ext uri="{FF2B5EF4-FFF2-40B4-BE49-F238E27FC236}">
                  <a16:creationId xmlns:a16="http://schemas.microsoft.com/office/drawing/2014/main" id="{FF8D0E66-70A0-43B1-AAA8-52A4E261134F}"/>
                </a:ext>
              </a:extLst>
            </p:cNvPr>
            <p:cNvSpPr txBox="1"/>
            <p:nvPr/>
          </p:nvSpPr>
          <p:spPr>
            <a:xfrm>
              <a:off x="2840830" y="5248275"/>
              <a:ext cx="188119" cy="369332"/>
            </a:xfrm>
            <a:prstGeom prst="rect">
              <a:avLst/>
            </a:prstGeom>
            <a:noFill/>
          </p:spPr>
          <p:txBody>
            <a:bodyPr wrap="square" rtlCol="0">
              <a:spAutoFit/>
            </a:bodyPr>
            <a:lstStyle/>
            <a:p>
              <a:r>
                <a:rPr lang="es-ES" dirty="0">
                  <a:solidFill>
                    <a:srgbClr val="ED7D31"/>
                  </a:solidFill>
                  <a:latin typeface="Neutra Text" panose="02000000000000000000" pitchFamily="50" charset="0"/>
                </a:rPr>
                <a:t>?</a:t>
              </a:r>
            </a:p>
          </p:txBody>
        </p:sp>
        <p:grpSp>
          <p:nvGrpSpPr>
            <p:cNvPr id="59" name="Grupo 58">
              <a:extLst>
                <a:ext uri="{FF2B5EF4-FFF2-40B4-BE49-F238E27FC236}">
                  <a16:creationId xmlns:a16="http://schemas.microsoft.com/office/drawing/2014/main" id="{C52BB36E-D369-47FC-8A40-86C34C310796}"/>
                </a:ext>
              </a:extLst>
            </p:cNvPr>
            <p:cNvGrpSpPr/>
            <p:nvPr/>
          </p:nvGrpSpPr>
          <p:grpSpPr>
            <a:xfrm>
              <a:off x="2371412" y="5220699"/>
              <a:ext cx="752397" cy="394527"/>
              <a:chOff x="2559531" y="5275468"/>
              <a:chExt cx="752397" cy="394527"/>
            </a:xfrm>
          </p:grpSpPr>
          <p:grpSp>
            <p:nvGrpSpPr>
              <p:cNvPr id="60" name="Grupo 59">
                <a:extLst>
                  <a:ext uri="{FF2B5EF4-FFF2-40B4-BE49-F238E27FC236}">
                    <a16:creationId xmlns:a16="http://schemas.microsoft.com/office/drawing/2014/main" id="{E1D67CBE-60F9-4EE1-AADD-DA61749CD252}"/>
                  </a:ext>
                </a:extLst>
              </p:cNvPr>
              <p:cNvGrpSpPr/>
              <p:nvPr/>
            </p:nvGrpSpPr>
            <p:grpSpPr>
              <a:xfrm>
                <a:off x="2559531" y="5275468"/>
                <a:ext cx="752397" cy="343127"/>
                <a:chOff x="4716780" y="1043940"/>
                <a:chExt cx="1386840" cy="632462"/>
              </a:xfrm>
            </p:grpSpPr>
            <p:sp>
              <p:nvSpPr>
                <p:cNvPr id="64" name="Rectángulo 63">
                  <a:extLst>
                    <a:ext uri="{FF2B5EF4-FFF2-40B4-BE49-F238E27FC236}">
                      <a16:creationId xmlns:a16="http://schemas.microsoft.com/office/drawing/2014/main" id="{563A1E39-4AC7-4B40-8E4D-86E55B100078}"/>
                    </a:ext>
                  </a:extLst>
                </p:cNvPr>
                <p:cNvSpPr/>
                <p:nvPr/>
              </p:nvSpPr>
              <p:spPr>
                <a:xfrm>
                  <a:off x="4724400" y="1219202"/>
                  <a:ext cx="344094" cy="4572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5" name="Grupo 64">
                  <a:extLst>
                    <a:ext uri="{FF2B5EF4-FFF2-40B4-BE49-F238E27FC236}">
                      <a16:creationId xmlns:a16="http://schemas.microsoft.com/office/drawing/2014/main" id="{492E8371-FBC9-4AC9-9F8F-500B0E1FCEBA}"/>
                    </a:ext>
                  </a:extLst>
                </p:cNvPr>
                <p:cNvGrpSpPr/>
                <p:nvPr/>
              </p:nvGrpSpPr>
              <p:grpSpPr>
                <a:xfrm>
                  <a:off x="4716780" y="1043940"/>
                  <a:ext cx="1386840" cy="596900"/>
                  <a:chOff x="4716780" y="1043940"/>
                  <a:chExt cx="1386840" cy="596900"/>
                </a:xfrm>
              </p:grpSpPr>
              <p:sp>
                <p:nvSpPr>
                  <p:cNvPr id="66" name="Rectángulo 65">
                    <a:extLst>
                      <a:ext uri="{FF2B5EF4-FFF2-40B4-BE49-F238E27FC236}">
                        <a16:creationId xmlns:a16="http://schemas.microsoft.com/office/drawing/2014/main" id="{059D9992-0DBC-4449-8198-8508D43D1188}"/>
                      </a:ext>
                    </a:extLst>
                  </p:cNvPr>
                  <p:cNvSpPr/>
                  <p:nvPr/>
                </p:nvSpPr>
                <p:spPr>
                  <a:xfrm>
                    <a:off x="4716780" y="1043940"/>
                    <a:ext cx="1386840" cy="144780"/>
                  </a:xfrm>
                  <a:prstGeom prst="rect">
                    <a:avLst/>
                  </a:prstGeom>
                  <a:solidFill>
                    <a:schemeClr val="bg1">
                      <a:lumMod val="8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cxnSp>
                <p:nvCxnSpPr>
                  <p:cNvPr id="67" name="Conector recto 66">
                    <a:extLst>
                      <a:ext uri="{FF2B5EF4-FFF2-40B4-BE49-F238E27FC236}">
                        <a16:creationId xmlns:a16="http://schemas.microsoft.com/office/drawing/2014/main" id="{5E907149-B015-4C1E-8CCB-3B08045E8920}"/>
                      </a:ext>
                    </a:extLst>
                  </p:cNvPr>
                  <p:cNvCxnSpPr/>
                  <p:nvPr/>
                </p:nvCxnSpPr>
                <p:spPr>
                  <a:xfrm>
                    <a:off x="5525414" y="1221740"/>
                    <a:ext cx="0" cy="4191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1" name="CuadroTexto 60">
                <a:extLst>
                  <a:ext uri="{FF2B5EF4-FFF2-40B4-BE49-F238E27FC236}">
                    <a16:creationId xmlns:a16="http://schemas.microsoft.com/office/drawing/2014/main" id="{FC3EEAFE-CDA7-416A-99BA-96346C2FE9B5}"/>
                  </a:ext>
                </a:extLst>
              </p:cNvPr>
              <p:cNvSpPr txBox="1"/>
              <p:nvPr/>
            </p:nvSpPr>
            <p:spPr>
              <a:xfrm rot="10800000">
                <a:off x="3043237" y="5300663"/>
                <a:ext cx="188119" cy="369332"/>
              </a:xfrm>
              <a:prstGeom prst="rect">
                <a:avLst/>
              </a:prstGeom>
              <a:noFill/>
            </p:spPr>
            <p:txBody>
              <a:bodyPr wrap="square" rtlCol="0">
                <a:spAutoFit/>
              </a:bodyPr>
              <a:lstStyle/>
              <a:p>
                <a:r>
                  <a:rPr lang="es-ES" dirty="0">
                    <a:solidFill>
                      <a:srgbClr val="ED7D31"/>
                    </a:solidFill>
                    <a:latin typeface="Neutra Text" panose="02000000000000000000" pitchFamily="50" charset="0"/>
                  </a:rPr>
                  <a:t>?</a:t>
                </a:r>
              </a:p>
            </p:txBody>
          </p:sp>
          <p:sp>
            <p:nvSpPr>
              <p:cNvPr id="62" name="Rectángulo 61">
                <a:extLst>
                  <a:ext uri="{FF2B5EF4-FFF2-40B4-BE49-F238E27FC236}">
                    <a16:creationId xmlns:a16="http://schemas.microsoft.com/office/drawing/2014/main" id="{783FD6FE-BEB7-4EAA-94AC-35EC20EF2B4E}"/>
                  </a:ext>
                </a:extLst>
              </p:cNvPr>
              <p:cNvSpPr/>
              <p:nvPr/>
            </p:nvSpPr>
            <p:spPr>
              <a:xfrm>
                <a:off x="2771507" y="5562734"/>
                <a:ext cx="198434" cy="2893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3" name="Rectángulo 62">
                <a:extLst>
                  <a:ext uri="{FF2B5EF4-FFF2-40B4-BE49-F238E27FC236}">
                    <a16:creationId xmlns:a16="http://schemas.microsoft.com/office/drawing/2014/main" id="{9270A558-9C02-4412-B465-506C5E07181D}"/>
                  </a:ext>
                </a:extLst>
              </p:cNvPr>
              <p:cNvSpPr/>
              <p:nvPr/>
            </p:nvSpPr>
            <p:spPr>
              <a:xfrm>
                <a:off x="2773888" y="5400809"/>
                <a:ext cx="198434" cy="2893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grpSp>
        <p:nvGrpSpPr>
          <p:cNvPr id="68" name="Grupo 67">
            <a:extLst>
              <a:ext uri="{FF2B5EF4-FFF2-40B4-BE49-F238E27FC236}">
                <a16:creationId xmlns:a16="http://schemas.microsoft.com/office/drawing/2014/main" id="{E5044338-E801-4C45-987B-15A25B078CC5}"/>
              </a:ext>
            </a:extLst>
          </p:cNvPr>
          <p:cNvGrpSpPr/>
          <p:nvPr/>
        </p:nvGrpSpPr>
        <p:grpSpPr>
          <a:xfrm>
            <a:off x="1136517" y="6305944"/>
            <a:ext cx="752397" cy="343128"/>
            <a:chOff x="4170207" y="4580142"/>
            <a:chExt cx="752397" cy="343128"/>
          </a:xfrm>
        </p:grpSpPr>
        <p:grpSp>
          <p:nvGrpSpPr>
            <p:cNvPr id="69" name="Grupo 68">
              <a:extLst>
                <a:ext uri="{FF2B5EF4-FFF2-40B4-BE49-F238E27FC236}">
                  <a16:creationId xmlns:a16="http://schemas.microsoft.com/office/drawing/2014/main" id="{3F45DAC6-F49F-4B37-BC20-566EF365DFB2}"/>
                </a:ext>
              </a:extLst>
            </p:cNvPr>
            <p:cNvGrpSpPr/>
            <p:nvPr/>
          </p:nvGrpSpPr>
          <p:grpSpPr>
            <a:xfrm>
              <a:off x="4170207" y="4580142"/>
              <a:ext cx="752397" cy="343127"/>
              <a:chOff x="4690443" y="1043940"/>
              <a:chExt cx="1386840" cy="632462"/>
            </a:xfrm>
          </p:grpSpPr>
          <p:sp>
            <p:nvSpPr>
              <p:cNvPr id="72" name="Rectángulo 71">
                <a:extLst>
                  <a:ext uri="{FF2B5EF4-FFF2-40B4-BE49-F238E27FC236}">
                    <a16:creationId xmlns:a16="http://schemas.microsoft.com/office/drawing/2014/main" id="{A49CF5A7-5514-413D-AD66-B5FA2653CB11}"/>
                  </a:ext>
                </a:extLst>
              </p:cNvPr>
              <p:cNvSpPr/>
              <p:nvPr/>
            </p:nvSpPr>
            <p:spPr>
              <a:xfrm>
                <a:off x="4724398" y="1219202"/>
                <a:ext cx="241387" cy="45720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1</a:t>
                </a:r>
              </a:p>
            </p:txBody>
          </p:sp>
          <p:grpSp>
            <p:nvGrpSpPr>
              <p:cNvPr id="73" name="Grupo 72">
                <a:extLst>
                  <a:ext uri="{FF2B5EF4-FFF2-40B4-BE49-F238E27FC236}">
                    <a16:creationId xmlns:a16="http://schemas.microsoft.com/office/drawing/2014/main" id="{4643FAD2-180D-4757-8DA5-7938A4142FA3}"/>
                  </a:ext>
                </a:extLst>
              </p:cNvPr>
              <p:cNvGrpSpPr/>
              <p:nvPr/>
            </p:nvGrpSpPr>
            <p:grpSpPr>
              <a:xfrm>
                <a:off x="4690443" y="1043940"/>
                <a:ext cx="1386840" cy="632013"/>
                <a:chOff x="4690443" y="1043940"/>
                <a:chExt cx="1386840" cy="632013"/>
              </a:xfrm>
            </p:grpSpPr>
            <p:sp>
              <p:nvSpPr>
                <p:cNvPr id="74" name="Rectángulo 73">
                  <a:extLst>
                    <a:ext uri="{FF2B5EF4-FFF2-40B4-BE49-F238E27FC236}">
                      <a16:creationId xmlns:a16="http://schemas.microsoft.com/office/drawing/2014/main" id="{F2FAABBE-8686-4174-9180-FC49E22330A0}"/>
                    </a:ext>
                  </a:extLst>
                </p:cNvPr>
                <p:cNvSpPr/>
                <p:nvPr/>
              </p:nvSpPr>
              <p:spPr>
                <a:xfrm>
                  <a:off x="4690443" y="1043940"/>
                  <a:ext cx="1386840" cy="144780"/>
                </a:xfrm>
                <a:prstGeom prst="rect">
                  <a:avLst/>
                </a:prstGeom>
                <a:solidFill>
                  <a:schemeClr val="bg1">
                    <a:lumMod val="8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cxnSp>
              <p:nvCxnSpPr>
                <p:cNvPr id="75" name="Conector recto 74">
                  <a:extLst>
                    <a:ext uri="{FF2B5EF4-FFF2-40B4-BE49-F238E27FC236}">
                      <a16:creationId xmlns:a16="http://schemas.microsoft.com/office/drawing/2014/main" id="{270399EB-768A-4A09-8E0C-437AF5F658FC}"/>
                    </a:ext>
                  </a:extLst>
                </p:cNvPr>
                <p:cNvCxnSpPr/>
                <p:nvPr/>
              </p:nvCxnSpPr>
              <p:spPr>
                <a:xfrm>
                  <a:off x="5617592" y="1256853"/>
                  <a:ext cx="0" cy="4191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Conector recto 75">
                  <a:extLst>
                    <a:ext uri="{FF2B5EF4-FFF2-40B4-BE49-F238E27FC236}">
                      <a16:creationId xmlns:a16="http://schemas.microsoft.com/office/drawing/2014/main" id="{A6A63BE9-0130-4208-923C-EC4B265DF919}"/>
                    </a:ext>
                  </a:extLst>
                </p:cNvPr>
                <p:cNvCxnSpPr/>
                <p:nvPr/>
              </p:nvCxnSpPr>
              <p:spPr>
                <a:xfrm>
                  <a:off x="5082110" y="1256854"/>
                  <a:ext cx="0" cy="4190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0" name="Rectángulo 69">
              <a:extLst>
                <a:ext uri="{FF2B5EF4-FFF2-40B4-BE49-F238E27FC236}">
                  <a16:creationId xmlns:a16="http://schemas.microsoft.com/office/drawing/2014/main" id="{41264F1D-674F-406B-8D31-346438202CC7}"/>
                </a:ext>
              </a:extLst>
            </p:cNvPr>
            <p:cNvSpPr/>
            <p:nvPr/>
          </p:nvSpPr>
          <p:spPr>
            <a:xfrm>
              <a:off x="4469616" y="4675226"/>
              <a:ext cx="130959" cy="24804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2</a:t>
              </a:r>
            </a:p>
          </p:txBody>
        </p:sp>
        <p:sp>
          <p:nvSpPr>
            <p:cNvPr id="71" name="Rectángulo 70">
              <a:extLst>
                <a:ext uri="{FF2B5EF4-FFF2-40B4-BE49-F238E27FC236}">
                  <a16:creationId xmlns:a16="http://schemas.microsoft.com/office/drawing/2014/main" id="{5B795772-6166-48CA-B6C9-DB1963AC2C7E}"/>
                </a:ext>
              </a:extLst>
            </p:cNvPr>
            <p:cNvSpPr/>
            <p:nvPr/>
          </p:nvSpPr>
          <p:spPr>
            <a:xfrm>
              <a:off x="4755365" y="4675227"/>
              <a:ext cx="130959" cy="248043"/>
            </a:xfrm>
            <a:prstGeom prst="rect">
              <a:avLst/>
            </a:prstGeom>
            <a:solidFill>
              <a:srgbClr val="F49A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3</a:t>
              </a:r>
            </a:p>
          </p:txBody>
        </p:sp>
      </p:grpSp>
      <p:sp>
        <p:nvSpPr>
          <p:cNvPr id="77" name="Rectángulo 76">
            <a:hlinkClick r:id="rId10" action="ppaction://hlinksldjump"/>
            <a:extLst>
              <a:ext uri="{FF2B5EF4-FFF2-40B4-BE49-F238E27FC236}">
                <a16:creationId xmlns:a16="http://schemas.microsoft.com/office/drawing/2014/main" id="{F5A4CAAC-C961-4609-966B-8B0AA5CDADB6}"/>
              </a:ext>
            </a:extLst>
          </p:cNvPr>
          <p:cNvSpPr/>
          <p:nvPr/>
        </p:nvSpPr>
        <p:spPr>
          <a:xfrm>
            <a:off x="749654" y="7518023"/>
            <a:ext cx="1526123" cy="339901"/>
          </a:xfrm>
          <a:prstGeom prst="rect">
            <a:avLst/>
          </a:prstGeom>
        </p:spPr>
        <p:txBody>
          <a:bodyPr wrap="none">
            <a:spAutoFit/>
          </a:bodyPr>
          <a:lstStyle/>
          <a:p>
            <a:pPr>
              <a:lnSpc>
                <a:spcPct val="150000"/>
              </a:lnSpc>
              <a:buClr>
                <a:srgbClr val="801F8A"/>
              </a:buClr>
            </a:pPr>
            <a:r>
              <a:rPr lang="es-ES_tradnl" sz="1200" dirty="0">
                <a:solidFill>
                  <a:srgbClr val="801F89"/>
                </a:solidFill>
                <a:latin typeface="Neutra Text" panose="02000000000000000000" pitchFamily="50" charset="0"/>
              </a:rPr>
              <a:t>P10-</a:t>
            </a:r>
            <a:r>
              <a:rPr lang="es-ES_tradnl" sz="1200" dirty="0"/>
              <a:t>Campos de texto</a:t>
            </a:r>
          </a:p>
        </p:txBody>
      </p:sp>
      <p:sp>
        <p:nvSpPr>
          <p:cNvPr id="78" name="CuadroTexto 77">
            <a:extLst>
              <a:ext uri="{FF2B5EF4-FFF2-40B4-BE49-F238E27FC236}">
                <a16:creationId xmlns:a16="http://schemas.microsoft.com/office/drawing/2014/main" id="{BE1524B3-9751-4B41-B44F-17AAC189816A}"/>
              </a:ext>
            </a:extLst>
          </p:cNvPr>
          <p:cNvSpPr txBox="1"/>
          <p:nvPr/>
        </p:nvSpPr>
        <p:spPr>
          <a:xfrm>
            <a:off x="1028845" y="7238660"/>
            <a:ext cx="967740" cy="369332"/>
          </a:xfrm>
          <a:prstGeom prst="rect">
            <a:avLst/>
          </a:prstGeom>
          <a:noFill/>
        </p:spPr>
        <p:txBody>
          <a:bodyPr wrap="square" rtlCol="0">
            <a:spAutoFit/>
          </a:bodyPr>
          <a:lstStyle/>
          <a:p>
            <a:r>
              <a:rPr lang="es-ES" b="1" dirty="0">
                <a:solidFill>
                  <a:srgbClr val="ED7D31"/>
                </a:solidFill>
                <a:latin typeface="Neutra Text" panose="02000000000000000000" pitchFamily="50" charset="0"/>
              </a:rPr>
              <a:t>…AB</a:t>
            </a:r>
            <a:r>
              <a:rPr lang="es-ES" b="1" dirty="0">
                <a:solidFill>
                  <a:sysClr val="windowText" lastClr="000000"/>
                </a:solidFill>
                <a:latin typeface="Neutra Text" panose="02000000000000000000" pitchFamily="50" charset="0"/>
              </a:rPr>
              <a:t>C</a:t>
            </a:r>
            <a:r>
              <a:rPr lang="es-ES" b="1" dirty="0">
                <a:solidFill>
                  <a:srgbClr val="ED7D31"/>
                </a:solidFill>
                <a:latin typeface="Neutra Text" panose="02000000000000000000" pitchFamily="50" charset="0"/>
              </a:rPr>
              <a:t>D</a:t>
            </a:r>
          </a:p>
        </p:txBody>
      </p:sp>
      <p:sp>
        <p:nvSpPr>
          <p:cNvPr id="79" name="Rectángulo 78">
            <a:hlinkClick r:id="rId11" action="ppaction://hlinksldjump"/>
            <a:extLst>
              <a:ext uri="{FF2B5EF4-FFF2-40B4-BE49-F238E27FC236}">
                <a16:creationId xmlns:a16="http://schemas.microsoft.com/office/drawing/2014/main" id="{C8E1BD11-F955-4401-8DAD-640D71CA5C38}"/>
              </a:ext>
            </a:extLst>
          </p:cNvPr>
          <p:cNvSpPr/>
          <p:nvPr/>
        </p:nvSpPr>
        <p:spPr>
          <a:xfrm>
            <a:off x="2671646" y="7518023"/>
            <a:ext cx="1619674" cy="339901"/>
          </a:xfrm>
          <a:prstGeom prst="rect">
            <a:avLst/>
          </a:prstGeom>
        </p:spPr>
        <p:txBody>
          <a:bodyPr wrap="none">
            <a:spAutoFit/>
          </a:bodyPr>
          <a:lstStyle/>
          <a:p>
            <a:pPr>
              <a:lnSpc>
                <a:spcPct val="150000"/>
              </a:lnSpc>
              <a:buClr>
                <a:srgbClr val="801F8A"/>
              </a:buClr>
            </a:pPr>
            <a:r>
              <a:rPr lang="es-ES_tradnl" sz="1200" dirty="0">
                <a:solidFill>
                  <a:srgbClr val="801F89"/>
                </a:solidFill>
                <a:latin typeface="Neutra Text" panose="02000000000000000000" pitchFamily="50" charset="0"/>
              </a:rPr>
              <a:t>P11-</a:t>
            </a:r>
            <a:r>
              <a:rPr lang="es-ES_tradnl" sz="1200" dirty="0"/>
              <a:t>Campos numéricos</a:t>
            </a:r>
          </a:p>
        </p:txBody>
      </p:sp>
      <p:sp>
        <p:nvSpPr>
          <p:cNvPr id="80" name="CuadroTexto 79">
            <a:extLst>
              <a:ext uri="{FF2B5EF4-FFF2-40B4-BE49-F238E27FC236}">
                <a16:creationId xmlns:a16="http://schemas.microsoft.com/office/drawing/2014/main" id="{3CD41AA5-936B-493A-89BC-3EFBFC2E625E}"/>
              </a:ext>
            </a:extLst>
          </p:cNvPr>
          <p:cNvSpPr txBox="1"/>
          <p:nvPr/>
        </p:nvSpPr>
        <p:spPr>
          <a:xfrm>
            <a:off x="2997613" y="7238660"/>
            <a:ext cx="967740" cy="369332"/>
          </a:xfrm>
          <a:prstGeom prst="rect">
            <a:avLst/>
          </a:prstGeom>
          <a:noFill/>
        </p:spPr>
        <p:txBody>
          <a:bodyPr wrap="square" rtlCol="0">
            <a:spAutoFit/>
          </a:bodyPr>
          <a:lstStyle/>
          <a:p>
            <a:r>
              <a:rPr lang="es-ES" b="1" dirty="0">
                <a:solidFill>
                  <a:srgbClr val="ED7D31"/>
                </a:solidFill>
                <a:latin typeface="Neutra Text" panose="02000000000000000000" pitchFamily="50" charset="0"/>
              </a:rPr>
              <a:t>…1</a:t>
            </a:r>
            <a:r>
              <a:rPr lang="es-ES" b="1" dirty="0">
                <a:solidFill>
                  <a:sysClr val="windowText" lastClr="000000"/>
                </a:solidFill>
                <a:latin typeface="Neutra Text" panose="02000000000000000000" pitchFamily="50" charset="0"/>
              </a:rPr>
              <a:t>2</a:t>
            </a:r>
            <a:r>
              <a:rPr lang="es-ES" b="1" dirty="0">
                <a:solidFill>
                  <a:srgbClr val="ED7D31"/>
                </a:solidFill>
                <a:latin typeface="Neutra Text" panose="02000000000000000000" pitchFamily="50" charset="0"/>
              </a:rPr>
              <a:t>34</a:t>
            </a:r>
          </a:p>
        </p:txBody>
      </p:sp>
      <p:sp>
        <p:nvSpPr>
          <p:cNvPr id="81" name="Rectángulo 80">
            <a:hlinkClick r:id="rId12" action="ppaction://hlinksldjump"/>
            <a:extLst>
              <a:ext uri="{FF2B5EF4-FFF2-40B4-BE49-F238E27FC236}">
                <a16:creationId xmlns:a16="http://schemas.microsoft.com/office/drawing/2014/main" id="{3C688837-23AB-4136-AB77-AEB3E8316EAE}"/>
              </a:ext>
            </a:extLst>
          </p:cNvPr>
          <p:cNvSpPr/>
          <p:nvPr/>
        </p:nvSpPr>
        <p:spPr>
          <a:xfrm>
            <a:off x="4653763" y="7518023"/>
            <a:ext cx="1647887" cy="339901"/>
          </a:xfrm>
          <a:prstGeom prst="rect">
            <a:avLst/>
          </a:prstGeom>
        </p:spPr>
        <p:txBody>
          <a:bodyPr wrap="none">
            <a:spAutoFit/>
          </a:bodyPr>
          <a:lstStyle/>
          <a:p>
            <a:pPr algn="ctr">
              <a:lnSpc>
                <a:spcPct val="150000"/>
              </a:lnSpc>
              <a:buClr>
                <a:srgbClr val="801F8A"/>
              </a:buClr>
            </a:pPr>
            <a:r>
              <a:rPr lang="es-ES_tradnl" sz="1200" dirty="0">
                <a:solidFill>
                  <a:srgbClr val="801F89"/>
                </a:solidFill>
                <a:latin typeface="Neutra Text" panose="02000000000000000000" pitchFamily="50" charset="0"/>
              </a:rPr>
              <a:t>P12-</a:t>
            </a:r>
            <a:r>
              <a:rPr lang="es-ES_tradnl" sz="1200" dirty="0"/>
              <a:t>Campos con fechas</a:t>
            </a:r>
          </a:p>
        </p:txBody>
      </p:sp>
      <p:sp>
        <p:nvSpPr>
          <p:cNvPr id="82" name="CuadroTexto 81">
            <a:extLst>
              <a:ext uri="{FF2B5EF4-FFF2-40B4-BE49-F238E27FC236}">
                <a16:creationId xmlns:a16="http://schemas.microsoft.com/office/drawing/2014/main" id="{C6E86D3B-8730-4E3B-9B23-7542222BDD26}"/>
              </a:ext>
            </a:extLst>
          </p:cNvPr>
          <p:cNvSpPr txBox="1"/>
          <p:nvPr/>
        </p:nvSpPr>
        <p:spPr>
          <a:xfrm>
            <a:off x="4921446" y="7238660"/>
            <a:ext cx="1112520" cy="369332"/>
          </a:xfrm>
          <a:prstGeom prst="rect">
            <a:avLst/>
          </a:prstGeom>
          <a:noFill/>
        </p:spPr>
        <p:txBody>
          <a:bodyPr wrap="square" rtlCol="0">
            <a:spAutoFit/>
          </a:bodyPr>
          <a:lstStyle/>
          <a:p>
            <a:r>
              <a:rPr lang="es-ES" b="1" dirty="0">
                <a:solidFill>
                  <a:srgbClr val="ED7D31"/>
                </a:solidFill>
                <a:latin typeface="Neutra Text" panose="02000000000000000000" pitchFamily="50" charset="0"/>
              </a:rPr>
              <a:t>01</a:t>
            </a:r>
            <a:r>
              <a:rPr lang="es-ES" b="1" dirty="0">
                <a:solidFill>
                  <a:schemeClr val="tx1">
                    <a:lumMod val="95000"/>
                    <a:lumOff val="5000"/>
                  </a:schemeClr>
                </a:solidFill>
                <a:latin typeface="Neutra Text" panose="02000000000000000000" pitchFamily="50" charset="0"/>
              </a:rPr>
              <a:t>/</a:t>
            </a:r>
            <a:r>
              <a:rPr lang="es-ES" b="1" dirty="0">
                <a:solidFill>
                  <a:srgbClr val="ED7D31"/>
                </a:solidFill>
                <a:latin typeface="Neutra Text" panose="02000000000000000000" pitchFamily="50" charset="0"/>
              </a:rPr>
              <a:t>12</a:t>
            </a:r>
            <a:r>
              <a:rPr lang="es-ES" b="1" dirty="0">
                <a:solidFill>
                  <a:sysClr val="windowText" lastClr="000000"/>
                </a:solidFill>
                <a:latin typeface="Neutra Text" panose="02000000000000000000" pitchFamily="50" charset="0"/>
              </a:rPr>
              <a:t>/</a:t>
            </a:r>
            <a:r>
              <a:rPr lang="es-ES" b="1" dirty="0">
                <a:solidFill>
                  <a:srgbClr val="ED7D31"/>
                </a:solidFill>
                <a:latin typeface="Neutra Text" panose="02000000000000000000" pitchFamily="50" charset="0"/>
              </a:rPr>
              <a:t>….</a:t>
            </a:r>
          </a:p>
        </p:txBody>
      </p:sp>
      <p:sp>
        <p:nvSpPr>
          <p:cNvPr id="83" name="Rectángulo 82">
            <a:hlinkClick r:id="rId13" action="ppaction://hlinksldjump"/>
            <a:extLst>
              <a:ext uri="{FF2B5EF4-FFF2-40B4-BE49-F238E27FC236}">
                <a16:creationId xmlns:a16="http://schemas.microsoft.com/office/drawing/2014/main" id="{5A8DBEB3-B6CC-4892-8A9B-8897ADA39A00}"/>
              </a:ext>
            </a:extLst>
          </p:cNvPr>
          <p:cNvSpPr/>
          <p:nvPr/>
        </p:nvSpPr>
        <p:spPr>
          <a:xfrm>
            <a:off x="591117" y="8292883"/>
            <a:ext cx="1843197" cy="461665"/>
          </a:xfrm>
          <a:prstGeom prst="rect">
            <a:avLst/>
          </a:prstGeom>
        </p:spPr>
        <p:txBody>
          <a:bodyPr wrap="none">
            <a:spAutoFit/>
          </a:bodyPr>
          <a:lstStyle/>
          <a:p>
            <a:pPr algn="ctr">
              <a:buClr>
                <a:srgbClr val="801F8A"/>
              </a:buClr>
            </a:pPr>
            <a:r>
              <a:rPr lang="es-ES_tradnl" sz="1200" dirty="0">
                <a:solidFill>
                  <a:srgbClr val="801F89"/>
                </a:solidFill>
                <a:latin typeface="Neutra Text" panose="02000000000000000000" pitchFamily="50" charset="0"/>
              </a:rPr>
              <a:t>P13-</a:t>
            </a:r>
            <a:r>
              <a:rPr lang="es-ES_tradnl" sz="1200" dirty="0"/>
              <a:t> Campos con números</a:t>
            </a:r>
          </a:p>
          <a:p>
            <a:pPr algn="ctr">
              <a:buClr>
                <a:srgbClr val="801F8A"/>
              </a:buClr>
            </a:pPr>
            <a:r>
              <a:rPr lang="es-ES_tradnl" sz="1200" dirty="0"/>
              <a:t> de teléfono</a:t>
            </a:r>
          </a:p>
        </p:txBody>
      </p:sp>
      <p:grpSp>
        <p:nvGrpSpPr>
          <p:cNvPr id="84" name="Grupo 83">
            <a:extLst>
              <a:ext uri="{FF2B5EF4-FFF2-40B4-BE49-F238E27FC236}">
                <a16:creationId xmlns:a16="http://schemas.microsoft.com/office/drawing/2014/main" id="{CE545B9E-C2A5-4D2B-B186-28F52FE5A322}"/>
              </a:ext>
            </a:extLst>
          </p:cNvPr>
          <p:cNvGrpSpPr/>
          <p:nvPr/>
        </p:nvGrpSpPr>
        <p:grpSpPr>
          <a:xfrm>
            <a:off x="1358178" y="7962283"/>
            <a:ext cx="309075" cy="353180"/>
            <a:chOff x="860118" y="7709734"/>
            <a:chExt cx="309075" cy="353180"/>
          </a:xfrm>
        </p:grpSpPr>
        <p:sp>
          <p:nvSpPr>
            <p:cNvPr id="85" name="Rectángulo 84">
              <a:extLst>
                <a:ext uri="{FF2B5EF4-FFF2-40B4-BE49-F238E27FC236}">
                  <a16:creationId xmlns:a16="http://schemas.microsoft.com/office/drawing/2014/main" id="{3C9304D8-9F67-4657-AEF2-FE9ECB1957FD}"/>
                </a:ext>
              </a:extLst>
            </p:cNvPr>
            <p:cNvSpPr/>
            <p:nvPr/>
          </p:nvSpPr>
          <p:spPr>
            <a:xfrm>
              <a:off x="860118" y="7709734"/>
              <a:ext cx="82857" cy="74574"/>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00" b="1" dirty="0">
                  <a:latin typeface="Neutra Text" panose="02000000000000000000" pitchFamily="50" charset="0"/>
                </a:rPr>
                <a:t>1</a:t>
              </a:r>
            </a:p>
          </p:txBody>
        </p:sp>
        <p:sp>
          <p:nvSpPr>
            <p:cNvPr id="86" name="Rectángulo 85">
              <a:extLst>
                <a:ext uri="{FF2B5EF4-FFF2-40B4-BE49-F238E27FC236}">
                  <a16:creationId xmlns:a16="http://schemas.microsoft.com/office/drawing/2014/main" id="{603DC75A-BF38-4F19-8DD4-495202BBE626}"/>
                </a:ext>
              </a:extLst>
            </p:cNvPr>
            <p:cNvSpPr/>
            <p:nvPr/>
          </p:nvSpPr>
          <p:spPr>
            <a:xfrm>
              <a:off x="974418" y="7709734"/>
              <a:ext cx="82857" cy="74574"/>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00" b="1" dirty="0">
                  <a:latin typeface="Neutra Text" panose="02000000000000000000" pitchFamily="50" charset="0"/>
                </a:rPr>
                <a:t>2</a:t>
              </a:r>
            </a:p>
          </p:txBody>
        </p:sp>
        <p:sp>
          <p:nvSpPr>
            <p:cNvPr id="87" name="Rectángulo 86">
              <a:extLst>
                <a:ext uri="{FF2B5EF4-FFF2-40B4-BE49-F238E27FC236}">
                  <a16:creationId xmlns:a16="http://schemas.microsoft.com/office/drawing/2014/main" id="{50833082-6CC7-4E95-8177-DB209563E5FA}"/>
                </a:ext>
              </a:extLst>
            </p:cNvPr>
            <p:cNvSpPr/>
            <p:nvPr/>
          </p:nvSpPr>
          <p:spPr>
            <a:xfrm>
              <a:off x="1086336" y="7709734"/>
              <a:ext cx="82857" cy="74574"/>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00" b="1" dirty="0">
                  <a:latin typeface="Neutra Text" panose="02000000000000000000" pitchFamily="50" charset="0"/>
                </a:rPr>
                <a:t>3</a:t>
              </a:r>
            </a:p>
          </p:txBody>
        </p:sp>
        <p:sp>
          <p:nvSpPr>
            <p:cNvPr id="88" name="Rectángulo 87">
              <a:extLst>
                <a:ext uri="{FF2B5EF4-FFF2-40B4-BE49-F238E27FC236}">
                  <a16:creationId xmlns:a16="http://schemas.microsoft.com/office/drawing/2014/main" id="{58BA6EDF-EA2D-469F-8FE8-A604054D9F05}"/>
                </a:ext>
              </a:extLst>
            </p:cNvPr>
            <p:cNvSpPr/>
            <p:nvPr/>
          </p:nvSpPr>
          <p:spPr>
            <a:xfrm>
              <a:off x="860118" y="7804984"/>
              <a:ext cx="82857" cy="74574"/>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00" b="1" dirty="0">
                  <a:latin typeface="Neutra Text" panose="02000000000000000000" pitchFamily="50" charset="0"/>
                </a:rPr>
                <a:t>4</a:t>
              </a:r>
            </a:p>
          </p:txBody>
        </p:sp>
        <p:sp>
          <p:nvSpPr>
            <p:cNvPr id="89" name="Rectángulo 88">
              <a:extLst>
                <a:ext uri="{FF2B5EF4-FFF2-40B4-BE49-F238E27FC236}">
                  <a16:creationId xmlns:a16="http://schemas.microsoft.com/office/drawing/2014/main" id="{EB934368-E62A-4544-9C3B-84C056EAD4D8}"/>
                </a:ext>
              </a:extLst>
            </p:cNvPr>
            <p:cNvSpPr/>
            <p:nvPr/>
          </p:nvSpPr>
          <p:spPr>
            <a:xfrm>
              <a:off x="974418" y="7804984"/>
              <a:ext cx="82857" cy="74574"/>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00" b="1" dirty="0">
                  <a:latin typeface="Neutra Text" panose="02000000000000000000" pitchFamily="50" charset="0"/>
                </a:rPr>
                <a:t>5</a:t>
              </a:r>
            </a:p>
          </p:txBody>
        </p:sp>
        <p:sp>
          <p:nvSpPr>
            <p:cNvPr id="90" name="Rectángulo 89">
              <a:extLst>
                <a:ext uri="{FF2B5EF4-FFF2-40B4-BE49-F238E27FC236}">
                  <a16:creationId xmlns:a16="http://schemas.microsoft.com/office/drawing/2014/main" id="{7A2A1E90-E090-4E93-B8B7-0A108A7B2AAC}"/>
                </a:ext>
              </a:extLst>
            </p:cNvPr>
            <p:cNvSpPr/>
            <p:nvPr/>
          </p:nvSpPr>
          <p:spPr>
            <a:xfrm>
              <a:off x="1086336" y="7804984"/>
              <a:ext cx="82857" cy="74574"/>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00" b="1" dirty="0">
                  <a:latin typeface="Neutra Text" panose="02000000000000000000" pitchFamily="50" charset="0"/>
                </a:rPr>
                <a:t>6</a:t>
              </a:r>
            </a:p>
          </p:txBody>
        </p:sp>
        <p:sp>
          <p:nvSpPr>
            <p:cNvPr id="91" name="Rectángulo 90">
              <a:extLst>
                <a:ext uri="{FF2B5EF4-FFF2-40B4-BE49-F238E27FC236}">
                  <a16:creationId xmlns:a16="http://schemas.microsoft.com/office/drawing/2014/main" id="{F1336F37-16BB-4504-837E-BED3358A1B10}"/>
                </a:ext>
              </a:extLst>
            </p:cNvPr>
            <p:cNvSpPr/>
            <p:nvPr/>
          </p:nvSpPr>
          <p:spPr>
            <a:xfrm>
              <a:off x="860118" y="7900234"/>
              <a:ext cx="82857" cy="74574"/>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00" b="1" dirty="0">
                  <a:latin typeface="Neutra Text" panose="02000000000000000000" pitchFamily="50" charset="0"/>
                </a:rPr>
                <a:t>7</a:t>
              </a:r>
            </a:p>
          </p:txBody>
        </p:sp>
        <p:sp>
          <p:nvSpPr>
            <p:cNvPr id="92" name="Rectángulo 91">
              <a:extLst>
                <a:ext uri="{FF2B5EF4-FFF2-40B4-BE49-F238E27FC236}">
                  <a16:creationId xmlns:a16="http://schemas.microsoft.com/office/drawing/2014/main" id="{3912D879-9E2D-4C1F-B55B-55FEBA026DBA}"/>
                </a:ext>
              </a:extLst>
            </p:cNvPr>
            <p:cNvSpPr/>
            <p:nvPr/>
          </p:nvSpPr>
          <p:spPr>
            <a:xfrm>
              <a:off x="974418" y="7900234"/>
              <a:ext cx="82857" cy="74574"/>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00" b="1" dirty="0">
                  <a:latin typeface="Neutra Text" panose="02000000000000000000" pitchFamily="50" charset="0"/>
                </a:rPr>
                <a:t>8</a:t>
              </a:r>
            </a:p>
          </p:txBody>
        </p:sp>
        <p:sp>
          <p:nvSpPr>
            <p:cNvPr id="93" name="Rectángulo 92">
              <a:extLst>
                <a:ext uri="{FF2B5EF4-FFF2-40B4-BE49-F238E27FC236}">
                  <a16:creationId xmlns:a16="http://schemas.microsoft.com/office/drawing/2014/main" id="{9F189661-D1EE-4E6D-B997-7D6984C1BFE1}"/>
                </a:ext>
              </a:extLst>
            </p:cNvPr>
            <p:cNvSpPr/>
            <p:nvPr/>
          </p:nvSpPr>
          <p:spPr>
            <a:xfrm>
              <a:off x="1086336" y="7900234"/>
              <a:ext cx="82857" cy="74574"/>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00" b="1" dirty="0">
                  <a:latin typeface="Neutra Text" panose="02000000000000000000" pitchFamily="50" charset="0"/>
                </a:rPr>
                <a:t>9</a:t>
              </a:r>
            </a:p>
          </p:txBody>
        </p:sp>
        <p:sp>
          <p:nvSpPr>
            <p:cNvPr id="94" name="Rectángulo 93">
              <a:extLst>
                <a:ext uri="{FF2B5EF4-FFF2-40B4-BE49-F238E27FC236}">
                  <a16:creationId xmlns:a16="http://schemas.microsoft.com/office/drawing/2014/main" id="{02FC261E-697D-4AA5-997A-D291BB8E7C8D}"/>
                </a:ext>
              </a:extLst>
            </p:cNvPr>
            <p:cNvSpPr/>
            <p:nvPr/>
          </p:nvSpPr>
          <p:spPr>
            <a:xfrm>
              <a:off x="974418" y="7988340"/>
              <a:ext cx="82857" cy="74574"/>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00" b="1" dirty="0">
                  <a:latin typeface="Neutra Text" panose="02000000000000000000" pitchFamily="50" charset="0"/>
                </a:rPr>
                <a:t>0</a:t>
              </a:r>
            </a:p>
          </p:txBody>
        </p:sp>
      </p:grpSp>
      <p:sp>
        <p:nvSpPr>
          <p:cNvPr id="95" name="Rectángulo 94">
            <a:hlinkClick r:id="rId14" action="ppaction://hlinksldjump"/>
            <a:extLst>
              <a:ext uri="{FF2B5EF4-FFF2-40B4-BE49-F238E27FC236}">
                <a16:creationId xmlns:a16="http://schemas.microsoft.com/office/drawing/2014/main" id="{3B560B75-84F9-4583-8A55-AD147499A366}"/>
              </a:ext>
            </a:extLst>
          </p:cNvPr>
          <p:cNvSpPr/>
          <p:nvPr/>
        </p:nvSpPr>
        <p:spPr>
          <a:xfrm>
            <a:off x="4449155" y="8292883"/>
            <a:ext cx="2057102" cy="461665"/>
          </a:xfrm>
          <a:prstGeom prst="rect">
            <a:avLst/>
          </a:prstGeom>
        </p:spPr>
        <p:txBody>
          <a:bodyPr wrap="none">
            <a:spAutoFit/>
          </a:bodyPr>
          <a:lstStyle/>
          <a:p>
            <a:pPr algn="ctr">
              <a:buClr>
                <a:srgbClr val="801F8A"/>
              </a:buClr>
            </a:pPr>
            <a:r>
              <a:rPr lang="es-ES_tradnl" sz="1200" dirty="0">
                <a:solidFill>
                  <a:srgbClr val="801F89"/>
                </a:solidFill>
                <a:latin typeface="Neutra Text" panose="02000000000000000000" pitchFamily="50" charset="0"/>
              </a:rPr>
              <a:t>P15-</a:t>
            </a:r>
            <a:r>
              <a:rPr lang="es-ES_tradnl" sz="1200" dirty="0"/>
              <a:t>Campos con coordenadas</a:t>
            </a:r>
          </a:p>
          <a:p>
            <a:pPr algn="ctr">
              <a:buClr>
                <a:srgbClr val="801F8A"/>
              </a:buClr>
            </a:pPr>
            <a:r>
              <a:rPr lang="es-ES_tradnl" sz="1200" dirty="0"/>
              <a:t> geográficas</a:t>
            </a:r>
          </a:p>
        </p:txBody>
      </p:sp>
      <p:pic>
        <p:nvPicPr>
          <p:cNvPr id="96" name="Imagen 95">
            <a:extLst>
              <a:ext uri="{FF2B5EF4-FFF2-40B4-BE49-F238E27FC236}">
                <a16:creationId xmlns:a16="http://schemas.microsoft.com/office/drawing/2014/main" id="{4BD9FBDD-E0A7-44A6-86F2-290AC4E82DE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281048" y="7931651"/>
            <a:ext cx="393316" cy="414444"/>
          </a:xfrm>
          <a:prstGeom prst="rect">
            <a:avLst/>
          </a:prstGeom>
        </p:spPr>
      </p:pic>
      <p:sp>
        <p:nvSpPr>
          <p:cNvPr id="97" name="Rectángulo 96">
            <a:hlinkClick r:id="rId16" action="ppaction://hlinksldjump"/>
            <a:extLst>
              <a:ext uri="{FF2B5EF4-FFF2-40B4-BE49-F238E27FC236}">
                <a16:creationId xmlns:a16="http://schemas.microsoft.com/office/drawing/2014/main" id="{8CE22990-032D-485E-9C01-C39103EC5A03}"/>
              </a:ext>
            </a:extLst>
          </p:cNvPr>
          <p:cNvSpPr/>
          <p:nvPr/>
        </p:nvSpPr>
        <p:spPr>
          <a:xfrm>
            <a:off x="4752989" y="5708829"/>
            <a:ext cx="1449435" cy="430887"/>
          </a:xfrm>
          <a:prstGeom prst="rect">
            <a:avLst/>
          </a:prstGeom>
        </p:spPr>
        <p:txBody>
          <a:bodyPr wrap="none">
            <a:spAutoFit/>
          </a:bodyPr>
          <a:lstStyle/>
          <a:p>
            <a:pPr algn="ctr">
              <a:buClr>
                <a:srgbClr val="801F8A"/>
              </a:buClr>
            </a:pPr>
            <a:r>
              <a:rPr lang="es-ES_tradnl" sz="1100" dirty="0">
                <a:solidFill>
                  <a:srgbClr val="801F89"/>
                </a:solidFill>
                <a:latin typeface="Neutra Text" panose="02000000000000000000" pitchFamily="50" charset="0"/>
              </a:rPr>
              <a:t>P6-</a:t>
            </a:r>
            <a:r>
              <a:rPr lang="es-ES_tradnl" sz="1100" dirty="0"/>
              <a:t>Subtotales, totales</a:t>
            </a:r>
          </a:p>
          <a:p>
            <a:pPr algn="ctr">
              <a:buClr>
                <a:srgbClr val="801F8A"/>
              </a:buClr>
            </a:pPr>
            <a:r>
              <a:rPr lang="es-ES_tradnl" sz="1100" dirty="0"/>
              <a:t> o agrupamiento</a:t>
            </a:r>
          </a:p>
        </p:txBody>
      </p:sp>
      <p:grpSp>
        <p:nvGrpSpPr>
          <p:cNvPr id="98" name="Grupo 97">
            <a:extLst>
              <a:ext uri="{FF2B5EF4-FFF2-40B4-BE49-F238E27FC236}">
                <a16:creationId xmlns:a16="http://schemas.microsoft.com/office/drawing/2014/main" id="{467B60C1-6EFA-467B-91F4-37361C95DF6C}"/>
              </a:ext>
            </a:extLst>
          </p:cNvPr>
          <p:cNvGrpSpPr/>
          <p:nvPr/>
        </p:nvGrpSpPr>
        <p:grpSpPr>
          <a:xfrm>
            <a:off x="5272919" y="5309334"/>
            <a:ext cx="409574" cy="395287"/>
            <a:chOff x="4569619" y="5226844"/>
            <a:chExt cx="409574" cy="395287"/>
          </a:xfrm>
        </p:grpSpPr>
        <p:sp>
          <p:nvSpPr>
            <p:cNvPr id="99" name="Rectángulo 98">
              <a:extLst>
                <a:ext uri="{FF2B5EF4-FFF2-40B4-BE49-F238E27FC236}">
                  <a16:creationId xmlns:a16="http://schemas.microsoft.com/office/drawing/2014/main" id="{A293FD00-EF3B-4414-8EE6-2B11F6C38B76}"/>
                </a:ext>
              </a:extLst>
            </p:cNvPr>
            <p:cNvSpPr/>
            <p:nvPr/>
          </p:nvSpPr>
          <p:spPr>
            <a:xfrm>
              <a:off x="4569619" y="5226844"/>
              <a:ext cx="185737" cy="18811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latin typeface="+mj-lt"/>
                </a:rPr>
                <a:t>+</a:t>
              </a:r>
            </a:p>
          </p:txBody>
        </p:sp>
        <p:sp>
          <p:nvSpPr>
            <p:cNvPr id="100" name="Rectángulo 99">
              <a:extLst>
                <a:ext uri="{FF2B5EF4-FFF2-40B4-BE49-F238E27FC236}">
                  <a16:creationId xmlns:a16="http://schemas.microsoft.com/office/drawing/2014/main" id="{947A1901-DEF6-4A9F-9024-EA4E0FE96A67}"/>
                </a:ext>
              </a:extLst>
            </p:cNvPr>
            <p:cNvSpPr/>
            <p:nvPr/>
          </p:nvSpPr>
          <p:spPr>
            <a:xfrm>
              <a:off x="4793456" y="5226844"/>
              <a:ext cx="185737" cy="18811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latin typeface="+mj-lt"/>
                </a:rPr>
                <a:t>-</a:t>
              </a:r>
            </a:p>
          </p:txBody>
        </p:sp>
        <p:sp>
          <p:nvSpPr>
            <p:cNvPr id="101" name="Rectángulo 100">
              <a:extLst>
                <a:ext uri="{FF2B5EF4-FFF2-40B4-BE49-F238E27FC236}">
                  <a16:creationId xmlns:a16="http://schemas.microsoft.com/office/drawing/2014/main" id="{11AB115D-A4D1-4F74-9D10-4C5623B30429}"/>
                </a:ext>
              </a:extLst>
            </p:cNvPr>
            <p:cNvSpPr/>
            <p:nvPr/>
          </p:nvSpPr>
          <p:spPr>
            <a:xfrm>
              <a:off x="4569619" y="5434013"/>
              <a:ext cx="185737" cy="18811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s-ES" sz="2400" b="1" dirty="0">
                  <a:latin typeface="+mj-lt"/>
                </a:rPr>
                <a:t>x</a:t>
              </a:r>
            </a:p>
          </p:txBody>
        </p:sp>
        <p:sp>
          <p:nvSpPr>
            <p:cNvPr id="102" name="Rectángulo 101">
              <a:extLst>
                <a:ext uri="{FF2B5EF4-FFF2-40B4-BE49-F238E27FC236}">
                  <a16:creationId xmlns:a16="http://schemas.microsoft.com/office/drawing/2014/main" id="{B352986F-29E7-4A93-9F28-55E30A6D21DF}"/>
                </a:ext>
              </a:extLst>
            </p:cNvPr>
            <p:cNvSpPr/>
            <p:nvPr/>
          </p:nvSpPr>
          <p:spPr>
            <a:xfrm>
              <a:off x="4793456" y="5434013"/>
              <a:ext cx="185737" cy="188118"/>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latin typeface="+mj-lt"/>
                </a:rPr>
                <a:t>=</a:t>
              </a:r>
            </a:p>
          </p:txBody>
        </p:sp>
      </p:grpSp>
      <p:sp>
        <p:nvSpPr>
          <p:cNvPr id="103" name="Rectángulo 102">
            <a:hlinkClick r:id="rId17" action="ppaction://hlinksldjump"/>
            <a:extLst>
              <a:ext uri="{FF2B5EF4-FFF2-40B4-BE49-F238E27FC236}">
                <a16:creationId xmlns:a16="http://schemas.microsoft.com/office/drawing/2014/main" id="{4A6516E9-9CC1-418B-B3B5-415E5B9D67AE}"/>
              </a:ext>
            </a:extLst>
          </p:cNvPr>
          <p:cNvSpPr/>
          <p:nvPr/>
        </p:nvSpPr>
        <p:spPr>
          <a:xfrm>
            <a:off x="2498682" y="8292883"/>
            <a:ext cx="1965602" cy="461665"/>
          </a:xfrm>
          <a:prstGeom prst="rect">
            <a:avLst/>
          </a:prstGeom>
        </p:spPr>
        <p:txBody>
          <a:bodyPr wrap="none">
            <a:spAutoFit/>
          </a:bodyPr>
          <a:lstStyle/>
          <a:p>
            <a:pPr algn="ctr">
              <a:buClr>
                <a:srgbClr val="801F8A"/>
              </a:buClr>
            </a:pPr>
            <a:r>
              <a:rPr lang="es-ES_tradnl" sz="1200" dirty="0">
                <a:solidFill>
                  <a:srgbClr val="801F89"/>
                </a:solidFill>
                <a:latin typeface="Neutra Text" panose="02000000000000000000" pitchFamily="50" charset="0"/>
              </a:rPr>
              <a:t>P14-</a:t>
            </a:r>
            <a:r>
              <a:rPr lang="es-ES_tradnl" sz="1200" dirty="0"/>
              <a:t>Campos con direcciones</a:t>
            </a:r>
          </a:p>
          <a:p>
            <a:pPr algn="ctr">
              <a:buClr>
                <a:srgbClr val="801F8A"/>
              </a:buClr>
            </a:pPr>
            <a:r>
              <a:rPr lang="es-ES_tradnl" sz="1200" dirty="0"/>
              <a:t> postales</a:t>
            </a:r>
          </a:p>
        </p:txBody>
      </p:sp>
      <p:pic>
        <p:nvPicPr>
          <p:cNvPr id="104" name="Imagen 103">
            <a:extLst>
              <a:ext uri="{FF2B5EF4-FFF2-40B4-BE49-F238E27FC236}">
                <a16:creationId xmlns:a16="http://schemas.microsoft.com/office/drawing/2014/main" id="{D148FCCD-B8BA-4867-9ED3-72B86C39DD11}"/>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254076" y="7899250"/>
            <a:ext cx="454815" cy="479247"/>
          </a:xfrm>
          <a:prstGeom prst="rect">
            <a:avLst/>
          </a:prstGeom>
        </p:spPr>
      </p:pic>
      <p:pic>
        <p:nvPicPr>
          <p:cNvPr id="105" name="Imagen 104">
            <a:extLst>
              <a:ext uri="{FF2B5EF4-FFF2-40B4-BE49-F238E27FC236}">
                <a16:creationId xmlns:a16="http://schemas.microsoft.com/office/drawing/2014/main" id="{2EA03584-D120-493A-89A6-FBCAA64120BD}"/>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224453" y="6210650"/>
            <a:ext cx="506507" cy="533716"/>
          </a:xfrm>
          <a:prstGeom prst="rect">
            <a:avLst/>
          </a:prstGeom>
        </p:spPr>
      </p:pic>
      <p:grpSp>
        <p:nvGrpSpPr>
          <p:cNvPr id="106" name="Grupo 105">
            <a:extLst>
              <a:ext uri="{FF2B5EF4-FFF2-40B4-BE49-F238E27FC236}">
                <a16:creationId xmlns:a16="http://schemas.microsoft.com/office/drawing/2014/main" id="{653F8AC4-0F80-4E4C-8CC7-A6FB11166C9F}"/>
              </a:ext>
            </a:extLst>
          </p:cNvPr>
          <p:cNvGrpSpPr/>
          <p:nvPr/>
        </p:nvGrpSpPr>
        <p:grpSpPr>
          <a:xfrm>
            <a:off x="3066913" y="6311519"/>
            <a:ext cx="829140" cy="331978"/>
            <a:chOff x="2504610" y="6176962"/>
            <a:chExt cx="829140" cy="331978"/>
          </a:xfrm>
        </p:grpSpPr>
        <p:sp>
          <p:nvSpPr>
            <p:cNvPr id="107" name="Rectángulo 106">
              <a:extLst>
                <a:ext uri="{FF2B5EF4-FFF2-40B4-BE49-F238E27FC236}">
                  <a16:creationId xmlns:a16="http://schemas.microsoft.com/office/drawing/2014/main" id="{C1048792-7368-4551-BB0C-296E817F74E7}"/>
                </a:ext>
              </a:extLst>
            </p:cNvPr>
            <p:cNvSpPr/>
            <p:nvPr/>
          </p:nvSpPr>
          <p:spPr>
            <a:xfrm>
              <a:off x="2509372" y="6183210"/>
              <a:ext cx="257641" cy="55665"/>
            </a:xfrm>
            <a:prstGeom prst="rect">
              <a:avLst/>
            </a:prstGeom>
            <a:solidFill>
              <a:srgbClr val="ED7D3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108" name="Rectángulo 107">
              <a:extLst>
                <a:ext uri="{FF2B5EF4-FFF2-40B4-BE49-F238E27FC236}">
                  <a16:creationId xmlns:a16="http://schemas.microsoft.com/office/drawing/2014/main" id="{A08079F4-71C5-416D-A82B-D9A21637CE8B}"/>
                </a:ext>
              </a:extLst>
            </p:cNvPr>
            <p:cNvSpPr/>
            <p:nvPr/>
          </p:nvSpPr>
          <p:spPr>
            <a:xfrm>
              <a:off x="2504610" y="6268935"/>
              <a:ext cx="257641" cy="55665"/>
            </a:xfrm>
            <a:prstGeom prst="rect">
              <a:avLst/>
            </a:prstGeom>
            <a:solidFill>
              <a:schemeClr val="tx1">
                <a:lumMod val="95000"/>
                <a:lumOff val="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109" name="Rectángulo 108">
              <a:extLst>
                <a:ext uri="{FF2B5EF4-FFF2-40B4-BE49-F238E27FC236}">
                  <a16:creationId xmlns:a16="http://schemas.microsoft.com/office/drawing/2014/main" id="{B8AFB7DA-7CA8-498D-82C0-EF31319C5EE0}"/>
                </a:ext>
              </a:extLst>
            </p:cNvPr>
            <p:cNvSpPr/>
            <p:nvPr/>
          </p:nvSpPr>
          <p:spPr>
            <a:xfrm>
              <a:off x="2509372" y="6359422"/>
              <a:ext cx="257641" cy="55665"/>
            </a:xfrm>
            <a:prstGeom prst="rect">
              <a:avLst/>
            </a:prstGeom>
            <a:solidFill>
              <a:srgbClr val="D9D9D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110" name="Rectángulo 109">
              <a:extLst>
                <a:ext uri="{FF2B5EF4-FFF2-40B4-BE49-F238E27FC236}">
                  <a16:creationId xmlns:a16="http://schemas.microsoft.com/office/drawing/2014/main" id="{2C75A4FA-C452-4768-9B68-7520FDAC7C8C}"/>
                </a:ext>
              </a:extLst>
            </p:cNvPr>
            <p:cNvSpPr/>
            <p:nvPr/>
          </p:nvSpPr>
          <p:spPr>
            <a:xfrm>
              <a:off x="2504610" y="6445147"/>
              <a:ext cx="257641" cy="55665"/>
            </a:xfrm>
            <a:prstGeom prst="rect">
              <a:avLst/>
            </a:prstGeom>
            <a:solidFill>
              <a:srgbClr val="D9D9D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111" name="Rectángulo 110">
              <a:extLst>
                <a:ext uri="{FF2B5EF4-FFF2-40B4-BE49-F238E27FC236}">
                  <a16:creationId xmlns:a16="http://schemas.microsoft.com/office/drawing/2014/main" id="{5E990FB2-90EC-4B37-8DA7-DF18398CF0CB}"/>
                </a:ext>
              </a:extLst>
            </p:cNvPr>
            <p:cNvSpPr/>
            <p:nvPr/>
          </p:nvSpPr>
          <p:spPr>
            <a:xfrm>
              <a:off x="2847510" y="6257925"/>
              <a:ext cx="481478" cy="66675"/>
            </a:xfrm>
            <a:prstGeom prst="rect">
              <a:avLst/>
            </a:prstGeom>
            <a:solidFill>
              <a:schemeClr val="tx1">
                <a:lumMod val="95000"/>
                <a:lumOff val="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112" name="Rectángulo 111">
              <a:extLst>
                <a:ext uri="{FF2B5EF4-FFF2-40B4-BE49-F238E27FC236}">
                  <a16:creationId xmlns:a16="http://schemas.microsoft.com/office/drawing/2014/main" id="{B33A897C-2363-490A-8B4C-D1B85B38678C}"/>
                </a:ext>
              </a:extLst>
            </p:cNvPr>
            <p:cNvSpPr/>
            <p:nvPr/>
          </p:nvSpPr>
          <p:spPr>
            <a:xfrm>
              <a:off x="2852272" y="6348412"/>
              <a:ext cx="481478" cy="66675"/>
            </a:xfrm>
            <a:prstGeom prst="rect">
              <a:avLst/>
            </a:prstGeom>
            <a:solidFill>
              <a:srgbClr val="ED7D3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113" name="Rectángulo 112">
              <a:extLst>
                <a:ext uri="{FF2B5EF4-FFF2-40B4-BE49-F238E27FC236}">
                  <a16:creationId xmlns:a16="http://schemas.microsoft.com/office/drawing/2014/main" id="{76FA56E6-5D6E-4426-A921-58F20335B908}"/>
                </a:ext>
              </a:extLst>
            </p:cNvPr>
            <p:cNvSpPr/>
            <p:nvPr/>
          </p:nvSpPr>
          <p:spPr>
            <a:xfrm>
              <a:off x="2847510" y="6434137"/>
              <a:ext cx="481478" cy="66675"/>
            </a:xfrm>
            <a:prstGeom prst="rect">
              <a:avLst/>
            </a:prstGeom>
            <a:solidFill>
              <a:srgbClr val="D9D9D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cxnSp>
          <p:nvCxnSpPr>
            <p:cNvPr id="114" name="Conector recto 113">
              <a:extLst>
                <a:ext uri="{FF2B5EF4-FFF2-40B4-BE49-F238E27FC236}">
                  <a16:creationId xmlns:a16="http://schemas.microsoft.com/office/drawing/2014/main" id="{E27A194B-2B38-4891-8FCE-B3D5090F8056}"/>
                </a:ext>
              </a:extLst>
            </p:cNvPr>
            <p:cNvCxnSpPr/>
            <p:nvPr/>
          </p:nvCxnSpPr>
          <p:spPr>
            <a:xfrm>
              <a:off x="2810117" y="6176962"/>
              <a:ext cx="0" cy="3319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84260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3B5A8983-049E-400F-AAAF-EBEC60644F8F}"/>
              </a:ext>
            </a:extLst>
          </p:cNvPr>
          <p:cNvSpPr/>
          <p:nvPr/>
        </p:nvSpPr>
        <p:spPr>
          <a:xfrm>
            <a:off x="5179631" y="7046"/>
            <a:ext cx="1678369" cy="783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Marcador de número de diapositiva 1">
            <a:extLst>
              <a:ext uri="{FF2B5EF4-FFF2-40B4-BE49-F238E27FC236}">
                <a16:creationId xmlns:a16="http://schemas.microsoft.com/office/drawing/2014/main" id="{9A568989-A972-4168-B17D-B7081BEAFC30}"/>
              </a:ext>
            </a:extLst>
          </p:cNvPr>
          <p:cNvSpPr>
            <a:spLocks noGrp="1"/>
          </p:cNvSpPr>
          <p:nvPr>
            <p:ph type="sldNum" sz="quarter" idx="12"/>
          </p:nvPr>
        </p:nvSpPr>
        <p:spPr/>
        <p:txBody>
          <a:bodyPr/>
          <a:lstStyle/>
          <a:p>
            <a:fld id="{B0B223AA-581B-472F-BB2F-AB3AEAB0FF05}" type="slidenum">
              <a:rPr lang="es-ES" smtClean="0"/>
              <a:t>15</a:t>
            </a:fld>
            <a:endParaRPr lang="es-ES" dirty="0"/>
          </a:p>
        </p:txBody>
      </p:sp>
      <p:sp>
        <p:nvSpPr>
          <p:cNvPr id="14" name="CuadroTexto 13">
            <a:extLst>
              <a:ext uri="{FF2B5EF4-FFF2-40B4-BE49-F238E27FC236}">
                <a16:creationId xmlns:a16="http://schemas.microsoft.com/office/drawing/2014/main" id="{9D22CBBD-48C8-44BB-A8B2-DC4996BA54E1}"/>
              </a:ext>
            </a:extLst>
          </p:cNvPr>
          <p:cNvSpPr txBox="1"/>
          <p:nvPr/>
        </p:nvSpPr>
        <p:spPr>
          <a:xfrm>
            <a:off x="-79249" y="2822704"/>
            <a:ext cx="884791" cy="769441"/>
          </a:xfrm>
          <a:prstGeom prst="rect">
            <a:avLst/>
          </a:prstGeom>
          <a:noFill/>
        </p:spPr>
        <p:txBody>
          <a:bodyPr wrap="square" rtlCol="0">
            <a:spAutoFit/>
          </a:bodyPr>
          <a:lstStyle/>
          <a:p>
            <a:pPr algn="ctr"/>
            <a:r>
              <a:rPr lang="es-ES" sz="4400" spc="-150" dirty="0">
                <a:solidFill>
                  <a:schemeClr val="bg1"/>
                </a:solidFill>
                <a:latin typeface="Neutra Text" panose="02000000000000000000" pitchFamily="50" charset="0"/>
              </a:rPr>
              <a:t>04</a:t>
            </a:r>
          </a:p>
        </p:txBody>
      </p:sp>
      <p:sp>
        <p:nvSpPr>
          <p:cNvPr id="15" name="CuadroTexto 14">
            <a:extLst>
              <a:ext uri="{FF2B5EF4-FFF2-40B4-BE49-F238E27FC236}">
                <a16:creationId xmlns:a16="http://schemas.microsoft.com/office/drawing/2014/main" id="{A13060F4-5DC7-4F4B-B781-5E11E998E9FE}"/>
              </a:ext>
            </a:extLst>
          </p:cNvPr>
          <p:cNvSpPr txBox="1"/>
          <p:nvPr/>
        </p:nvSpPr>
        <p:spPr>
          <a:xfrm>
            <a:off x="802527" y="1277865"/>
            <a:ext cx="1206746" cy="1105218"/>
          </a:xfrm>
          <a:prstGeom prst="rect">
            <a:avLst/>
          </a:prstGeom>
          <a:noFill/>
        </p:spPr>
        <p:txBody>
          <a:bodyPr wrap="square" rtlCol="0">
            <a:spAutoFit/>
          </a:bodyPr>
          <a:lstStyle/>
          <a:p>
            <a:r>
              <a:rPr lang="es-ES" sz="6600" spc="-300" dirty="0">
                <a:solidFill>
                  <a:srgbClr val="801F8A"/>
                </a:solidFill>
                <a:latin typeface="Neutra Text" panose="02000000000000000000" pitchFamily="50" charset="0"/>
              </a:rPr>
              <a:t>P1</a:t>
            </a:r>
          </a:p>
        </p:txBody>
      </p:sp>
      <p:pic>
        <p:nvPicPr>
          <p:cNvPr id="16" name="Imagen 15">
            <a:extLst>
              <a:ext uri="{FF2B5EF4-FFF2-40B4-BE49-F238E27FC236}">
                <a16:creationId xmlns:a16="http://schemas.microsoft.com/office/drawing/2014/main" id="{B8C962BE-53AD-45EB-9252-795210CE39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331" y="2336550"/>
            <a:ext cx="5632594" cy="79617"/>
          </a:xfrm>
          <a:prstGeom prst="rect">
            <a:avLst/>
          </a:prstGeom>
        </p:spPr>
      </p:pic>
      <p:sp>
        <p:nvSpPr>
          <p:cNvPr id="17" name="CuadroTexto 16">
            <a:extLst>
              <a:ext uri="{FF2B5EF4-FFF2-40B4-BE49-F238E27FC236}">
                <a16:creationId xmlns:a16="http://schemas.microsoft.com/office/drawing/2014/main" id="{B46753AD-E144-4A01-8F0A-FB9BD3ADBE44}"/>
              </a:ext>
            </a:extLst>
          </p:cNvPr>
          <p:cNvSpPr txBox="1"/>
          <p:nvPr/>
        </p:nvSpPr>
        <p:spPr>
          <a:xfrm>
            <a:off x="2055320" y="1097688"/>
            <a:ext cx="4520399" cy="1200329"/>
          </a:xfrm>
          <a:prstGeom prst="rect">
            <a:avLst/>
          </a:prstGeom>
          <a:noFill/>
        </p:spPr>
        <p:txBody>
          <a:bodyPr wrap="square" rtlCol="0">
            <a:spAutoFit/>
          </a:bodyPr>
          <a:lstStyle/>
          <a:p>
            <a:r>
              <a:rPr lang="es-ES_tradnl" sz="3600" dirty="0">
                <a:latin typeface="Neutra Text" panose="02000000000000000000" pitchFamily="50" charset="0"/>
              </a:rPr>
              <a:t>Línea única de cabecera opcional</a:t>
            </a:r>
            <a:endParaRPr lang="es-ES" sz="3600" spc="-150" dirty="0">
              <a:latin typeface="Neutra Text" panose="02000000000000000000" pitchFamily="50" charset="0"/>
            </a:endParaRPr>
          </a:p>
        </p:txBody>
      </p:sp>
      <p:sp>
        <p:nvSpPr>
          <p:cNvPr id="19" name="Rectángulo 18">
            <a:extLst>
              <a:ext uri="{FF2B5EF4-FFF2-40B4-BE49-F238E27FC236}">
                <a16:creationId xmlns:a16="http://schemas.microsoft.com/office/drawing/2014/main" id="{1595318D-12C4-434E-9C85-94AEAF4CEE7D}"/>
              </a:ext>
            </a:extLst>
          </p:cNvPr>
          <p:cNvSpPr/>
          <p:nvPr/>
        </p:nvSpPr>
        <p:spPr>
          <a:xfrm>
            <a:off x="493764" y="2617012"/>
            <a:ext cx="5922910" cy="5880712"/>
          </a:xfrm>
          <a:prstGeom prst="rect">
            <a:avLst/>
          </a:prstGeom>
        </p:spPr>
        <p:txBody>
          <a:bodyPr wrap="square">
            <a:spAutoFit/>
          </a:bodyPr>
          <a:lstStyle/>
          <a:p>
            <a:pPr marL="628650" lvl="1" indent="-171450" algn="just">
              <a:buClr>
                <a:srgbClr val="801F89"/>
              </a:buClr>
              <a:buFont typeface="Wingdings" panose="05000000000000000000" pitchFamily="2" charset="2"/>
              <a:buChar char="§"/>
            </a:pPr>
            <a:r>
              <a:rPr lang="es-ES_tradnl" sz="1200" dirty="0"/>
              <a:t>Las tablas de datos pueden contener, opcionalmente, una y solo una línea de cabecera para especificar los nombres de los campos.</a:t>
            </a:r>
          </a:p>
          <a:p>
            <a:pPr marL="628650" lvl="1" indent="-171450" algn="just">
              <a:buClr>
                <a:srgbClr val="801F89"/>
              </a:buClr>
              <a:buFont typeface="Wingdings" panose="05000000000000000000" pitchFamily="2" charset="2"/>
              <a:buChar char="§"/>
            </a:pPr>
            <a:endParaRPr lang="es-ES_tradnl" sz="1200" dirty="0"/>
          </a:p>
          <a:p>
            <a:pPr marL="628650" lvl="1" indent="-171450" algn="just">
              <a:spcBef>
                <a:spcPts val="600"/>
              </a:spcBef>
              <a:spcAft>
                <a:spcPts val="600"/>
              </a:spcAft>
              <a:buClr>
                <a:srgbClr val="801F89"/>
              </a:buClr>
              <a:buFont typeface="Wingdings" panose="05000000000000000000" pitchFamily="2" charset="2"/>
              <a:buChar char="§"/>
            </a:pPr>
            <a:r>
              <a:rPr lang="es-ES_tradnl" sz="1200" dirty="0"/>
              <a:t>A tener en cuenta: </a:t>
            </a:r>
          </a:p>
          <a:p>
            <a:pPr marL="1085850" lvl="2" indent="-171450" algn="just">
              <a:spcBef>
                <a:spcPts val="600"/>
              </a:spcBef>
              <a:spcAft>
                <a:spcPts val="600"/>
              </a:spcAft>
              <a:buClr>
                <a:srgbClr val="801F8A"/>
              </a:buClr>
              <a:buFont typeface="Arial" panose="020B0604020202020204" pitchFamily="34" charset="0"/>
              <a:buChar char="•"/>
            </a:pPr>
            <a:r>
              <a:rPr lang="es-ES_tradnl" sz="1200" dirty="0"/>
              <a:t>La existencia de múltiples líneas de cabecera, aunque pueden incrementar la interpretación de los datos para las personas por su expresividad y formato, dificultan el procesamiento para las máquinas, por tanto, cualquier información adicional sobre los datos debe incluirse en la descripción de los mismos utilizando los metadatos apropiados en el Diccionario de Datos. </a:t>
            </a:r>
          </a:p>
          <a:p>
            <a:pPr marL="1085850" lvl="2" indent="-171450" algn="just">
              <a:spcBef>
                <a:spcPts val="600"/>
              </a:spcBef>
              <a:spcAft>
                <a:spcPts val="600"/>
              </a:spcAft>
              <a:buClr>
                <a:srgbClr val="801F8A"/>
              </a:buClr>
              <a:buFont typeface="Arial" panose="020B0604020202020204" pitchFamily="34" charset="0"/>
              <a:buChar char="•"/>
            </a:pPr>
            <a:r>
              <a:rPr lang="es-ES" sz="1200" b="1" dirty="0"/>
              <a:t>Los nombres de las columnas </a:t>
            </a:r>
            <a:r>
              <a:rPr lang="es-ES" sz="1200" dirty="0"/>
              <a:t>que se incluyen en la línea de cabecera son un tipo de anotación o metadato que describe cada columna y </a:t>
            </a:r>
            <a:r>
              <a:rPr lang="es-ES" sz="1200" b="1" dirty="0"/>
              <a:t>no forma parte de los datos</a:t>
            </a:r>
            <a:r>
              <a:rPr lang="es-ES" sz="1200" dirty="0"/>
              <a:t>, es decir, no se debe considerar cuando se cuenta el número de filas de datos en una tabla.</a:t>
            </a:r>
          </a:p>
          <a:p>
            <a:pPr marL="1085850" lvl="2" indent="-171450" algn="just">
              <a:spcBef>
                <a:spcPts val="600"/>
              </a:spcBef>
              <a:spcAft>
                <a:spcPts val="600"/>
              </a:spcAft>
              <a:buClr>
                <a:srgbClr val="801F8A"/>
              </a:buClr>
              <a:buFont typeface="Arial" panose="020B0604020202020204" pitchFamily="34" charset="0"/>
              <a:buChar char="•"/>
            </a:pPr>
            <a:r>
              <a:rPr lang="es-ES_tradnl" sz="1200" dirty="0"/>
              <a:t>Para nombrar las columnas se deben usar </a:t>
            </a:r>
            <a:r>
              <a:rPr lang="es-ES_tradnl" sz="1200" b="1" dirty="0"/>
              <a:t>celdas simples </a:t>
            </a:r>
            <a:r>
              <a:rPr lang="es-ES_tradnl" sz="1200" dirty="0"/>
              <a:t>y en ningún caso, celdas combinadas.</a:t>
            </a:r>
            <a:endParaRPr lang="es-ES" sz="1200" dirty="0"/>
          </a:p>
          <a:p>
            <a:pPr marL="1085850" lvl="2" indent="-171450" algn="just">
              <a:spcBef>
                <a:spcPts val="600"/>
              </a:spcBef>
              <a:spcAft>
                <a:spcPts val="600"/>
              </a:spcAft>
              <a:buClr>
                <a:srgbClr val="801F8A"/>
              </a:buClr>
              <a:buFont typeface="Arial" panose="020B0604020202020204" pitchFamily="34" charset="0"/>
              <a:buChar char="•"/>
            </a:pPr>
            <a:r>
              <a:rPr lang="es-ES" sz="1200" dirty="0"/>
              <a:t>Hay que tener en cuenta que no existe un mecanismo para discernir automáticamente si el primer registro de un CSV es una línea de cabecera ya que ésta se codifica como cualquier otro registro. Por tanto, es buena práctica </a:t>
            </a:r>
            <a:r>
              <a:rPr lang="es-ES_tradnl" sz="1200" dirty="0"/>
              <a:t>especificar la presencia o ausencia de línea de cabecera, a través del diccionario de datos incluyendo la propiedad </a:t>
            </a:r>
            <a:r>
              <a:rPr lang="es-ES_tradnl" sz="1200" b="1" dirty="0">
                <a:solidFill>
                  <a:srgbClr val="0070C0"/>
                </a:solidFill>
              </a:rPr>
              <a:t>“</a:t>
            </a:r>
            <a:r>
              <a:rPr lang="es-ES_tradnl" sz="1200" b="1" dirty="0" err="1">
                <a:solidFill>
                  <a:srgbClr val="0070C0"/>
                </a:solidFill>
              </a:rPr>
              <a:t>title</a:t>
            </a:r>
            <a:r>
              <a:rPr lang="es-ES_tradnl" sz="1200" b="1" dirty="0">
                <a:solidFill>
                  <a:srgbClr val="0070C0"/>
                </a:solidFill>
              </a:rPr>
              <a:t>”. </a:t>
            </a:r>
          </a:p>
          <a:p>
            <a:pPr marL="1085850" lvl="2" indent="-171450" algn="just">
              <a:spcBef>
                <a:spcPts val="600"/>
              </a:spcBef>
              <a:spcAft>
                <a:spcPts val="600"/>
              </a:spcAft>
              <a:buClr>
                <a:srgbClr val="801F8A"/>
              </a:buClr>
              <a:buFont typeface="Arial" panose="020B0604020202020204" pitchFamily="34" charset="0"/>
              <a:buChar char="•"/>
            </a:pPr>
            <a:r>
              <a:rPr lang="es-ES" sz="1200" dirty="0"/>
              <a:t>Otra forma de indicar </a:t>
            </a:r>
            <a:r>
              <a:rPr lang="es-ES_tradnl" sz="1200" dirty="0"/>
              <a:t>la presencia o ausencia de la línea de cabecera </a:t>
            </a:r>
            <a:r>
              <a:rPr lang="es-ES" sz="1200" dirty="0"/>
              <a:t>es mediante un parámetro del tipo de contenido cuando el archivo de datos es transmitido vía HTTP, de la forma: </a:t>
            </a:r>
            <a:r>
              <a:rPr lang="es-ES" sz="1200" b="1" dirty="0"/>
              <a:t>Content-</a:t>
            </a:r>
            <a:r>
              <a:rPr lang="es-ES" sz="1200" b="1" dirty="0" err="1"/>
              <a:t>Type</a:t>
            </a:r>
            <a:r>
              <a:rPr lang="es-ES" sz="1200" b="1" dirty="0"/>
              <a:t>: </a:t>
            </a:r>
            <a:r>
              <a:rPr lang="es-ES" sz="1200" b="1" dirty="0" err="1"/>
              <a:t>text</a:t>
            </a:r>
            <a:r>
              <a:rPr lang="es-ES" sz="1200" b="1" dirty="0"/>
              <a:t>/</a:t>
            </a:r>
            <a:r>
              <a:rPr lang="es-ES" sz="1200" b="1" dirty="0" err="1"/>
              <a:t>csv;header</a:t>
            </a:r>
            <a:r>
              <a:rPr lang="es-ES" sz="1200" b="1" dirty="0"/>
              <a:t>=</a:t>
            </a:r>
            <a:r>
              <a:rPr lang="es-ES" sz="1200" b="1" dirty="0" err="1"/>
              <a:t>absent</a:t>
            </a:r>
            <a:r>
              <a:rPr lang="es-ES" sz="1200" b="1" dirty="0"/>
              <a:t>.</a:t>
            </a:r>
            <a:endParaRPr lang="es-ES_tradnl" sz="1200" dirty="0"/>
          </a:p>
          <a:p>
            <a:pPr marL="628650" lvl="1" indent="-171450">
              <a:lnSpc>
                <a:spcPct val="150000"/>
              </a:lnSpc>
              <a:buBlip>
                <a:blip r:embed="rId4"/>
              </a:buBlip>
            </a:pPr>
            <a:endParaRPr lang="es-ES" sz="1200" dirty="0"/>
          </a:p>
        </p:txBody>
      </p:sp>
      <p:grpSp>
        <p:nvGrpSpPr>
          <p:cNvPr id="21" name="Grupo 20">
            <a:extLst>
              <a:ext uri="{FF2B5EF4-FFF2-40B4-BE49-F238E27FC236}">
                <a16:creationId xmlns:a16="http://schemas.microsoft.com/office/drawing/2014/main" id="{7E9F74A0-DF4F-4E0D-9454-AE5B6C80BB62}"/>
              </a:ext>
            </a:extLst>
          </p:cNvPr>
          <p:cNvGrpSpPr/>
          <p:nvPr/>
        </p:nvGrpSpPr>
        <p:grpSpPr>
          <a:xfrm>
            <a:off x="5526129" y="173490"/>
            <a:ext cx="1003445" cy="431886"/>
            <a:chOff x="4716780" y="1043940"/>
            <a:chExt cx="1386840" cy="596900"/>
          </a:xfrm>
        </p:grpSpPr>
        <p:sp>
          <p:nvSpPr>
            <p:cNvPr id="22" name="Rectángulo 21">
              <a:extLst>
                <a:ext uri="{FF2B5EF4-FFF2-40B4-BE49-F238E27FC236}">
                  <a16:creationId xmlns:a16="http://schemas.microsoft.com/office/drawing/2014/main" id="{CDC87F53-1BC1-45FD-A3B2-3600A24CFD54}"/>
                </a:ext>
              </a:extLst>
            </p:cNvPr>
            <p:cNvSpPr/>
            <p:nvPr/>
          </p:nvSpPr>
          <p:spPr>
            <a:xfrm>
              <a:off x="4716780" y="1043940"/>
              <a:ext cx="1386840" cy="14478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23" name="Rectángulo 22">
              <a:extLst>
                <a:ext uri="{FF2B5EF4-FFF2-40B4-BE49-F238E27FC236}">
                  <a16:creationId xmlns:a16="http://schemas.microsoft.com/office/drawing/2014/main" id="{B961BDF5-5BE0-4BF2-BBD2-90EBD93A4C80}"/>
                </a:ext>
              </a:extLst>
            </p:cNvPr>
            <p:cNvSpPr/>
            <p:nvPr/>
          </p:nvSpPr>
          <p:spPr>
            <a:xfrm>
              <a:off x="4747260" y="1287780"/>
              <a:ext cx="670560" cy="457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Rectángulo 23">
              <a:extLst>
                <a:ext uri="{FF2B5EF4-FFF2-40B4-BE49-F238E27FC236}">
                  <a16:creationId xmlns:a16="http://schemas.microsoft.com/office/drawing/2014/main" id="{017EF9B7-87ED-4A03-8711-591C4C859FAD}"/>
                </a:ext>
              </a:extLst>
            </p:cNvPr>
            <p:cNvSpPr/>
            <p:nvPr/>
          </p:nvSpPr>
          <p:spPr>
            <a:xfrm>
              <a:off x="4754880" y="1402080"/>
              <a:ext cx="670560" cy="457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24">
              <a:extLst>
                <a:ext uri="{FF2B5EF4-FFF2-40B4-BE49-F238E27FC236}">
                  <a16:creationId xmlns:a16="http://schemas.microsoft.com/office/drawing/2014/main" id="{365D06FC-1F0F-4619-A4EB-369B56EE3B21}"/>
                </a:ext>
              </a:extLst>
            </p:cNvPr>
            <p:cNvSpPr/>
            <p:nvPr/>
          </p:nvSpPr>
          <p:spPr>
            <a:xfrm>
              <a:off x="4754880" y="1516380"/>
              <a:ext cx="670560" cy="457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Rectángulo 25">
              <a:extLst>
                <a:ext uri="{FF2B5EF4-FFF2-40B4-BE49-F238E27FC236}">
                  <a16:creationId xmlns:a16="http://schemas.microsoft.com/office/drawing/2014/main" id="{502237F8-8EB6-4B6D-98D3-0753DD2D89C5}"/>
                </a:ext>
              </a:extLst>
            </p:cNvPr>
            <p:cNvSpPr/>
            <p:nvPr/>
          </p:nvSpPr>
          <p:spPr>
            <a:xfrm>
              <a:off x="5692140" y="1272540"/>
              <a:ext cx="365760" cy="533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Rectángulo 26">
              <a:extLst>
                <a:ext uri="{FF2B5EF4-FFF2-40B4-BE49-F238E27FC236}">
                  <a16:creationId xmlns:a16="http://schemas.microsoft.com/office/drawing/2014/main" id="{D27BF2EE-0D51-4A91-A17C-25F78A6315A3}"/>
                </a:ext>
              </a:extLst>
            </p:cNvPr>
            <p:cNvSpPr/>
            <p:nvPr/>
          </p:nvSpPr>
          <p:spPr>
            <a:xfrm>
              <a:off x="5684520" y="1402080"/>
              <a:ext cx="365760" cy="533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Rectángulo 27">
              <a:extLst>
                <a:ext uri="{FF2B5EF4-FFF2-40B4-BE49-F238E27FC236}">
                  <a16:creationId xmlns:a16="http://schemas.microsoft.com/office/drawing/2014/main" id="{545B738F-56AA-47F8-9832-4C9DD01BDA0F}"/>
                </a:ext>
              </a:extLst>
            </p:cNvPr>
            <p:cNvSpPr/>
            <p:nvPr/>
          </p:nvSpPr>
          <p:spPr>
            <a:xfrm>
              <a:off x="5692140" y="1516380"/>
              <a:ext cx="365760" cy="533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9" name="Conector recto 28">
              <a:extLst>
                <a:ext uri="{FF2B5EF4-FFF2-40B4-BE49-F238E27FC236}">
                  <a16:creationId xmlns:a16="http://schemas.microsoft.com/office/drawing/2014/main" id="{7008DA37-D3D5-44DB-A415-7BFE67B57EB2}"/>
                </a:ext>
              </a:extLst>
            </p:cNvPr>
            <p:cNvCxnSpPr/>
            <p:nvPr/>
          </p:nvCxnSpPr>
          <p:spPr>
            <a:xfrm>
              <a:off x="5547360" y="1221740"/>
              <a:ext cx="0" cy="4191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83626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5196BFB9-EDFF-455F-B19D-B0626EB197E1}"/>
              </a:ext>
            </a:extLst>
          </p:cNvPr>
          <p:cNvSpPr/>
          <p:nvPr/>
        </p:nvSpPr>
        <p:spPr>
          <a:xfrm>
            <a:off x="5179631" y="7046"/>
            <a:ext cx="1678369" cy="783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Marcador de número de diapositiva 1">
            <a:extLst>
              <a:ext uri="{FF2B5EF4-FFF2-40B4-BE49-F238E27FC236}">
                <a16:creationId xmlns:a16="http://schemas.microsoft.com/office/drawing/2014/main" id="{BE08B877-1002-4986-9B83-A42915309548}"/>
              </a:ext>
            </a:extLst>
          </p:cNvPr>
          <p:cNvSpPr>
            <a:spLocks noGrp="1"/>
          </p:cNvSpPr>
          <p:nvPr>
            <p:ph type="sldNum" sz="quarter" idx="12"/>
          </p:nvPr>
        </p:nvSpPr>
        <p:spPr/>
        <p:txBody>
          <a:bodyPr/>
          <a:lstStyle/>
          <a:p>
            <a:fld id="{B0B223AA-581B-472F-BB2F-AB3AEAB0FF05}" type="slidenum">
              <a:rPr lang="es-ES" smtClean="0"/>
              <a:t>16</a:t>
            </a:fld>
            <a:endParaRPr lang="es-ES" dirty="0"/>
          </a:p>
        </p:txBody>
      </p:sp>
      <p:graphicFrame>
        <p:nvGraphicFramePr>
          <p:cNvPr id="3" name="Table 4">
            <a:extLst>
              <a:ext uri="{FF2B5EF4-FFF2-40B4-BE49-F238E27FC236}">
                <a16:creationId xmlns:a16="http://schemas.microsoft.com/office/drawing/2014/main" id="{4CBD4F01-D3B6-4B87-8A69-A9A9F5950A33}"/>
              </a:ext>
            </a:extLst>
          </p:cNvPr>
          <p:cNvGraphicFramePr>
            <a:graphicFrameLocks noGrp="1"/>
          </p:cNvGraphicFramePr>
          <p:nvPr>
            <p:extLst>
              <p:ext uri="{D42A27DB-BD31-4B8C-83A1-F6EECF244321}">
                <p14:modId xmlns:p14="http://schemas.microsoft.com/office/powerpoint/2010/main" val="946984532"/>
              </p:ext>
            </p:extLst>
          </p:nvPr>
        </p:nvGraphicFramePr>
        <p:xfrm>
          <a:off x="463823" y="1541801"/>
          <a:ext cx="5939280" cy="2645868"/>
        </p:xfrm>
        <a:graphic>
          <a:graphicData uri="http://schemas.openxmlformats.org/drawingml/2006/table">
            <a:tbl>
              <a:tblPr firstRow="1" bandRow="1">
                <a:solidFill>
                  <a:srgbClr val="FCE5D7"/>
                </a:solidFill>
                <a:effectLst>
                  <a:outerShdw blurRad="50800" dist="38100" dir="8100000" algn="tr" rotWithShape="0">
                    <a:prstClr val="black">
                      <a:alpha val="40000"/>
                    </a:prstClr>
                  </a:outerShdw>
                </a:effectLst>
                <a:tableStyleId>{21E4AEA4-8DFA-4A89-87EB-49C32662AFE0}</a:tableStyleId>
              </a:tblPr>
              <a:tblGrid>
                <a:gridCol w="1979760">
                  <a:extLst>
                    <a:ext uri="{9D8B030D-6E8A-4147-A177-3AD203B41FA5}">
                      <a16:colId xmlns:a16="http://schemas.microsoft.com/office/drawing/2014/main" val="20000"/>
                    </a:ext>
                  </a:extLst>
                </a:gridCol>
                <a:gridCol w="1979760">
                  <a:extLst>
                    <a:ext uri="{9D8B030D-6E8A-4147-A177-3AD203B41FA5}">
                      <a16:colId xmlns:a16="http://schemas.microsoft.com/office/drawing/2014/main" val="20001"/>
                    </a:ext>
                  </a:extLst>
                </a:gridCol>
                <a:gridCol w="1979760">
                  <a:extLst>
                    <a:ext uri="{9D8B030D-6E8A-4147-A177-3AD203B41FA5}">
                      <a16:colId xmlns:a16="http://schemas.microsoft.com/office/drawing/2014/main" val="20002"/>
                    </a:ext>
                  </a:extLst>
                </a:gridCol>
              </a:tblGrid>
              <a:tr h="370840">
                <a:tc gridSpan="3">
                  <a:txBody>
                    <a:bodyPr/>
                    <a:lstStyle/>
                    <a:p>
                      <a:pPr algn="l">
                        <a:lnSpc>
                          <a:spcPts val="1200"/>
                        </a:lnSpc>
                      </a:pPr>
                      <a:r>
                        <a:rPr lang="es-ES_tradnl" sz="1000" u="none" noProof="0" dirty="0">
                          <a:solidFill>
                            <a:schemeClr val="tx1"/>
                          </a:solidFill>
                          <a:effectLst/>
                        </a:rPr>
                        <a:t>Datos sobre la</a:t>
                      </a:r>
                      <a:r>
                        <a:rPr lang="es-ES_tradnl" sz="1000" u="none" baseline="0" noProof="0" dirty="0">
                          <a:solidFill>
                            <a:schemeClr val="tx1"/>
                          </a:solidFill>
                          <a:effectLst/>
                        </a:rPr>
                        <a:t> de ventas de coches (años 1998 </a:t>
                      </a:r>
                      <a:r>
                        <a:rPr lang="mr-IN" sz="1000" u="none" baseline="0" noProof="0" dirty="0">
                          <a:solidFill>
                            <a:schemeClr val="tx1"/>
                          </a:solidFill>
                          <a:effectLst/>
                        </a:rPr>
                        <a:t>–</a:t>
                      </a:r>
                      <a:r>
                        <a:rPr lang="es-ES_tradnl" sz="1000" u="none" baseline="0" noProof="0" dirty="0">
                          <a:solidFill>
                            <a:schemeClr val="tx1"/>
                          </a:solidFill>
                          <a:effectLst/>
                        </a:rPr>
                        <a:t> 1999)</a:t>
                      </a:r>
                      <a:endParaRPr lang="es-ES_tradnl" sz="1000" b="0" i="0" u="none" noProof="0" dirty="0">
                        <a:solidFill>
                          <a:schemeClr val="tx1"/>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2">
                        <a:lumMod val="60000"/>
                        <a:lumOff val="40000"/>
                      </a:schemeClr>
                    </a:solidFill>
                  </a:tcPr>
                </a:tc>
                <a:tc hMerge="1">
                  <a:txBody>
                    <a:bodyPr/>
                    <a:lstStyle/>
                    <a:p>
                      <a:pPr algn="l">
                        <a:lnSpc>
                          <a:spcPts val="1200"/>
                        </a:lnSpc>
                      </a:pPr>
                      <a:endParaRPr lang="es-ES_tradnl" sz="1000" noProof="0" dirty="0">
                        <a:effectLst/>
                        <a:latin typeface="Liberation Sans"/>
                      </a:endParaRPr>
                    </a:p>
                  </a:txBody>
                  <a:tcPr anchor="ctr">
                    <a:solidFill>
                      <a:srgbClr val="4E81BD"/>
                    </a:solidFill>
                  </a:tcPr>
                </a:tc>
                <a:tc hMerge="1">
                  <a:txBody>
                    <a:bodyPr/>
                    <a:lstStyle/>
                    <a:p>
                      <a:pPr algn="l">
                        <a:lnSpc>
                          <a:spcPts val="1200"/>
                        </a:lnSpc>
                      </a:pPr>
                      <a:endParaRPr lang="es-ES_tradnl" sz="1000" noProof="0" dirty="0">
                        <a:effectLst/>
                        <a:latin typeface="Liberation Sans"/>
                      </a:endParaRPr>
                    </a:p>
                  </a:txBody>
                  <a:tcPr anchor="ctr">
                    <a:solidFill>
                      <a:srgbClr val="4E81BD"/>
                    </a:solidFill>
                  </a:tcPr>
                </a:tc>
                <a:extLst>
                  <a:ext uri="{0D108BD9-81ED-4DB2-BD59-A6C34878D82A}">
                    <a16:rowId xmlns:a16="http://schemas.microsoft.com/office/drawing/2014/main" val="10000"/>
                  </a:ext>
                </a:extLst>
              </a:tr>
              <a:tr h="370840">
                <a:tc gridSpan="3">
                  <a:txBody>
                    <a:bodyPr/>
                    <a:lstStyle/>
                    <a:p>
                      <a:pPr algn="l">
                        <a:lnSpc>
                          <a:spcPts val="1200"/>
                        </a:lnSpc>
                      </a:pPr>
                      <a:r>
                        <a:rPr lang="es-ES_tradnl" sz="1000" noProof="0" dirty="0">
                          <a:effectLst/>
                        </a:rPr>
                        <a:t>Unidades expresadas en miles</a:t>
                      </a:r>
                      <a:endParaRPr lang="es-ES_tradnl" sz="1000" b="0" i="0" noProof="0" dirty="0">
                        <a:solidFill>
                          <a:schemeClr val="bg1"/>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hMerge="1">
                  <a:txBody>
                    <a:bodyPr/>
                    <a:lstStyle/>
                    <a:p>
                      <a:pPr algn="l">
                        <a:lnSpc>
                          <a:spcPts val="1200"/>
                        </a:lnSpc>
                      </a:pPr>
                      <a:endParaRPr lang="es-ES_tradnl" sz="1000" b="0" i="0" noProof="0" dirty="0">
                        <a:solidFill>
                          <a:schemeClr val="bg1"/>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hMerge="1">
                  <a:txBody>
                    <a:bodyPr/>
                    <a:lstStyle/>
                    <a:p>
                      <a:pPr algn="l">
                        <a:lnSpc>
                          <a:spcPts val="1200"/>
                        </a:lnSpc>
                      </a:pPr>
                      <a:endParaRPr lang="es-ES_tradnl" sz="1000" b="0" i="0" noProof="0" dirty="0">
                        <a:solidFill>
                          <a:schemeClr val="bg1"/>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1"/>
                  </a:ext>
                </a:extLst>
              </a:tr>
              <a:tr h="370840">
                <a:tc>
                  <a:txBody>
                    <a:bodyPr/>
                    <a:lstStyle/>
                    <a:p>
                      <a:pPr algn="ctr">
                        <a:lnSpc>
                          <a:spcPts val="1200"/>
                        </a:lnSpc>
                      </a:pPr>
                      <a:r>
                        <a:rPr lang="es-ES_tradnl" sz="1000" b="0" i="0" noProof="0" dirty="0">
                          <a:solidFill>
                            <a:schemeClr val="tx1"/>
                          </a:solidFill>
                          <a:effectLst/>
                          <a:latin typeface="Calibri" panose="020F0502020204030204" pitchFamily="34" charset="0"/>
                        </a:rPr>
                        <a:t>marca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lnSpc>
                          <a:spcPts val="1200"/>
                        </a:lnSpc>
                      </a:pPr>
                      <a:r>
                        <a:rPr lang="es-ES_tradnl" sz="1000" b="0" i="0" noProof="0" dirty="0">
                          <a:solidFill>
                            <a:schemeClr val="tx1"/>
                          </a:solidFill>
                          <a:effectLst/>
                          <a:latin typeface="Calibri" panose="020F0502020204030204" pitchFamily="34" charset="0"/>
                        </a:rPr>
                        <a:t>año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lnSpc>
                          <a:spcPts val="1200"/>
                        </a:lnSpc>
                      </a:pPr>
                      <a:r>
                        <a:rPr lang="es-ES_tradnl" sz="1000" b="0" i="0" noProof="0" dirty="0" err="1">
                          <a:solidFill>
                            <a:schemeClr val="tx1"/>
                          </a:solidFill>
                          <a:effectLst/>
                          <a:latin typeface="Calibri" panose="020F0502020204030204" pitchFamily="34" charset="0"/>
                        </a:rPr>
                        <a:t>ventas_por_año</a:t>
                      </a:r>
                      <a:endParaRPr lang="es-ES_tradnl" sz="1000" b="0" i="0" noProof="0" dirty="0">
                        <a:solidFill>
                          <a:schemeClr val="tx1"/>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2"/>
                  </a:ext>
                </a:extLst>
              </a:tr>
              <a:tr h="370840">
                <a:tc>
                  <a:txBody>
                    <a:bodyPr/>
                    <a:lstStyle/>
                    <a:p>
                      <a:pPr algn="l">
                        <a:lnSpc>
                          <a:spcPts val="1200"/>
                        </a:lnSpc>
                      </a:pPr>
                      <a:r>
                        <a:rPr lang="es-ES_tradnl" sz="1000" noProof="0" dirty="0">
                          <a:effectLst/>
                        </a:rPr>
                        <a:t>chevrolet chevelle malibu</a:t>
                      </a:r>
                      <a:endParaRPr lang="es-ES_tradnl" sz="1000" b="0" i="0" noProof="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es-ES_tradnl" sz="1000" noProof="0" dirty="0">
                          <a:effectLst/>
                        </a:rPr>
                        <a:t>1998</a:t>
                      </a:r>
                      <a:endParaRPr lang="es-ES_tradnl" sz="1000" b="0" i="0" noProof="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es-ES_tradnl" sz="1000" noProof="0" dirty="0">
                          <a:effectLst/>
                        </a:rPr>
                        <a:t>2,50</a:t>
                      </a:r>
                      <a:endParaRPr lang="es-ES_tradnl" sz="1000" b="0" i="0" noProof="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l">
                        <a:lnSpc>
                          <a:spcPts val="1200"/>
                        </a:lnSpc>
                      </a:pPr>
                      <a:r>
                        <a:rPr lang="es-ES_tradnl" sz="1000" noProof="0" dirty="0">
                          <a:effectLst/>
                        </a:rPr>
                        <a:t>chevrolet chevelle malibu</a:t>
                      </a:r>
                      <a:endParaRPr lang="es-ES_tradnl" sz="1000" b="0" i="0" noProof="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es-ES_tradnl" sz="1000" noProof="0" dirty="0">
                          <a:effectLst/>
                        </a:rPr>
                        <a:t>1999</a:t>
                      </a:r>
                      <a:endParaRPr lang="es-ES_tradnl" sz="1000" b="0" i="0" noProof="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es-ES_tradnl" sz="1000" noProof="0" dirty="0">
                          <a:effectLst/>
                        </a:rPr>
                        <a:t>2,63</a:t>
                      </a:r>
                      <a:endParaRPr lang="es-ES_tradnl" sz="1000" b="0" i="0" noProof="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0840">
                <a:tc>
                  <a:txBody>
                    <a:bodyPr/>
                    <a:lstStyle/>
                    <a:p>
                      <a:pPr algn="l">
                        <a:lnSpc>
                          <a:spcPts val="1200"/>
                        </a:lnSpc>
                      </a:pPr>
                      <a:r>
                        <a:rPr lang="es-ES_tradnl" sz="1000" noProof="0" dirty="0">
                          <a:effectLst/>
                        </a:rPr>
                        <a:t>buick skylark 320</a:t>
                      </a:r>
                      <a:endParaRPr lang="es-ES_tradnl" sz="1000" b="0" i="0" noProof="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es-ES_tradnl" sz="1000" noProof="0" dirty="0">
                          <a:effectLst/>
                        </a:rPr>
                        <a:t>1998</a:t>
                      </a:r>
                      <a:endParaRPr lang="es-ES_tradnl" sz="1000" b="0" i="0" noProof="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es-ES_tradnl" sz="1000" noProof="0" dirty="0">
                          <a:effectLst/>
                        </a:rPr>
                        <a:t>3,40</a:t>
                      </a:r>
                      <a:endParaRPr lang="es-ES_tradnl" sz="1000" b="0" i="0" noProof="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420828">
                <a:tc>
                  <a:txBody>
                    <a:bodyPr/>
                    <a:lstStyle/>
                    <a:p>
                      <a:pPr algn="l">
                        <a:lnSpc>
                          <a:spcPts val="1200"/>
                        </a:lnSpc>
                      </a:pPr>
                      <a:r>
                        <a:rPr lang="es-ES_tradnl" sz="1000" noProof="0" dirty="0">
                          <a:effectLst/>
                        </a:rPr>
                        <a:t>buick skylark 320</a:t>
                      </a:r>
                      <a:endParaRPr lang="es-ES_tradnl" sz="1000" b="0" i="0" noProof="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lnSpc>
                          <a:spcPts val="1200"/>
                        </a:lnSpc>
                      </a:pPr>
                      <a:r>
                        <a:rPr lang="es-ES_tradnl" sz="1000" noProof="0" dirty="0">
                          <a:effectLst/>
                        </a:rPr>
                        <a:t>1999</a:t>
                      </a:r>
                      <a:endParaRPr lang="es-ES_tradnl" sz="1000" b="0" i="0" noProof="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lnSpc>
                          <a:spcPts val="1200"/>
                        </a:lnSpc>
                      </a:pPr>
                      <a:r>
                        <a:rPr lang="es-ES_tradnl" sz="1000" noProof="0" dirty="0">
                          <a:effectLst/>
                        </a:rPr>
                        <a:t>3,57</a:t>
                      </a:r>
                      <a:endParaRPr lang="es-ES_tradnl" sz="1000" b="0" i="0" noProof="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graphicFrame>
        <p:nvGraphicFramePr>
          <p:cNvPr id="4" name="Table 7">
            <a:extLst>
              <a:ext uri="{FF2B5EF4-FFF2-40B4-BE49-F238E27FC236}">
                <a16:creationId xmlns:a16="http://schemas.microsoft.com/office/drawing/2014/main" id="{2EA7FB30-3527-4847-A012-4BE782DB5A93}"/>
              </a:ext>
            </a:extLst>
          </p:cNvPr>
          <p:cNvGraphicFramePr>
            <a:graphicFrameLocks noGrp="1"/>
          </p:cNvGraphicFramePr>
          <p:nvPr>
            <p:extLst>
              <p:ext uri="{D42A27DB-BD31-4B8C-83A1-F6EECF244321}">
                <p14:modId xmlns:p14="http://schemas.microsoft.com/office/powerpoint/2010/main" val="1333898399"/>
              </p:ext>
            </p:extLst>
          </p:nvPr>
        </p:nvGraphicFramePr>
        <p:xfrm>
          <a:off x="471055" y="4640475"/>
          <a:ext cx="5896269" cy="2110265"/>
        </p:xfrm>
        <a:graphic>
          <a:graphicData uri="http://schemas.openxmlformats.org/drawingml/2006/table">
            <a:tbl>
              <a:tblPr firstRow="1" bandRow="1">
                <a:effectLst>
                  <a:outerShdw blurRad="50800" dist="38100" dir="10800000" algn="r" rotWithShape="0">
                    <a:prstClr val="black">
                      <a:alpha val="40000"/>
                    </a:prstClr>
                  </a:outerShdw>
                </a:effectLst>
                <a:tableStyleId>{21E4AEA4-8DFA-4A89-87EB-49C32662AFE0}</a:tableStyleId>
              </a:tblPr>
              <a:tblGrid>
                <a:gridCol w="1965423">
                  <a:extLst>
                    <a:ext uri="{9D8B030D-6E8A-4147-A177-3AD203B41FA5}">
                      <a16:colId xmlns:a16="http://schemas.microsoft.com/office/drawing/2014/main" val="20000"/>
                    </a:ext>
                  </a:extLst>
                </a:gridCol>
                <a:gridCol w="1965423">
                  <a:extLst>
                    <a:ext uri="{9D8B030D-6E8A-4147-A177-3AD203B41FA5}">
                      <a16:colId xmlns:a16="http://schemas.microsoft.com/office/drawing/2014/main" val="20001"/>
                    </a:ext>
                  </a:extLst>
                </a:gridCol>
                <a:gridCol w="1965423">
                  <a:extLst>
                    <a:ext uri="{9D8B030D-6E8A-4147-A177-3AD203B41FA5}">
                      <a16:colId xmlns:a16="http://schemas.microsoft.com/office/drawing/2014/main" val="20002"/>
                    </a:ext>
                  </a:extLst>
                </a:gridCol>
              </a:tblGrid>
              <a:tr h="422053">
                <a:tc>
                  <a:txBody>
                    <a:bodyPr/>
                    <a:lstStyle/>
                    <a:p>
                      <a:pPr algn="ctr">
                        <a:lnSpc>
                          <a:spcPts val="1200"/>
                        </a:lnSpc>
                      </a:pPr>
                      <a:r>
                        <a:rPr lang="es-ES_tradnl" sz="1000" b="0" i="0" noProof="0" dirty="0">
                          <a:solidFill>
                            <a:schemeClr val="tx1"/>
                          </a:solidFill>
                          <a:effectLst/>
                          <a:latin typeface="Calibri" panose="020F0502020204030204" pitchFamily="34" charset="0"/>
                        </a:rPr>
                        <a:t>marca</a:t>
                      </a:r>
                    </a:p>
                  </a:txBody>
                  <a:tcPr anchor="ct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lnSpc>
                          <a:spcPts val="1200"/>
                        </a:lnSpc>
                      </a:pPr>
                      <a:r>
                        <a:rPr lang="es-ES_tradnl" sz="1000" b="0" i="0" noProof="0" dirty="0">
                          <a:solidFill>
                            <a:schemeClr val="tx1"/>
                          </a:solidFill>
                          <a:effectLst/>
                          <a:latin typeface="Calibri" panose="020F0502020204030204" pitchFamily="34" charset="0"/>
                        </a:rPr>
                        <a:t>año</a:t>
                      </a:r>
                    </a:p>
                  </a:txBody>
                  <a:tcPr anchor="ctr">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lnSpc>
                          <a:spcPts val="1200"/>
                        </a:lnSpc>
                      </a:pPr>
                      <a:r>
                        <a:rPr lang="es-ES_tradnl" sz="1000" b="0" i="0" noProof="0" dirty="0" err="1">
                          <a:solidFill>
                            <a:schemeClr val="tx1"/>
                          </a:solidFill>
                          <a:effectLst/>
                          <a:latin typeface="Calibri" panose="020F0502020204030204" pitchFamily="34" charset="0"/>
                        </a:rPr>
                        <a:t>ventas_por_año</a:t>
                      </a:r>
                      <a:endParaRPr lang="es-ES_tradnl" sz="1000" b="0" i="0" noProof="0" dirty="0">
                        <a:solidFill>
                          <a:schemeClr val="tx1"/>
                        </a:solidFill>
                        <a:effectLst/>
                        <a:latin typeface="Calibri" panose="020F0502020204030204" pitchFamily="34" charset="0"/>
                      </a:endParaRPr>
                    </a:p>
                  </a:txBody>
                  <a:tcPr anchor="ctr">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422053">
                <a:tc>
                  <a:txBody>
                    <a:bodyPr/>
                    <a:lstStyle/>
                    <a:p>
                      <a:pPr algn="l">
                        <a:lnSpc>
                          <a:spcPts val="1200"/>
                        </a:lnSpc>
                      </a:pPr>
                      <a:r>
                        <a:rPr lang="es-ES_tradnl" sz="1100" noProof="0" dirty="0">
                          <a:effectLst/>
                        </a:rPr>
                        <a:t>chevrolet chevelle malibu</a:t>
                      </a:r>
                      <a:endParaRPr lang="es-ES_tradnl" sz="1100" b="0" i="0" noProof="0" dirty="0">
                        <a:effectLst/>
                        <a:latin typeface="Calibri" panose="020F0502020204030204" pitchFamily="34" charset="0"/>
                      </a:endParaRPr>
                    </a:p>
                  </a:txBody>
                  <a:tcPr marL="100288" marR="100288" marT="50144" marB="50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es-ES_tradnl" sz="1100" noProof="0" dirty="0">
                          <a:effectLst/>
                        </a:rPr>
                        <a:t>1998</a:t>
                      </a:r>
                      <a:endParaRPr lang="es-ES_tradnl" sz="1100" b="0" i="0" noProof="0" dirty="0">
                        <a:effectLst/>
                        <a:latin typeface="Calibri" panose="020F0502020204030204" pitchFamily="34" charset="0"/>
                      </a:endParaRPr>
                    </a:p>
                  </a:txBody>
                  <a:tcPr marL="100288" marR="100288" marT="50144" marB="50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es-ES_tradnl" sz="1100" noProof="0" dirty="0">
                          <a:effectLst/>
                        </a:rPr>
                        <a:t>2,50</a:t>
                      </a:r>
                      <a:endParaRPr lang="es-ES_tradnl" sz="1100" b="0" i="0" noProof="0" dirty="0">
                        <a:effectLst/>
                        <a:latin typeface="Calibri" panose="020F0502020204030204" pitchFamily="34" charset="0"/>
                      </a:endParaRPr>
                    </a:p>
                  </a:txBody>
                  <a:tcPr marL="100288" marR="100288" marT="50144" marB="50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22053">
                <a:tc>
                  <a:txBody>
                    <a:bodyPr/>
                    <a:lstStyle/>
                    <a:p>
                      <a:pPr algn="l">
                        <a:lnSpc>
                          <a:spcPts val="1200"/>
                        </a:lnSpc>
                      </a:pPr>
                      <a:r>
                        <a:rPr lang="es-ES_tradnl" sz="1100" noProof="0" dirty="0">
                          <a:effectLst/>
                        </a:rPr>
                        <a:t>chevrolet chevelle malibu</a:t>
                      </a:r>
                      <a:endParaRPr lang="es-ES_tradnl" sz="1100" b="0" i="0" noProof="0" dirty="0">
                        <a:effectLst/>
                        <a:latin typeface="Calibri" panose="020F0502020204030204" pitchFamily="34" charset="0"/>
                      </a:endParaRPr>
                    </a:p>
                  </a:txBody>
                  <a:tcPr marL="100288" marR="100288" marT="50144" marB="50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es-ES_tradnl" sz="1100" noProof="0" dirty="0">
                          <a:effectLst/>
                        </a:rPr>
                        <a:t>1999</a:t>
                      </a:r>
                      <a:endParaRPr lang="es-ES_tradnl" sz="1100" b="0" i="0" noProof="0" dirty="0">
                        <a:effectLst/>
                        <a:latin typeface="Calibri" panose="020F0502020204030204" pitchFamily="34" charset="0"/>
                      </a:endParaRPr>
                    </a:p>
                  </a:txBody>
                  <a:tcPr marL="100288" marR="100288" marT="50144" marB="50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es-ES_tradnl" sz="1100" noProof="0" dirty="0">
                          <a:effectLst/>
                        </a:rPr>
                        <a:t>2,63</a:t>
                      </a:r>
                      <a:endParaRPr lang="es-ES_tradnl" sz="1100" b="0" i="0" noProof="0" dirty="0">
                        <a:effectLst/>
                        <a:latin typeface="Calibri" panose="020F0502020204030204" pitchFamily="34" charset="0"/>
                      </a:endParaRPr>
                    </a:p>
                  </a:txBody>
                  <a:tcPr marL="100288" marR="100288" marT="50144" marB="50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22053">
                <a:tc>
                  <a:txBody>
                    <a:bodyPr/>
                    <a:lstStyle/>
                    <a:p>
                      <a:pPr algn="l">
                        <a:lnSpc>
                          <a:spcPts val="1200"/>
                        </a:lnSpc>
                      </a:pPr>
                      <a:r>
                        <a:rPr lang="es-ES_tradnl" sz="1100" noProof="0" dirty="0">
                          <a:effectLst/>
                        </a:rPr>
                        <a:t>buick skylark 320</a:t>
                      </a:r>
                      <a:endParaRPr lang="es-ES_tradnl" sz="1100" b="0" i="0" noProof="0" dirty="0">
                        <a:effectLst/>
                        <a:latin typeface="Calibri" panose="020F0502020204030204" pitchFamily="34" charset="0"/>
                      </a:endParaRPr>
                    </a:p>
                  </a:txBody>
                  <a:tcPr marL="100288" marR="100288" marT="50144" marB="50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es-ES_tradnl" sz="1100" noProof="0" dirty="0">
                          <a:effectLst/>
                        </a:rPr>
                        <a:t>1998</a:t>
                      </a:r>
                      <a:endParaRPr lang="es-ES_tradnl" sz="1100" b="0" i="0" noProof="0" dirty="0">
                        <a:effectLst/>
                        <a:latin typeface="Calibri" panose="020F0502020204030204" pitchFamily="34" charset="0"/>
                      </a:endParaRPr>
                    </a:p>
                  </a:txBody>
                  <a:tcPr marL="100288" marR="100288" marT="50144" marB="50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es-ES_tradnl" sz="1100" noProof="0" dirty="0">
                          <a:effectLst/>
                        </a:rPr>
                        <a:t>3,40</a:t>
                      </a:r>
                      <a:endParaRPr lang="es-ES_tradnl" sz="1100" b="0" i="0" noProof="0" dirty="0">
                        <a:effectLst/>
                        <a:latin typeface="Calibri" panose="020F0502020204030204" pitchFamily="34" charset="0"/>
                      </a:endParaRPr>
                    </a:p>
                  </a:txBody>
                  <a:tcPr marL="100288" marR="100288" marT="50144" marB="50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22053">
                <a:tc>
                  <a:txBody>
                    <a:bodyPr/>
                    <a:lstStyle/>
                    <a:p>
                      <a:pPr algn="l">
                        <a:lnSpc>
                          <a:spcPts val="1200"/>
                        </a:lnSpc>
                      </a:pPr>
                      <a:r>
                        <a:rPr lang="es-ES_tradnl" sz="1100" noProof="0" dirty="0">
                          <a:effectLst/>
                        </a:rPr>
                        <a:t>buick skylark 320</a:t>
                      </a:r>
                      <a:endParaRPr lang="es-ES_tradnl" sz="1100" b="0" i="0" noProof="0" dirty="0">
                        <a:effectLst/>
                        <a:latin typeface="Calibri" panose="020F0502020204030204" pitchFamily="34" charset="0"/>
                      </a:endParaRPr>
                    </a:p>
                  </a:txBody>
                  <a:tcPr marL="100288" marR="100288" marT="50144" marB="50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lnSpc>
                          <a:spcPts val="1200"/>
                        </a:lnSpc>
                      </a:pPr>
                      <a:r>
                        <a:rPr lang="es-ES_tradnl" sz="1100" noProof="0" dirty="0">
                          <a:effectLst/>
                        </a:rPr>
                        <a:t>1999</a:t>
                      </a:r>
                      <a:endParaRPr lang="es-ES_tradnl" sz="1100" b="0" i="0" noProof="0" dirty="0">
                        <a:effectLst/>
                        <a:latin typeface="Calibri" panose="020F0502020204030204" pitchFamily="34" charset="0"/>
                      </a:endParaRPr>
                    </a:p>
                  </a:txBody>
                  <a:tcPr marL="100288" marR="100288" marT="50144" marB="50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r">
                        <a:lnSpc>
                          <a:spcPts val="1200"/>
                        </a:lnSpc>
                      </a:pPr>
                      <a:r>
                        <a:rPr lang="es-ES_tradnl" sz="1100" noProof="0" dirty="0">
                          <a:effectLst/>
                        </a:rPr>
                        <a:t>3,57</a:t>
                      </a:r>
                      <a:endParaRPr lang="es-ES_tradnl" sz="1100" b="0" i="0" noProof="0" dirty="0">
                        <a:effectLst/>
                        <a:latin typeface="Calibri" panose="020F0502020204030204" pitchFamily="34" charset="0"/>
                      </a:endParaRPr>
                    </a:p>
                  </a:txBody>
                  <a:tcPr marL="100288" marR="100288" marT="50144" marB="5014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5" name="Rectángulo 4">
            <a:extLst>
              <a:ext uri="{FF2B5EF4-FFF2-40B4-BE49-F238E27FC236}">
                <a16:creationId xmlns:a16="http://schemas.microsoft.com/office/drawing/2014/main" id="{472F291E-6577-4A54-8382-14B9F83DFA84}"/>
              </a:ext>
            </a:extLst>
          </p:cNvPr>
          <p:cNvSpPr/>
          <p:nvPr/>
        </p:nvSpPr>
        <p:spPr>
          <a:xfrm>
            <a:off x="367068" y="1013235"/>
            <a:ext cx="5829300" cy="338554"/>
          </a:xfrm>
          <a:prstGeom prst="rect">
            <a:avLst/>
          </a:prstGeom>
        </p:spPr>
        <p:txBody>
          <a:bodyPr wrap="square">
            <a:spAutoFit/>
          </a:bodyPr>
          <a:lstStyle/>
          <a:p>
            <a:pPr marL="285750" indent="-285750">
              <a:buClr>
                <a:srgbClr val="801F8A"/>
              </a:buClr>
              <a:buFont typeface="Wingdings" panose="05000000000000000000" pitchFamily="2" charset="2"/>
              <a:buChar char="§"/>
            </a:pPr>
            <a:r>
              <a:rPr lang="es-ES_tradnl" sz="1600" b="1" dirty="0"/>
              <a:t>Ejemplo 1</a:t>
            </a:r>
            <a:r>
              <a:rPr lang="es-ES_tradnl" sz="1200" dirty="0"/>
              <a:t>: No usar múltiples celdas de cabecera</a:t>
            </a:r>
          </a:p>
        </p:txBody>
      </p:sp>
      <p:sp>
        <p:nvSpPr>
          <p:cNvPr id="6" name="CuadroTexto 5">
            <a:extLst>
              <a:ext uri="{FF2B5EF4-FFF2-40B4-BE49-F238E27FC236}">
                <a16:creationId xmlns:a16="http://schemas.microsoft.com/office/drawing/2014/main" id="{CB3624F4-C6CC-4048-B968-971503E70AEC}"/>
              </a:ext>
            </a:extLst>
          </p:cNvPr>
          <p:cNvSpPr txBox="1"/>
          <p:nvPr/>
        </p:nvSpPr>
        <p:spPr>
          <a:xfrm>
            <a:off x="441324" y="7008617"/>
            <a:ext cx="6049656" cy="646331"/>
          </a:xfrm>
          <a:prstGeom prst="rect">
            <a:avLst/>
          </a:prstGeom>
        </p:spPr>
        <p:txBody>
          <a:bodyPr wrap="square">
            <a:spAutoFit/>
          </a:bodyPr>
          <a:lstStyle>
            <a:defPPr>
              <a:defRPr lang="es-ES"/>
            </a:defPPr>
            <a:lvl2pPr marL="628650" lvl="1" indent="-171450" algn="just">
              <a:buClr>
                <a:srgbClr val="801F89"/>
              </a:buClr>
              <a:buFont typeface="Wingdings" panose="05000000000000000000" pitchFamily="2" charset="2"/>
              <a:buChar char="§"/>
              <a:defRPr sz="1200"/>
            </a:lvl2pPr>
          </a:lstStyle>
          <a:p>
            <a:pPr algn="just"/>
            <a:r>
              <a:rPr lang="es-ES_tradnl" sz="1200" dirty="0"/>
              <a:t>La información “Datos sobre la de ventas de coches (años 1998 </a:t>
            </a:r>
            <a:r>
              <a:rPr lang="mr-IN" sz="1200" dirty="0"/>
              <a:t>–</a:t>
            </a:r>
            <a:r>
              <a:rPr lang="es-ES_tradnl" sz="1200" dirty="0"/>
              <a:t> 1999)” y “Unidades expresadas en miles”, se debe trasladar al diccionario de datos utilizando la propiedad "</a:t>
            </a:r>
            <a:r>
              <a:rPr lang="es-ES_tradnl" sz="1200" dirty="0" err="1"/>
              <a:t>description</a:t>
            </a:r>
            <a:r>
              <a:rPr lang="es-ES_tradnl" sz="1200" dirty="0"/>
              <a:t>”.</a:t>
            </a:r>
          </a:p>
        </p:txBody>
      </p:sp>
      <p:sp>
        <p:nvSpPr>
          <p:cNvPr id="7" name="Rectángulo 6">
            <a:extLst>
              <a:ext uri="{FF2B5EF4-FFF2-40B4-BE49-F238E27FC236}">
                <a16:creationId xmlns:a16="http://schemas.microsoft.com/office/drawing/2014/main" id="{F6F18A10-E28E-417A-924D-4AEDD5EF8810}"/>
              </a:ext>
            </a:extLst>
          </p:cNvPr>
          <p:cNvSpPr/>
          <p:nvPr/>
        </p:nvSpPr>
        <p:spPr>
          <a:xfrm>
            <a:off x="441325" y="1540626"/>
            <a:ext cx="5952852" cy="2628900"/>
          </a:xfrm>
          <a:prstGeom prst="rect">
            <a:avLst/>
          </a:prstGeom>
          <a:noFill/>
          <a:ln w="57150">
            <a:solidFill>
              <a:srgbClr val="FF5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Imagen 7">
            <a:extLst>
              <a:ext uri="{FF2B5EF4-FFF2-40B4-BE49-F238E27FC236}">
                <a16:creationId xmlns:a16="http://schemas.microsoft.com/office/drawing/2014/main" id="{443823A5-A827-4F60-9FF3-7ECFAA4033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33847" y="1237522"/>
            <a:ext cx="538511" cy="597890"/>
          </a:xfrm>
          <a:prstGeom prst="rect">
            <a:avLst/>
          </a:prstGeom>
        </p:spPr>
      </p:pic>
      <p:sp>
        <p:nvSpPr>
          <p:cNvPr id="9" name="Rectángulo 8">
            <a:extLst>
              <a:ext uri="{FF2B5EF4-FFF2-40B4-BE49-F238E27FC236}">
                <a16:creationId xmlns:a16="http://schemas.microsoft.com/office/drawing/2014/main" id="{CFBD1CD5-42AA-41D9-B295-F42E90759972}"/>
              </a:ext>
            </a:extLst>
          </p:cNvPr>
          <p:cNvSpPr/>
          <p:nvPr/>
        </p:nvSpPr>
        <p:spPr>
          <a:xfrm>
            <a:off x="471055" y="4620440"/>
            <a:ext cx="5914228" cy="2133600"/>
          </a:xfrm>
          <a:prstGeom prst="rect">
            <a:avLst/>
          </a:prstGeom>
          <a:noFill/>
          <a:ln w="57150">
            <a:solidFill>
              <a:srgbClr val="00B05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2" name="Grupo 11">
            <a:extLst>
              <a:ext uri="{FF2B5EF4-FFF2-40B4-BE49-F238E27FC236}">
                <a16:creationId xmlns:a16="http://schemas.microsoft.com/office/drawing/2014/main" id="{49EBF5D1-8AB2-4136-AF86-1AACEE17E30B}"/>
              </a:ext>
            </a:extLst>
          </p:cNvPr>
          <p:cNvGrpSpPr/>
          <p:nvPr/>
        </p:nvGrpSpPr>
        <p:grpSpPr>
          <a:xfrm>
            <a:off x="5526129" y="173490"/>
            <a:ext cx="1003445" cy="431886"/>
            <a:chOff x="4716780" y="1043940"/>
            <a:chExt cx="1386840" cy="596900"/>
          </a:xfrm>
        </p:grpSpPr>
        <p:sp>
          <p:nvSpPr>
            <p:cNvPr id="13" name="Rectángulo 12">
              <a:extLst>
                <a:ext uri="{FF2B5EF4-FFF2-40B4-BE49-F238E27FC236}">
                  <a16:creationId xmlns:a16="http://schemas.microsoft.com/office/drawing/2014/main" id="{BF9502C6-1E74-4ECE-B2FD-75490FF7CE9D}"/>
                </a:ext>
              </a:extLst>
            </p:cNvPr>
            <p:cNvSpPr/>
            <p:nvPr/>
          </p:nvSpPr>
          <p:spPr>
            <a:xfrm>
              <a:off x="4716780" y="1043940"/>
              <a:ext cx="1386840" cy="14478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DF117AF2-F9DD-4BD0-B270-A83D14FA4BF4}"/>
                </a:ext>
              </a:extLst>
            </p:cNvPr>
            <p:cNvSpPr/>
            <p:nvPr/>
          </p:nvSpPr>
          <p:spPr>
            <a:xfrm>
              <a:off x="4747260" y="1287780"/>
              <a:ext cx="670560" cy="457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1FE31E31-59A0-44FA-BB9B-CC361E389E04}"/>
                </a:ext>
              </a:extLst>
            </p:cNvPr>
            <p:cNvSpPr/>
            <p:nvPr/>
          </p:nvSpPr>
          <p:spPr>
            <a:xfrm>
              <a:off x="4754880" y="1402080"/>
              <a:ext cx="670560" cy="457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BBEC0CB3-2A1C-402F-BB64-6CBB3AA63C66}"/>
                </a:ext>
              </a:extLst>
            </p:cNvPr>
            <p:cNvSpPr/>
            <p:nvPr/>
          </p:nvSpPr>
          <p:spPr>
            <a:xfrm>
              <a:off x="4754880" y="1516380"/>
              <a:ext cx="670560" cy="457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FCEDA2A8-C76B-467E-BD6C-63C2B91CD7B7}"/>
                </a:ext>
              </a:extLst>
            </p:cNvPr>
            <p:cNvSpPr/>
            <p:nvPr/>
          </p:nvSpPr>
          <p:spPr>
            <a:xfrm>
              <a:off x="5692140" y="1272540"/>
              <a:ext cx="365760" cy="533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17">
              <a:extLst>
                <a:ext uri="{FF2B5EF4-FFF2-40B4-BE49-F238E27FC236}">
                  <a16:creationId xmlns:a16="http://schemas.microsoft.com/office/drawing/2014/main" id="{D96A19F2-C12B-4404-84E3-F92BD9A3A045}"/>
                </a:ext>
              </a:extLst>
            </p:cNvPr>
            <p:cNvSpPr/>
            <p:nvPr/>
          </p:nvSpPr>
          <p:spPr>
            <a:xfrm>
              <a:off x="5684520" y="1402080"/>
              <a:ext cx="365760" cy="533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Rectángulo 18">
              <a:extLst>
                <a:ext uri="{FF2B5EF4-FFF2-40B4-BE49-F238E27FC236}">
                  <a16:creationId xmlns:a16="http://schemas.microsoft.com/office/drawing/2014/main" id="{98CE532F-538D-453E-8FF0-A27702015A13}"/>
                </a:ext>
              </a:extLst>
            </p:cNvPr>
            <p:cNvSpPr/>
            <p:nvPr/>
          </p:nvSpPr>
          <p:spPr>
            <a:xfrm>
              <a:off x="5692140" y="1516380"/>
              <a:ext cx="365760" cy="533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0" name="Conector recto 19">
              <a:extLst>
                <a:ext uri="{FF2B5EF4-FFF2-40B4-BE49-F238E27FC236}">
                  <a16:creationId xmlns:a16="http://schemas.microsoft.com/office/drawing/2014/main" id="{ED06797C-AC13-45BA-A603-6FCBF7AFB9B2}"/>
                </a:ext>
              </a:extLst>
            </p:cNvPr>
            <p:cNvCxnSpPr/>
            <p:nvPr/>
          </p:nvCxnSpPr>
          <p:spPr>
            <a:xfrm>
              <a:off x="5547360" y="1221740"/>
              <a:ext cx="0" cy="4191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CuadroTexto 20">
            <a:extLst>
              <a:ext uri="{FF2B5EF4-FFF2-40B4-BE49-F238E27FC236}">
                <a16:creationId xmlns:a16="http://schemas.microsoft.com/office/drawing/2014/main" id="{85AAD632-1C27-4A79-A3D2-71AE3DBD4324}"/>
              </a:ext>
            </a:extLst>
          </p:cNvPr>
          <p:cNvSpPr txBox="1"/>
          <p:nvPr/>
        </p:nvSpPr>
        <p:spPr>
          <a:xfrm>
            <a:off x="-71440" y="-26049"/>
            <a:ext cx="884791" cy="769441"/>
          </a:xfrm>
          <a:prstGeom prst="rect">
            <a:avLst/>
          </a:prstGeom>
          <a:noFill/>
        </p:spPr>
        <p:txBody>
          <a:bodyPr wrap="square" rtlCol="0">
            <a:spAutoFit/>
          </a:bodyPr>
          <a:lstStyle/>
          <a:p>
            <a:pPr algn="ctr"/>
            <a:r>
              <a:rPr lang="es-ES" sz="4400" spc="-150" dirty="0">
                <a:solidFill>
                  <a:schemeClr val="bg1"/>
                </a:solidFill>
                <a:latin typeface="Neutra Text" panose="02000000000000000000" pitchFamily="50" charset="0"/>
              </a:rPr>
              <a:t>04</a:t>
            </a:r>
          </a:p>
        </p:txBody>
      </p:sp>
      <p:pic>
        <p:nvPicPr>
          <p:cNvPr id="23" name="Imagen 22">
            <a:extLst>
              <a:ext uri="{FF2B5EF4-FFF2-40B4-BE49-F238E27FC236}">
                <a16:creationId xmlns:a16="http://schemas.microsoft.com/office/drawing/2014/main" id="{B4FF7F70-439C-4940-8DE4-8E528DEDD4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625" y="4325742"/>
            <a:ext cx="591315" cy="589395"/>
          </a:xfrm>
          <a:prstGeom prst="rect">
            <a:avLst/>
          </a:prstGeom>
        </p:spPr>
      </p:pic>
    </p:spTree>
    <p:extLst>
      <p:ext uri="{BB962C8B-B14F-4D97-AF65-F5344CB8AC3E}">
        <p14:creationId xmlns:p14="http://schemas.microsoft.com/office/powerpoint/2010/main" val="41653003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ángulo 20">
            <a:extLst>
              <a:ext uri="{FF2B5EF4-FFF2-40B4-BE49-F238E27FC236}">
                <a16:creationId xmlns:a16="http://schemas.microsoft.com/office/drawing/2014/main" id="{60249D53-6CBB-4593-91B3-725163B4D057}"/>
              </a:ext>
            </a:extLst>
          </p:cNvPr>
          <p:cNvSpPr/>
          <p:nvPr/>
        </p:nvSpPr>
        <p:spPr>
          <a:xfrm>
            <a:off x="5179631" y="7046"/>
            <a:ext cx="1678369" cy="783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Marcador de número de diapositiva 1">
            <a:extLst>
              <a:ext uri="{FF2B5EF4-FFF2-40B4-BE49-F238E27FC236}">
                <a16:creationId xmlns:a16="http://schemas.microsoft.com/office/drawing/2014/main" id="{FB1E2C7D-5DFC-47C3-B94D-4905EB8741A9}"/>
              </a:ext>
            </a:extLst>
          </p:cNvPr>
          <p:cNvSpPr>
            <a:spLocks noGrp="1"/>
          </p:cNvSpPr>
          <p:nvPr>
            <p:ph type="sldNum" sz="quarter" idx="12"/>
          </p:nvPr>
        </p:nvSpPr>
        <p:spPr/>
        <p:txBody>
          <a:bodyPr/>
          <a:lstStyle/>
          <a:p>
            <a:fld id="{B0B223AA-581B-472F-BB2F-AB3AEAB0FF05}" type="slidenum">
              <a:rPr lang="es-ES" smtClean="0"/>
              <a:t>17</a:t>
            </a:fld>
            <a:endParaRPr lang="es-ES" dirty="0"/>
          </a:p>
        </p:txBody>
      </p:sp>
      <p:graphicFrame>
        <p:nvGraphicFramePr>
          <p:cNvPr id="3" name="Table 4">
            <a:extLst>
              <a:ext uri="{FF2B5EF4-FFF2-40B4-BE49-F238E27FC236}">
                <a16:creationId xmlns:a16="http://schemas.microsoft.com/office/drawing/2014/main" id="{AE21E23C-99E9-4754-8DA8-F524A38C3CDF}"/>
              </a:ext>
            </a:extLst>
          </p:cNvPr>
          <p:cNvGraphicFramePr>
            <a:graphicFrameLocks noGrp="1"/>
          </p:cNvGraphicFramePr>
          <p:nvPr>
            <p:extLst>
              <p:ext uri="{D42A27DB-BD31-4B8C-83A1-F6EECF244321}">
                <p14:modId xmlns:p14="http://schemas.microsoft.com/office/powerpoint/2010/main" val="1349602656"/>
              </p:ext>
            </p:extLst>
          </p:nvPr>
        </p:nvGraphicFramePr>
        <p:xfrm>
          <a:off x="441324" y="1660883"/>
          <a:ext cx="5898861" cy="1483360"/>
        </p:xfrm>
        <a:graphic>
          <a:graphicData uri="http://schemas.openxmlformats.org/drawingml/2006/table">
            <a:tbl>
              <a:tblPr firstRow="1" bandRow="1">
                <a:tableStyleId>{5C22544A-7EE6-4342-B048-85BDC9FD1C3A}</a:tableStyleId>
              </a:tblPr>
              <a:tblGrid>
                <a:gridCol w="1842678">
                  <a:extLst>
                    <a:ext uri="{9D8B030D-6E8A-4147-A177-3AD203B41FA5}">
                      <a16:colId xmlns:a16="http://schemas.microsoft.com/office/drawing/2014/main" val="20000"/>
                    </a:ext>
                  </a:extLst>
                </a:gridCol>
                <a:gridCol w="2089896">
                  <a:extLst>
                    <a:ext uri="{9D8B030D-6E8A-4147-A177-3AD203B41FA5}">
                      <a16:colId xmlns:a16="http://schemas.microsoft.com/office/drawing/2014/main" val="20001"/>
                    </a:ext>
                  </a:extLst>
                </a:gridCol>
                <a:gridCol w="1966287">
                  <a:extLst>
                    <a:ext uri="{9D8B030D-6E8A-4147-A177-3AD203B41FA5}">
                      <a16:colId xmlns:a16="http://schemas.microsoft.com/office/drawing/2014/main" val="20002"/>
                    </a:ext>
                  </a:extLst>
                </a:gridCol>
              </a:tblGrid>
              <a:tr h="370840">
                <a:tc rowSpan="2">
                  <a:txBody>
                    <a:bodyPr/>
                    <a:lstStyle/>
                    <a:p>
                      <a:pPr algn="ctr">
                        <a:lnSpc>
                          <a:spcPts val="1200"/>
                        </a:lnSpc>
                      </a:pPr>
                      <a:r>
                        <a:rPr lang="es-ES_tradnl" sz="1000" b="0" i="0" noProof="0" dirty="0">
                          <a:solidFill>
                            <a:schemeClr val="tx1"/>
                          </a:solidFill>
                          <a:effectLst/>
                          <a:latin typeface="Calibri" panose="020F0502020204030204" pitchFamily="34" charset="0"/>
                        </a:rPr>
                        <a:t>marca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gridSpan="2">
                  <a:txBody>
                    <a:bodyPr/>
                    <a:lstStyle/>
                    <a:p>
                      <a:pPr algn="ctr">
                        <a:lnSpc>
                          <a:spcPts val="1200"/>
                        </a:lnSpc>
                      </a:pPr>
                      <a:r>
                        <a:rPr lang="es-ES_tradnl" sz="1000" b="0" i="0" noProof="0" dirty="0" err="1">
                          <a:solidFill>
                            <a:schemeClr val="tx1"/>
                          </a:solidFill>
                          <a:effectLst/>
                          <a:latin typeface="Calibri" panose="020F0502020204030204" pitchFamily="34" charset="0"/>
                        </a:rPr>
                        <a:t>contacto_concesionario</a:t>
                      </a:r>
                      <a:endParaRPr lang="es-ES_tradnl" sz="1000" b="0" i="0" noProof="0" dirty="0">
                        <a:solidFill>
                          <a:schemeClr val="tx1"/>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hMerge="1">
                  <a:txBody>
                    <a:bodyPr/>
                    <a:lstStyle/>
                    <a:p>
                      <a:pPr algn="l">
                        <a:lnSpc>
                          <a:spcPts val="1200"/>
                        </a:lnSpc>
                      </a:pPr>
                      <a:endParaRPr lang="es-ES_tradnl" sz="1000" b="0" i="0" noProof="0" dirty="0">
                        <a:solidFill>
                          <a:schemeClr val="bg1"/>
                        </a:solidFill>
                        <a:effectLst/>
                        <a:latin typeface="Calibri" panose="020F0502020204030204" pitchFamily="34" charset="0"/>
                      </a:endParaRPr>
                    </a:p>
                  </a:txBody>
                  <a:tcPr anchor="ctr">
                    <a:solidFill>
                      <a:srgbClr val="4E81BD"/>
                    </a:solidFill>
                  </a:tcPr>
                </a:tc>
                <a:extLst>
                  <a:ext uri="{0D108BD9-81ED-4DB2-BD59-A6C34878D82A}">
                    <a16:rowId xmlns:a16="http://schemas.microsoft.com/office/drawing/2014/main" val="10001"/>
                  </a:ext>
                </a:extLst>
              </a:tr>
              <a:tr h="370840">
                <a:tc vMerge="1">
                  <a:txBody>
                    <a:bodyPr/>
                    <a:lstStyle/>
                    <a:p>
                      <a:pPr algn="ctr">
                        <a:lnSpc>
                          <a:spcPts val="1200"/>
                        </a:lnSpc>
                      </a:pPr>
                      <a:endParaRPr lang="es-ES_tradnl" sz="1000" b="0" i="0" noProof="0" dirty="0">
                        <a:solidFill>
                          <a:schemeClr val="bg1"/>
                        </a:solidFill>
                        <a:effectLst/>
                        <a:latin typeface="Calibri" panose="020F0502020204030204" pitchFamily="34" charset="0"/>
                      </a:endParaRPr>
                    </a:p>
                  </a:txBody>
                  <a:tcPr anchor="ctr">
                    <a:solidFill>
                      <a:srgbClr val="4E81BD"/>
                    </a:solidFill>
                  </a:tcPr>
                </a:tc>
                <a:tc>
                  <a:txBody>
                    <a:bodyPr/>
                    <a:lstStyle/>
                    <a:p>
                      <a:pPr algn="ctr">
                        <a:lnSpc>
                          <a:spcPts val="1200"/>
                        </a:lnSpc>
                      </a:pPr>
                      <a:r>
                        <a:rPr lang="es-ES_tradnl" sz="1000" b="0" i="0" noProof="0" dirty="0" err="1">
                          <a:solidFill>
                            <a:schemeClr val="tx1"/>
                          </a:solidFill>
                          <a:effectLst/>
                          <a:latin typeface="Calibri" panose="020F0502020204030204" pitchFamily="34" charset="0"/>
                        </a:rPr>
                        <a:t>concesionario_mail</a:t>
                      </a:r>
                      <a:endParaRPr lang="es-ES_tradnl" sz="1000" b="0" i="0" noProof="0" dirty="0">
                        <a:solidFill>
                          <a:schemeClr val="tx1"/>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lnSpc>
                          <a:spcPts val="1200"/>
                        </a:lnSpc>
                      </a:pPr>
                      <a:r>
                        <a:rPr lang="es-ES_tradnl" sz="1000" b="0" i="0" noProof="0" dirty="0" err="1">
                          <a:solidFill>
                            <a:schemeClr val="tx1"/>
                          </a:solidFill>
                          <a:effectLst/>
                          <a:latin typeface="Calibri" panose="020F0502020204030204" pitchFamily="34" charset="0"/>
                        </a:rPr>
                        <a:t>concesionario_telefono</a:t>
                      </a:r>
                      <a:endParaRPr lang="es-ES_tradnl" sz="1000" b="0" i="0" noProof="0" dirty="0">
                        <a:solidFill>
                          <a:schemeClr val="tx1"/>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2"/>
                  </a:ext>
                </a:extLst>
              </a:tr>
              <a:tr h="370840">
                <a:tc>
                  <a:txBody>
                    <a:bodyPr/>
                    <a:lstStyle/>
                    <a:p>
                      <a:pPr algn="l">
                        <a:lnSpc>
                          <a:spcPts val="1200"/>
                        </a:lnSpc>
                      </a:pPr>
                      <a:r>
                        <a:rPr lang="es-ES_tradnl" sz="1000" b="0" i="0" noProof="0" dirty="0">
                          <a:effectLst/>
                          <a:latin typeface="Calibri" panose="020F0502020204030204" pitchFamily="34" charset="0"/>
                        </a:rPr>
                        <a:t>chevrolet chevelle malibu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es-ES_tradnl" sz="1000" b="0" i="0" noProof="0" dirty="0" err="1">
                          <a:effectLst/>
                          <a:latin typeface="Calibri" panose="020F0502020204030204" pitchFamily="34" charset="0"/>
                        </a:rPr>
                        <a:t>mail@concesionario_chevrolet.com</a:t>
                      </a:r>
                      <a:endParaRPr lang="es-ES_tradnl" sz="1000" b="0" i="0" noProof="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es-ES_tradnl" sz="1000" b="0" i="0" noProof="0" dirty="0">
                          <a:effectLst/>
                          <a:latin typeface="Calibri" panose="020F0502020204030204" pitchFamily="34" charset="0"/>
                        </a:rPr>
                        <a:t>+34-1111111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0840">
                <a:tc>
                  <a:txBody>
                    <a:bodyPr/>
                    <a:lstStyle/>
                    <a:p>
                      <a:pPr algn="l">
                        <a:lnSpc>
                          <a:spcPts val="1200"/>
                        </a:lnSpc>
                      </a:pPr>
                      <a:r>
                        <a:rPr lang="es-ES_tradnl" sz="1000" b="0" i="0" noProof="0" dirty="0">
                          <a:effectLst/>
                          <a:latin typeface="Calibri" panose="020F0502020204030204" pitchFamily="34" charset="0"/>
                        </a:rPr>
                        <a:t>buick skylark 320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es-ES_tradnl" sz="1000" b="0" i="0" noProof="0" dirty="0" err="1">
                          <a:effectLst/>
                          <a:latin typeface="Calibri" panose="020F0502020204030204" pitchFamily="34" charset="0"/>
                        </a:rPr>
                        <a:t>mail@concesionario_buick.com</a:t>
                      </a:r>
                      <a:endParaRPr lang="es-ES_tradnl" sz="1000" b="0" i="0" noProof="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es-ES_tradnl" sz="1000" b="0" i="0" noProof="0" dirty="0">
                          <a:effectLst/>
                          <a:latin typeface="Calibri" panose="020F0502020204030204" pitchFamily="34" charset="0"/>
                        </a:rPr>
                        <a:t>+34-2222222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graphicFrame>
        <p:nvGraphicFramePr>
          <p:cNvPr id="4" name="Table 7">
            <a:extLst>
              <a:ext uri="{FF2B5EF4-FFF2-40B4-BE49-F238E27FC236}">
                <a16:creationId xmlns:a16="http://schemas.microsoft.com/office/drawing/2014/main" id="{0861F3D9-A1A1-4E55-BFD6-F3A66FC260F4}"/>
              </a:ext>
            </a:extLst>
          </p:cNvPr>
          <p:cNvGraphicFramePr>
            <a:graphicFrameLocks noGrp="1"/>
          </p:cNvGraphicFramePr>
          <p:nvPr>
            <p:extLst>
              <p:ext uri="{D42A27DB-BD31-4B8C-83A1-F6EECF244321}">
                <p14:modId xmlns:p14="http://schemas.microsoft.com/office/powerpoint/2010/main" val="2075635625"/>
              </p:ext>
            </p:extLst>
          </p:nvPr>
        </p:nvGraphicFramePr>
        <p:xfrm>
          <a:off x="441325" y="3796040"/>
          <a:ext cx="5890780" cy="1232280"/>
        </p:xfrm>
        <a:graphic>
          <a:graphicData uri="http://schemas.openxmlformats.org/drawingml/2006/table">
            <a:tbl>
              <a:tblPr firstRow="1" bandRow="1">
                <a:tableStyleId>{5C22544A-7EE6-4342-B048-85BDC9FD1C3A}</a:tableStyleId>
              </a:tblPr>
              <a:tblGrid>
                <a:gridCol w="1865643">
                  <a:extLst>
                    <a:ext uri="{9D8B030D-6E8A-4147-A177-3AD203B41FA5}">
                      <a16:colId xmlns:a16="http://schemas.microsoft.com/office/drawing/2014/main" val="20000"/>
                    </a:ext>
                  </a:extLst>
                </a:gridCol>
                <a:gridCol w="2061544">
                  <a:extLst>
                    <a:ext uri="{9D8B030D-6E8A-4147-A177-3AD203B41FA5}">
                      <a16:colId xmlns:a16="http://schemas.microsoft.com/office/drawing/2014/main" val="20001"/>
                    </a:ext>
                  </a:extLst>
                </a:gridCol>
                <a:gridCol w="1963593">
                  <a:extLst>
                    <a:ext uri="{9D8B030D-6E8A-4147-A177-3AD203B41FA5}">
                      <a16:colId xmlns:a16="http://schemas.microsoft.com/office/drawing/2014/main" val="20002"/>
                    </a:ext>
                  </a:extLst>
                </a:gridCol>
              </a:tblGrid>
              <a:tr h="410760">
                <a:tc>
                  <a:txBody>
                    <a:bodyPr/>
                    <a:lstStyle/>
                    <a:p>
                      <a:pPr algn="ctr">
                        <a:lnSpc>
                          <a:spcPts val="1200"/>
                        </a:lnSpc>
                      </a:pPr>
                      <a:r>
                        <a:rPr lang="es-ES_tradnl" sz="1000" b="0" i="0" noProof="0" dirty="0">
                          <a:solidFill>
                            <a:schemeClr val="tx1"/>
                          </a:solidFill>
                          <a:effectLst/>
                          <a:latin typeface="Calibri" panose="020F0502020204030204" pitchFamily="34" charset="0"/>
                        </a:rPr>
                        <a:t>marca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lnSpc>
                          <a:spcPts val="1200"/>
                        </a:lnSpc>
                      </a:pPr>
                      <a:r>
                        <a:rPr lang="es-ES_tradnl" sz="1000" b="0" i="0" noProof="0" dirty="0" err="1">
                          <a:solidFill>
                            <a:schemeClr val="tx1"/>
                          </a:solidFill>
                          <a:effectLst/>
                          <a:latin typeface="Calibri" panose="020F0502020204030204" pitchFamily="34" charset="0"/>
                        </a:rPr>
                        <a:t>contacto_concesionario_mail</a:t>
                      </a:r>
                      <a:endParaRPr lang="es-ES_tradnl" sz="1000" b="0" i="0" noProof="0" dirty="0">
                        <a:solidFill>
                          <a:schemeClr val="tx1"/>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lnSpc>
                          <a:spcPts val="1200"/>
                        </a:lnSpc>
                      </a:pPr>
                      <a:r>
                        <a:rPr lang="es-ES_tradnl" sz="1000" b="0" i="0" noProof="0" dirty="0" err="1">
                          <a:solidFill>
                            <a:schemeClr val="tx1"/>
                          </a:solidFill>
                          <a:effectLst/>
                          <a:latin typeface="Calibri" panose="020F0502020204030204" pitchFamily="34" charset="0"/>
                        </a:rPr>
                        <a:t>contacto_concesionario_telefono</a:t>
                      </a:r>
                      <a:endParaRPr lang="es-ES_tradnl" sz="1000" b="0" i="0" noProof="0" dirty="0">
                        <a:solidFill>
                          <a:schemeClr val="tx1"/>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410760">
                <a:tc>
                  <a:txBody>
                    <a:bodyPr/>
                    <a:lstStyle/>
                    <a:p>
                      <a:pPr algn="l">
                        <a:lnSpc>
                          <a:spcPts val="1200"/>
                        </a:lnSpc>
                      </a:pPr>
                      <a:r>
                        <a:rPr lang="es-ES_tradnl" sz="1000" b="0" i="0" noProof="0" dirty="0">
                          <a:effectLst/>
                          <a:latin typeface="Calibri" panose="020F0502020204030204" pitchFamily="34" charset="0"/>
                        </a:rPr>
                        <a:t>chevrolet chevelle malibu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es-ES_tradnl" sz="1000" b="0" i="0" noProof="0" dirty="0" err="1">
                          <a:effectLst/>
                          <a:latin typeface="Calibri" panose="020F0502020204030204" pitchFamily="34" charset="0"/>
                        </a:rPr>
                        <a:t>mail@concesionario_chevrolet.com</a:t>
                      </a:r>
                      <a:endParaRPr lang="es-ES_tradnl" sz="1000" b="0" i="0" noProof="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es-ES_tradnl" sz="1000" b="0" i="0" noProof="0" dirty="0">
                          <a:effectLst/>
                          <a:latin typeface="Calibri" panose="020F0502020204030204" pitchFamily="34" charset="0"/>
                        </a:rPr>
                        <a:t>+34-1111111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10760">
                <a:tc>
                  <a:txBody>
                    <a:bodyPr/>
                    <a:lstStyle/>
                    <a:p>
                      <a:pPr algn="l">
                        <a:lnSpc>
                          <a:spcPts val="1200"/>
                        </a:lnSpc>
                      </a:pPr>
                      <a:r>
                        <a:rPr lang="es-ES_tradnl" sz="1000" b="0" i="0" noProof="0" dirty="0">
                          <a:effectLst/>
                          <a:latin typeface="Calibri" panose="020F0502020204030204" pitchFamily="34" charset="0"/>
                        </a:rPr>
                        <a:t>buick skylark 320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es-ES_tradnl" sz="1000" b="0" i="0" noProof="0" dirty="0" err="1">
                          <a:effectLst/>
                          <a:latin typeface="Calibri" panose="020F0502020204030204" pitchFamily="34" charset="0"/>
                        </a:rPr>
                        <a:t>mail@concesionario_buick.com</a:t>
                      </a:r>
                      <a:endParaRPr lang="es-ES_tradnl" sz="1000" b="0" i="0" noProof="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es-ES_tradnl" sz="1000" b="0" i="0" noProof="0" dirty="0">
                          <a:effectLst/>
                          <a:latin typeface="Calibri" panose="020F0502020204030204" pitchFamily="34" charset="0"/>
                        </a:rPr>
                        <a:t>+34-2222222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5" name="Rectángulo 4">
            <a:extLst>
              <a:ext uri="{FF2B5EF4-FFF2-40B4-BE49-F238E27FC236}">
                <a16:creationId xmlns:a16="http://schemas.microsoft.com/office/drawing/2014/main" id="{3CF93DB1-D454-4B0E-B8A8-4CF134CA1EBD}"/>
              </a:ext>
            </a:extLst>
          </p:cNvPr>
          <p:cNvSpPr/>
          <p:nvPr/>
        </p:nvSpPr>
        <p:spPr>
          <a:xfrm>
            <a:off x="377098" y="1009573"/>
            <a:ext cx="5829300" cy="338554"/>
          </a:xfrm>
          <a:prstGeom prst="rect">
            <a:avLst/>
          </a:prstGeom>
        </p:spPr>
        <p:txBody>
          <a:bodyPr wrap="square">
            <a:spAutoFit/>
          </a:bodyPr>
          <a:lstStyle/>
          <a:p>
            <a:pPr marL="285750" indent="-285750">
              <a:buClr>
                <a:srgbClr val="801F8A"/>
              </a:buClr>
              <a:buFont typeface="Wingdings" panose="05000000000000000000" pitchFamily="2" charset="2"/>
              <a:buChar char="§"/>
            </a:pPr>
            <a:r>
              <a:rPr lang="es-ES_tradnl" sz="1600" b="1" dirty="0"/>
              <a:t>Ejemplo 2</a:t>
            </a:r>
            <a:r>
              <a:rPr lang="es-ES_tradnl" sz="1200" dirty="0"/>
              <a:t>: No usar celdas combinadas</a:t>
            </a:r>
          </a:p>
        </p:txBody>
      </p:sp>
      <p:sp>
        <p:nvSpPr>
          <p:cNvPr id="6" name="Rectángulo 5">
            <a:extLst>
              <a:ext uri="{FF2B5EF4-FFF2-40B4-BE49-F238E27FC236}">
                <a16:creationId xmlns:a16="http://schemas.microsoft.com/office/drawing/2014/main" id="{B463A989-84C4-4E71-9993-129FCBA754B3}"/>
              </a:ext>
            </a:extLst>
          </p:cNvPr>
          <p:cNvSpPr/>
          <p:nvPr/>
        </p:nvSpPr>
        <p:spPr>
          <a:xfrm>
            <a:off x="441324" y="1633092"/>
            <a:ext cx="5936087" cy="1530350"/>
          </a:xfrm>
          <a:prstGeom prst="rect">
            <a:avLst/>
          </a:prstGeom>
          <a:noFill/>
          <a:ln w="57150">
            <a:solidFill>
              <a:srgbClr val="FF5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E1A0DA4-AA6F-46BE-952E-481ABBE28553}"/>
              </a:ext>
            </a:extLst>
          </p:cNvPr>
          <p:cNvSpPr/>
          <p:nvPr/>
        </p:nvSpPr>
        <p:spPr>
          <a:xfrm>
            <a:off x="457200" y="3775337"/>
            <a:ext cx="5922522" cy="1246634"/>
          </a:xfrm>
          <a:prstGeom prst="rect">
            <a:avLst/>
          </a:prstGeom>
          <a:noFill/>
          <a:ln w="57150">
            <a:solidFill>
              <a:srgbClr val="00B05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upo 10">
            <a:extLst>
              <a:ext uri="{FF2B5EF4-FFF2-40B4-BE49-F238E27FC236}">
                <a16:creationId xmlns:a16="http://schemas.microsoft.com/office/drawing/2014/main" id="{AFF1E552-6827-4FB3-B393-E434A8461CB2}"/>
              </a:ext>
            </a:extLst>
          </p:cNvPr>
          <p:cNvGrpSpPr/>
          <p:nvPr/>
        </p:nvGrpSpPr>
        <p:grpSpPr>
          <a:xfrm>
            <a:off x="5483271" y="173490"/>
            <a:ext cx="1003445" cy="431886"/>
            <a:chOff x="4716780" y="1043940"/>
            <a:chExt cx="1386840" cy="596900"/>
          </a:xfrm>
        </p:grpSpPr>
        <p:sp>
          <p:nvSpPr>
            <p:cNvPr id="12" name="Rectángulo 11">
              <a:extLst>
                <a:ext uri="{FF2B5EF4-FFF2-40B4-BE49-F238E27FC236}">
                  <a16:creationId xmlns:a16="http://schemas.microsoft.com/office/drawing/2014/main" id="{D7579ACC-B9A6-4BF4-A483-9554BDE3AC24}"/>
                </a:ext>
              </a:extLst>
            </p:cNvPr>
            <p:cNvSpPr/>
            <p:nvPr/>
          </p:nvSpPr>
          <p:spPr>
            <a:xfrm>
              <a:off x="4716780" y="1043940"/>
              <a:ext cx="1386840" cy="14478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13" name="Rectángulo 12">
              <a:extLst>
                <a:ext uri="{FF2B5EF4-FFF2-40B4-BE49-F238E27FC236}">
                  <a16:creationId xmlns:a16="http://schemas.microsoft.com/office/drawing/2014/main" id="{792A3B00-C85B-45CF-9BA7-72AF5A16CA50}"/>
                </a:ext>
              </a:extLst>
            </p:cNvPr>
            <p:cNvSpPr/>
            <p:nvPr/>
          </p:nvSpPr>
          <p:spPr>
            <a:xfrm>
              <a:off x="4747260" y="1287780"/>
              <a:ext cx="670560" cy="457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9ECC1570-2564-45B2-8CFB-BB0A2FA7AD7F}"/>
                </a:ext>
              </a:extLst>
            </p:cNvPr>
            <p:cNvSpPr/>
            <p:nvPr/>
          </p:nvSpPr>
          <p:spPr>
            <a:xfrm>
              <a:off x="4754880" y="1402080"/>
              <a:ext cx="670560" cy="457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A39A84F3-EE9D-41D8-9824-A396EA616AB7}"/>
                </a:ext>
              </a:extLst>
            </p:cNvPr>
            <p:cNvSpPr/>
            <p:nvPr/>
          </p:nvSpPr>
          <p:spPr>
            <a:xfrm>
              <a:off x="4754880" y="1516380"/>
              <a:ext cx="670560" cy="457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7FD77317-6BF0-4511-9868-94E24BE29757}"/>
                </a:ext>
              </a:extLst>
            </p:cNvPr>
            <p:cNvSpPr/>
            <p:nvPr/>
          </p:nvSpPr>
          <p:spPr>
            <a:xfrm>
              <a:off x="5692140" y="1272540"/>
              <a:ext cx="365760" cy="533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D546ECB9-0AAE-4D3D-B606-CA513AB2C18A}"/>
                </a:ext>
              </a:extLst>
            </p:cNvPr>
            <p:cNvSpPr/>
            <p:nvPr/>
          </p:nvSpPr>
          <p:spPr>
            <a:xfrm>
              <a:off x="5684520" y="1402080"/>
              <a:ext cx="365760" cy="533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17">
              <a:extLst>
                <a:ext uri="{FF2B5EF4-FFF2-40B4-BE49-F238E27FC236}">
                  <a16:creationId xmlns:a16="http://schemas.microsoft.com/office/drawing/2014/main" id="{F42B5E35-62FA-482D-970F-065B072A795A}"/>
                </a:ext>
              </a:extLst>
            </p:cNvPr>
            <p:cNvSpPr/>
            <p:nvPr/>
          </p:nvSpPr>
          <p:spPr>
            <a:xfrm>
              <a:off x="5692140" y="1516380"/>
              <a:ext cx="365760" cy="533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9" name="Conector recto 18">
              <a:extLst>
                <a:ext uri="{FF2B5EF4-FFF2-40B4-BE49-F238E27FC236}">
                  <a16:creationId xmlns:a16="http://schemas.microsoft.com/office/drawing/2014/main" id="{C4F35AC2-947C-412D-8663-3908E08EC2F1}"/>
                </a:ext>
              </a:extLst>
            </p:cNvPr>
            <p:cNvCxnSpPr/>
            <p:nvPr/>
          </p:nvCxnSpPr>
          <p:spPr>
            <a:xfrm>
              <a:off x="5547360" y="1221740"/>
              <a:ext cx="0" cy="4191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CuadroTexto 19">
            <a:extLst>
              <a:ext uri="{FF2B5EF4-FFF2-40B4-BE49-F238E27FC236}">
                <a16:creationId xmlns:a16="http://schemas.microsoft.com/office/drawing/2014/main" id="{ED8F9837-2936-4479-AE6D-03A839D1463B}"/>
              </a:ext>
            </a:extLst>
          </p:cNvPr>
          <p:cNvSpPr txBox="1"/>
          <p:nvPr/>
        </p:nvSpPr>
        <p:spPr>
          <a:xfrm>
            <a:off x="-57152" y="-19948"/>
            <a:ext cx="884791" cy="769441"/>
          </a:xfrm>
          <a:prstGeom prst="rect">
            <a:avLst/>
          </a:prstGeom>
          <a:noFill/>
        </p:spPr>
        <p:txBody>
          <a:bodyPr wrap="square" rtlCol="0">
            <a:spAutoFit/>
          </a:bodyPr>
          <a:lstStyle/>
          <a:p>
            <a:pPr algn="ctr"/>
            <a:r>
              <a:rPr lang="es-ES" sz="4400" spc="-150" dirty="0">
                <a:solidFill>
                  <a:schemeClr val="bg1"/>
                </a:solidFill>
                <a:latin typeface="Neutra Text" panose="02000000000000000000" pitchFamily="50" charset="0"/>
              </a:rPr>
              <a:t>04</a:t>
            </a:r>
          </a:p>
        </p:txBody>
      </p:sp>
      <p:pic>
        <p:nvPicPr>
          <p:cNvPr id="22" name="Imagen 21">
            <a:extLst>
              <a:ext uri="{FF2B5EF4-FFF2-40B4-BE49-F238E27FC236}">
                <a16:creationId xmlns:a16="http://schemas.microsoft.com/office/drawing/2014/main" id="{268D1316-622C-41A7-9224-A5BE62A945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08155" y="1342739"/>
            <a:ext cx="538511" cy="597890"/>
          </a:xfrm>
          <a:prstGeom prst="rect">
            <a:avLst/>
          </a:prstGeom>
        </p:spPr>
      </p:pic>
      <p:pic>
        <p:nvPicPr>
          <p:cNvPr id="23" name="Imagen 22">
            <a:extLst>
              <a:ext uri="{FF2B5EF4-FFF2-40B4-BE49-F238E27FC236}">
                <a16:creationId xmlns:a16="http://schemas.microsoft.com/office/drawing/2014/main" id="{C9681F95-F89D-45BD-8526-1AC1268D0B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1752" y="3313761"/>
            <a:ext cx="591315" cy="589395"/>
          </a:xfrm>
          <a:prstGeom prst="rect">
            <a:avLst/>
          </a:prstGeom>
        </p:spPr>
      </p:pic>
    </p:spTree>
    <p:extLst>
      <p:ext uri="{BB962C8B-B14F-4D97-AF65-F5344CB8AC3E}">
        <p14:creationId xmlns:p14="http://schemas.microsoft.com/office/powerpoint/2010/main" val="2631114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5823E2B7-BAA6-4886-96B6-5575DAB67EF6}"/>
              </a:ext>
            </a:extLst>
          </p:cNvPr>
          <p:cNvSpPr/>
          <p:nvPr/>
        </p:nvSpPr>
        <p:spPr>
          <a:xfrm>
            <a:off x="5179631" y="7046"/>
            <a:ext cx="1678369" cy="783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Marcador de número de diapositiva 1">
            <a:extLst>
              <a:ext uri="{FF2B5EF4-FFF2-40B4-BE49-F238E27FC236}">
                <a16:creationId xmlns:a16="http://schemas.microsoft.com/office/drawing/2014/main" id="{8F40BF38-97B5-4EE6-9A83-1192726F7870}"/>
              </a:ext>
            </a:extLst>
          </p:cNvPr>
          <p:cNvSpPr>
            <a:spLocks noGrp="1"/>
          </p:cNvSpPr>
          <p:nvPr>
            <p:ph type="sldNum" sz="quarter" idx="12"/>
          </p:nvPr>
        </p:nvSpPr>
        <p:spPr/>
        <p:txBody>
          <a:bodyPr/>
          <a:lstStyle/>
          <a:p>
            <a:fld id="{B0B223AA-581B-472F-BB2F-AB3AEAB0FF05}" type="slidenum">
              <a:rPr lang="es-ES" smtClean="0"/>
              <a:t>18</a:t>
            </a:fld>
            <a:endParaRPr lang="es-ES" dirty="0"/>
          </a:p>
        </p:txBody>
      </p:sp>
      <p:sp>
        <p:nvSpPr>
          <p:cNvPr id="4" name="CuadroTexto 3">
            <a:extLst>
              <a:ext uri="{FF2B5EF4-FFF2-40B4-BE49-F238E27FC236}">
                <a16:creationId xmlns:a16="http://schemas.microsoft.com/office/drawing/2014/main" id="{7C6711B6-173C-466F-900A-3B324A043AE0}"/>
              </a:ext>
            </a:extLst>
          </p:cNvPr>
          <p:cNvSpPr txBox="1"/>
          <p:nvPr/>
        </p:nvSpPr>
        <p:spPr>
          <a:xfrm>
            <a:off x="-79249" y="2808416"/>
            <a:ext cx="884791" cy="769441"/>
          </a:xfrm>
          <a:prstGeom prst="rect">
            <a:avLst/>
          </a:prstGeom>
          <a:noFill/>
        </p:spPr>
        <p:txBody>
          <a:bodyPr wrap="square" rtlCol="0">
            <a:spAutoFit/>
          </a:bodyPr>
          <a:lstStyle/>
          <a:p>
            <a:pPr algn="ctr"/>
            <a:r>
              <a:rPr lang="es-ES" sz="4400" spc="-150" dirty="0">
                <a:solidFill>
                  <a:schemeClr val="bg1"/>
                </a:solidFill>
                <a:latin typeface="Neutra Text" panose="02000000000000000000" pitchFamily="50" charset="0"/>
              </a:rPr>
              <a:t>04</a:t>
            </a:r>
          </a:p>
        </p:txBody>
      </p:sp>
      <p:sp>
        <p:nvSpPr>
          <p:cNvPr id="5" name="CuadroTexto 4">
            <a:extLst>
              <a:ext uri="{FF2B5EF4-FFF2-40B4-BE49-F238E27FC236}">
                <a16:creationId xmlns:a16="http://schemas.microsoft.com/office/drawing/2014/main" id="{B2AF46FA-A591-48F8-AA76-7A5E570F4C6C}"/>
              </a:ext>
            </a:extLst>
          </p:cNvPr>
          <p:cNvSpPr txBox="1"/>
          <p:nvPr/>
        </p:nvSpPr>
        <p:spPr>
          <a:xfrm>
            <a:off x="831103" y="1284804"/>
            <a:ext cx="1206746" cy="1105218"/>
          </a:xfrm>
          <a:prstGeom prst="rect">
            <a:avLst/>
          </a:prstGeom>
          <a:noFill/>
        </p:spPr>
        <p:txBody>
          <a:bodyPr wrap="square" rtlCol="0">
            <a:spAutoFit/>
          </a:bodyPr>
          <a:lstStyle/>
          <a:p>
            <a:r>
              <a:rPr lang="es-ES" sz="6600" spc="-300" dirty="0">
                <a:solidFill>
                  <a:srgbClr val="801F8A"/>
                </a:solidFill>
                <a:latin typeface="Neutra Text" panose="02000000000000000000" pitchFamily="50" charset="0"/>
              </a:rPr>
              <a:t>P2</a:t>
            </a:r>
          </a:p>
        </p:txBody>
      </p:sp>
      <p:pic>
        <p:nvPicPr>
          <p:cNvPr id="6" name="Imagen 5">
            <a:extLst>
              <a:ext uri="{FF2B5EF4-FFF2-40B4-BE49-F238E27FC236}">
                <a16:creationId xmlns:a16="http://schemas.microsoft.com/office/drawing/2014/main" id="{42BCDE3B-9E7C-4ED8-A1A2-4B809DF16F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6331" y="2336550"/>
            <a:ext cx="5632594" cy="79617"/>
          </a:xfrm>
          <a:prstGeom prst="rect">
            <a:avLst/>
          </a:prstGeom>
        </p:spPr>
      </p:pic>
      <p:sp>
        <p:nvSpPr>
          <p:cNvPr id="7" name="CuadroTexto 6">
            <a:extLst>
              <a:ext uri="{FF2B5EF4-FFF2-40B4-BE49-F238E27FC236}">
                <a16:creationId xmlns:a16="http://schemas.microsoft.com/office/drawing/2014/main" id="{FED26991-444A-4BFB-8518-1BEAD2259623}"/>
              </a:ext>
            </a:extLst>
          </p:cNvPr>
          <p:cNvSpPr txBox="1"/>
          <p:nvPr/>
        </p:nvSpPr>
        <p:spPr>
          <a:xfrm>
            <a:off x="2041032" y="1635976"/>
            <a:ext cx="4816968" cy="646331"/>
          </a:xfrm>
          <a:prstGeom prst="rect">
            <a:avLst/>
          </a:prstGeom>
          <a:noFill/>
        </p:spPr>
        <p:txBody>
          <a:bodyPr wrap="square" rtlCol="0">
            <a:spAutoFit/>
          </a:bodyPr>
          <a:lstStyle/>
          <a:p>
            <a:r>
              <a:rPr lang="es-ES_tradnl" sz="3600" spc="-150" dirty="0">
                <a:latin typeface="Neutra Text" panose="02000000000000000000" pitchFamily="50" charset="0"/>
              </a:rPr>
              <a:t>Registro único por fila</a:t>
            </a:r>
            <a:endParaRPr lang="es-ES" sz="3600" spc="-150" dirty="0">
              <a:latin typeface="Neutra Text" panose="02000000000000000000" pitchFamily="50" charset="0"/>
            </a:endParaRPr>
          </a:p>
        </p:txBody>
      </p:sp>
      <p:sp>
        <p:nvSpPr>
          <p:cNvPr id="8" name="Rectángulo 7">
            <a:extLst>
              <a:ext uri="{FF2B5EF4-FFF2-40B4-BE49-F238E27FC236}">
                <a16:creationId xmlns:a16="http://schemas.microsoft.com/office/drawing/2014/main" id="{7AC117A3-420B-4272-BBF1-9056524A0E02}"/>
              </a:ext>
            </a:extLst>
          </p:cNvPr>
          <p:cNvSpPr/>
          <p:nvPr/>
        </p:nvSpPr>
        <p:spPr>
          <a:xfrm>
            <a:off x="937259" y="2631711"/>
            <a:ext cx="5511665" cy="646331"/>
          </a:xfrm>
          <a:prstGeom prst="rect">
            <a:avLst/>
          </a:prstGeom>
        </p:spPr>
        <p:txBody>
          <a:bodyPr wrap="square">
            <a:spAutoFit/>
          </a:bodyPr>
          <a:lstStyle/>
          <a:p>
            <a:pPr marL="228600" indent="-228600" algn="just">
              <a:buClr>
                <a:srgbClr val="801F89"/>
              </a:buClr>
              <a:buFont typeface="Wingdings" panose="05000000000000000000" pitchFamily="2" charset="2"/>
              <a:buChar char="§"/>
            </a:pPr>
            <a:r>
              <a:rPr lang="es-ES_tradnl" sz="1200" dirty="0"/>
              <a:t>Las tablas de datos contienen observaciones sobre los datos y cada observación o registro de datos debe ocupar una fila. En cada registro debe haber exactamente el mismo número de campos. </a:t>
            </a:r>
          </a:p>
        </p:txBody>
      </p:sp>
      <p:sp>
        <p:nvSpPr>
          <p:cNvPr id="9" name="Rectángulo 8">
            <a:extLst>
              <a:ext uri="{FF2B5EF4-FFF2-40B4-BE49-F238E27FC236}">
                <a16:creationId xmlns:a16="http://schemas.microsoft.com/office/drawing/2014/main" id="{524A702D-E820-407F-8FAC-8F2AC549D76D}"/>
              </a:ext>
            </a:extLst>
          </p:cNvPr>
          <p:cNvSpPr/>
          <p:nvPr/>
        </p:nvSpPr>
        <p:spPr>
          <a:xfrm>
            <a:off x="922021" y="3302271"/>
            <a:ext cx="1615440" cy="276999"/>
          </a:xfrm>
          <a:prstGeom prst="rect">
            <a:avLst/>
          </a:prstGeom>
        </p:spPr>
        <p:txBody>
          <a:bodyPr wrap="square">
            <a:spAutoFit/>
          </a:bodyPr>
          <a:lstStyle/>
          <a:p>
            <a:pPr marL="228600" indent="-228600" algn="just">
              <a:buClr>
                <a:srgbClr val="801F89"/>
              </a:buClr>
              <a:buFont typeface="Wingdings" panose="05000000000000000000" pitchFamily="2" charset="2"/>
              <a:buChar char="§"/>
            </a:pPr>
            <a:r>
              <a:rPr lang="es-ES_tradnl" sz="1200" dirty="0"/>
              <a:t>A tener en cuenta: </a:t>
            </a:r>
          </a:p>
        </p:txBody>
      </p:sp>
      <p:sp>
        <p:nvSpPr>
          <p:cNvPr id="10" name="Rectángulo 9">
            <a:extLst>
              <a:ext uri="{FF2B5EF4-FFF2-40B4-BE49-F238E27FC236}">
                <a16:creationId xmlns:a16="http://schemas.microsoft.com/office/drawing/2014/main" id="{A1B76850-C1A7-436A-BF76-DC70DE278D6D}"/>
              </a:ext>
            </a:extLst>
          </p:cNvPr>
          <p:cNvSpPr/>
          <p:nvPr/>
        </p:nvSpPr>
        <p:spPr>
          <a:xfrm>
            <a:off x="838200" y="3543571"/>
            <a:ext cx="5610725" cy="2677656"/>
          </a:xfrm>
          <a:prstGeom prst="rect">
            <a:avLst/>
          </a:prstGeom>
        </p:spPr>
        <p:txBody>
          <a:bodyPr wrap="square">
            <a:spAutoFit/>
          </a:bodyPr>
          <a:lstStyle/>
          <a:p>
            <a:pPr marL="628650" lvl="1" indent="-171450" algn="just">
              <a:buClr>
                <a:srgbClr val="7030A0"/>
              </a:buClr>
              <a:buFont typeface="Wingdings" panose="05000000000000000000" pitchFamily="2" charset="2"/>
              <a:buChar char="§"/>
            </a:pPr>
            <a:r>
              <a:rPr lang="es-ES_tradnl" sz="1200" dirty="0"/>
              <a:t>Cada registro o fila está marcado por una secuencia de uno o más caracteres invisibles denominados carácter de control, concretamente el retorno de carro (CR, </a:t>
            </a:r>
            <a:r>
              <a:rPr lang="es-ES_tradnl" sz="1200" i="1" dirty="0" err="1"/>
              <a:t>carriage</a:t>
            </a:r>
            <a:r>
              <a:rPr lang="es-ES_tradnl" sz="1200" i="1" dirty="0"/>
              <a:t> </a:t>
            </a:r>
            <a:r>
              <a:rPr lang="es-ES_tradnl" sz="1200" i="1" dirty="0" err="1"/>
              <a:t>return</a:t>
            </a:r>
            <a:r>
              <a:rPr lang="es-ES_tradnl" sz="1200" dirty="0"/>
              <a:t>) y salto de línea (LF, </a:t>
            </a:r>
            <a:r>
              <a:rPr lang="es-ES_tradnl" sz="1200" i="1" dirty="0"/>
              <a:t>line </a:t>
            </a:r>
            <a:r>
              <a:rPr lang="es-ES_tradnl" sz="1200" i="1" dirty="0" err="1"/>
              <a:t>feed</a:t>
            </a:r>
            <a:r>
              <a:rPr lang="es-ES_tradnl" sz="1200" dirty="0"/>
              <a:t>). Desafortunadamente, los sistemas operativos representan los finales de línea usando diferentes secuencias:</a:t>
            </a:r>
          </a:p>
          <a:p>
            <a:pPr marL="628650" lvl="1" indent="-171450" algn="just">
              <a:buClr>
                <a:srgbClr val="7030A0"/>
              </a:buClr>
              <a:buFont typeface="Wingdings" panose="05000000000000000000" pitchFamily="2" charset="2"/>
              <a:buChar char="§"/>
            </a:pPr>
            <a:endParaRPr lang="es-ES_tradnl" sz="1200" dirty="0"/>
          </a:p>
          <a:p>
            <a:pPr marL="1085850" lvl="2" indent="-171450" algn="just">
              <a:buClr>
                <a:srgbClr val="7030A0"/>
              </a:buClr>
              <a:buFont typeface="Wingdings" panose="05000000000000000000" pitchFamily="2" charset="2"/>
              <a:buChar char="§"/>
            </a:pPr>
            <a:r>
              <a:rPr lang="es-ES_tradnl" sz="1200" dirty="0"/>
              <a:t>Todas las versiones de DOS / Microsoft Windows representan finales de línea como CR seguidos de LF, es decir, CRLF o lo que es lo mismo ("\r\n").</a:t>
            </a:r>
          </a:p>
          <a:p>
            <a:pPr marL="1085850" lvl="2" indent="-171450" algn="just">
              <a:buClr>
                <a:srgbClr val="7030A0"/>
              </a:buClr>
              <a:buFont typeface="Wingdings" panose="05000000000000000000" pitchFamily="2" charset="2"/>
              <a:buChar char="§"/>
            </a:pPr>
            <a:endParaRPr lang="es-ES_tradnl" sz="1200" dirty="0"/>
          </a:p>
          <a:p>
            <a:pPr marL="1085850" lvl="2" indent="-171450" algn="just">
              <a:buClr>
                <a:srgbClr val="7030A0"/>
              </a:buClr>
              <a:buFont typeface="Wingdings" panose="05000000000000000000" pitchFamily="2" charset="2"/>
              <a:buChar char="§"/>
            </a:pPr>
            <a:r>
              <a:rPr lang="es-ES_tradnl" sz="1200" dirty="0"/>
              <a:t>Los sistemas operativos UNIX y similares, incluido </a:t>
            </a:r>
            <a:r>
              <a:rPr lang="es-ES_tradnl" sz="1200" dirty="0" err="1"/>
              <a:t>MacOS</a:t>
            </a:r>
            <a:r>
              <a:rPr lang="es-ES_tradnl" sz="1200" dirty="0"/>
              <a:t>, representan las terminaciones de línea como LF o lo que es lo mismo ("\n").</a:t>
            </a:r>
          </a:p>
          <a:p>
            <a:pPr marL="1085850" lvl="2" indent="-171450">
              <a:buClr>
                <a:srgbClr val="7030A0"/>
              </a:buClr>
              <a:buFont typeface="Wingdings" panose="05000000000000000000" pitchFamily="2" charset="2"/>
              <a:buChar char="§"/>
            </a:pPr>
            <a:endParaRPr lang="es-ES_tradnl" sz="1200" dirty="0"/>
          </a:p>
        </p:txBody>
      </p:sp>
      <p:sp>
        <p:nvSpPr>
          <p:cNvPr id="11" name="Rectángulo 10">
            <a:extLst>
              <a:ext uri="{FF2B5EF4-FFF2-40B4-BE49-F238E27FC236}">
                <a16:creationId xmlns:a16="http://schemas.microsoft.com/office/drawing/2014/main" id="{A6DE98F7-57B3-413E-8F2F-041BF683F8EB}"/>
              </a:ext>
            </a:extLst>
          </p:cNvPr>
          <p:cNvSpPr/>
          <p:nvPr/>
        </p:nvSpPr>
        <p:spPr>
          <a:xfrm>
            <a:off x="965569" y="6094549"/>
            <a:ext cx="5497211" cy="1938992"/>
          </a:xfrm>
          <a:prstGeom prst="rect">
            <a:avLst/>
          </a:prstGeom>
        </p:spPr>
        <p:txBody>
          <a:bodyPr wrap="square">
            <a:spAutoFit/>
          </a:bodyPr>
          <a:lstStyle/>
          <a:p>
            <a:pPr marL="171450" indent="-171450" algn="just">
              <a:buClr>
                <a:srgbClr val="801F89"/>
              </a:buClr>
              <a:buFont typeface="Wingdings" panose="05000000000000000000" pitchFamily="2" charset="2"/>
              <a:buChar char="§"/>
            </a:pPr>
            <a:r>
              <a:rPr lang="es-ES_tradnl" sz="1200" dirty="0"/>
              <a:t>El documento de referencia RFC4180 para datos en formato CSV, define que las filas deben ser terminadas con los caracteres de control CRLF. Por tanto, es importante saber que esta cuestión puede generar algún problema cuando se intercambian, importan o exportan, archivos CSV con origen en diferentes sistemas operativos.</a:t>
            </a:r>
          </a:p>
          <a:p>
            <a:pPr marL="171450" indent="-171450" algn="just">
              <a:buClr>
                <a:srgbClr val="801F89"/>
              </a:buClr>
              <a:buFont typeface="Wingdings" panose="05000000000000000000" pitchFamily="2" charset="2"/>
              <a:buChar char="§"/>
            </a:pPr>
            <a:endParaRPr lang="es-ES_tradnl" sz="1200" dirty="0"/>
          </a:p>
          <a:p>
            <a:pPr marL="171450" indent="-171450" algn="just">
              <a:buClr>
                <a:srgbClr val="801F89"/>
              </a:buClr>
              <a:buFont typeface="Wingdings" panose="05000000000000000000" pitchFamily="2" charset="2"/>
              <a:buChar char="§"/>
            </a:pPr>
            <a:r>
              <a:rPr lang="es-ES_tradnl" sz="1200" dirty="0"/>
              <a:t>La existencia de caracteres de retorno de carro [CR] dentro del valor de un campo, por ejemplo, campos que contienen múltiples líneas o comentarios, deben ir siempre entre comillas dobles. </a:t>
            </a:r>
          </a:p>
          <a:p>
            <a:pPr lvl="1"/>
            <a:endParaRPr lang="es-ES_tradnl" sz="1200" dirty="0"/>
          </a:p>
        </p:txBody>
      </p:sp>
      <p:grpSp>
        <p:nvGrpSpPr>
          <p:cNvPr id="13" name="Grupo 12">
            <a:extLst>
              <a:ext uri="{FF2B5EF4-FFF2-40B4-BE49-F238E27FC236}">
                <a16:creationId xmlns:a16="http://schemas.microsoft.com/office/drawing/2014/main" id="{2FC0806B-5C38-42BA-B3C5-2A772C9F874B}"/>
              </a:ext>
            </a:extLst>
          </p:cNvPr>
          <p:cNvGrpSpPr/>
          <p:nvPr/>
        </p:nvGrpSpPr>
        <p:grpSpPr>
          <a:xfrm>
            <a:off x="5441848" y="129540"/>
            <a:ext cx="1148139" cy="523603"/>
            <a:chOff x="4716780" y="1043940"/>
            <a:chExt cx="1386840" cy="632462"/>
          </a:xfrm>
        </p:grpSpPr>
        <p:sp>
          <p:nvSpPr>
            <p:cNvPr id="14" name="Rectángulo 13">
              <a:extLst>
                <a:ext uri="{FF2B5EF4-FFF2-40B4-BE49-F238E27FC236}">
                  <a16:creationId xmlns:a16="http://schemas.microsoft.com/office/drawing/2014/main" id="{652B3A05-4D0E-4309-909C-0D1A90E61C7F}"/>
                </a:ext>
              </a:extLst>
            </p:cNvPr>
            <p:cNvSpPr/>
            <p:nvPr/>
          </p:nvSpPr>
          <p:spPr>
            <a:xfrm>
              <a:off x="4724398" y="1219202"/>
              <a:ext cx="715418" cy="4572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5" name="Grupo 14">
              <a:extLst>
                <a:ext uri="{FF2B5EF4-FFF2-40B4-BE49-F238E27FC236}">
                  <a16:creationId xmlns:a16="http://schemas.microsoft.com/office/drawing/2014/main" id="{422BE9A3-CAEF-4D0E-A331-3F4B013BC079}"/>
                </a:ext>
              </a:extLst>
            </p:cNvPr>
            <p:cNvGrpSpPr/>
            <p:nvPr/>
          </p:nvGrpSpPr>
          <p:grpSpPr>
            <a:xfrm>
              <a:off x="4716780" y="1043940"/>
              <a:ext cx="1386840" cy="596900"/>
              <a:chOff x="4716780" y="1043940"/>
              <a:chExt cx="1386840" cy="596900"/>
            </a:xfrm>
          </p:grpSpPr>
          <p:sp>
            <p:nvSpPr>
              <p:cNvPr id="16" name="Rectángulo 15">
                <a:extLst>
                  <a:ext uri="{FF2B5EF4-FFF2-40B4-BE49-F238E27FC236}">
                    <a16:creationId xmlns:a16="http://schemas.microsoft.com/office/drawing/2014/main" id="{B74E53A3-9817-4E4D-93B9-FDD103047E21}"/>
                  </a:ext>
                </a:extLst>
              </p:cNvPr>
              <p:cNvSpPr/>
              <p:nvPr/>
            </p:nvSpPr>
            <p:spPr>
              <a:xfrm>
                <a:off x="4716780" y="1043940"/>
                <a:ext cx="1386840" cy="144780"/>
              </a:xfrm>
              <a:prstGeom prst="rect">
                <a:avLst/>
              </a:prstGeom>
              <a:solidFill>
                <a:schemeClr val="bg1">
                  <a:lumMod val="8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CA36F2CA-6A8B-400C-94BB-4EA91F670485}"/>
                  </a:ext>
                </a:extLst>
              </p:cNvPr>
              <p:cNvSpPr/>
              <p:nvPr/>
            </p:nvSpPr>
            <p:spPr>
              <a:xfrm>
                <a:off x="5692140" y="1272540"/>
                <a:ext cx="365760" cy="5334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17">
                <a:extLst>
                  <a:ext uri="{FF2B5EF4-FFF2-40B4-BE49-F238E27FC236}">
                    <a16:creationId xmlns:a16="http://schemas.microsoft.com/office/drawing/2014/main" id="{9815DFE3-E7E3-4799-988B-C90BF92D7290}"/>
                  </a:ext>
                </a:extLst>
              </p:cNvPr>
              <p:cNvSpPr/>
              <p:nvPr/>
            </p:nvSpPr>
            <p:spPr>
              <a:xfrm>
                <a:off x="5684520" y="1402080"/>
                <a:ext cx="365760" cy="5334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Rectángulo 18">
                <a:extLst>
                  <a:ext uri="{FF2B5EF4-FFF2-40B4-BE49-F238E27FC236}">
                    <a16:creationId xmlns:a16="http://schemas.microsoft.com/office/drawing/2014/main" id="{C69FA9EC-D25A-47C0-99DC-8355074CC26A}"/>
                  </a:ext>
                </a:extLst>
              </p:cNvPr>
              <p:cNvSpPr/>
              <p:nvPr/>
            </p:nvSpPr>
            <p:spPr>
              <a:xfrm>
                <a:off x="5692140" y="1516380"/>
                <a:ext cx="365760" cy="5334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0" name="Conector recto 19">
                <a:extLst>
                  <a:ext uri="{FF2B5EF4-FFF2-40B4-BE49-F238E27FC236}">
                    <a16:creationId xmlns:a16="http://schemas.microsoft.com/office/drawing/2014/main" id="{5B5EAEC0-42E5-47EF-8983-C0F5D07F7D8D}"/>
                  </a:ext>
                </a:extLst>
              </p:cNvPr>
              <p:cNvCxnSpPr/>
              <p:nvPr/>
            </p:nvCxnSpPr>
            <p:spPr>
              <a:xfrm>
                <a:off x="5547360" y="1221740"/>
                <a:ext cx="0" cy="4191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637931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E950295D-569A-456B-966A-F17B727ECF71}"/>
              </a:ext>
            </a:extLst>
          </p:cNvPr>
          <p:cNvSpPr/>
          <p:nvPr/>
        </p:nvSpPr>
        <p:spPr>
          <a:xfrm>
            <a:off x="5179631" y="7046"/>
            <a:ext cx="1678369" cy="783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Marcador de número de diapositiva 1">
            <a:extLst>
              <a:ext uri="{FF2B5EF4-FFF2-40B4-BE49-F238E27FC236}">
                <a16:creationId xmlns:a16="http://schemas.microsoft.com/office/drawing/2014/main" id="{818A49E6-E39F-4057-889F-5A4755E15762}"/>
              </a:ext>
            </a:extLst>
          </p:cNvPr>
          <p:cNvSpPr>
            <a:spLocks noGrp="1"/>
          </p:cNvSpPr>
          <p:nvPr>
            <p:ph type="sldNum" sz="quarter" idx="12"/>
          </p:nvPr>
        </p:nvSpPr>
        <p:spPr/>
        <p:txBody>
          <a:bodyPr/>
          <a:lstStyle/>
          <a:p>
            <a:fld id="{B0B223AA-581B-472F-BB2F-AB3AEAB0FF05}" type="slidenum">
              <a:rPr lang="es-ES" smtClean="0"/>
              <a:t>19</a:t>
            </a:fld>
            <a:endParaRPr lang="es-ES" dirty="0"/>
          </a:p>
        </p:txBody>
      </p:sp>
      <p:sp>
        <p:nvSpPr>
          <p:cNvPr id="3" name="Rectángulo 2">
            <a:extLst>
              <a:ext uri="{FF2B5EF4-FFF2-40B4-BE49-F238E27FC236}">
                <a16:creationId xmlns:a16="http://schemas.microsoft.com/office/drawing/2014/main" id="{099FACD1-04DC-4F15-B8D4-27368C00E56C}"/>
              </a:ext>
            </a:extLst>
          </p:cNvPr>
          <p:cNvSpPr/>
          <p:nvPr/>
        </p:nvSpPr>
        <p:spPr>
          <a:xfrm>
            <a:off x="359392" y="1000832"/>
            <a:ext cx="6118698" cy="1077218"/>
          </a:xfrm>
          <a:prstGeom prst="rect">
            <a:avLst/>
          </a:prstGeom>
        </p:spPr>
        <p:txBody>
          <a:bodyPr wrap="square">
            <a:spAutoFit/>
          </a:bodyPr>
          <a:lstStyle/>
          <a:p>
            <a:pPr marL="285750" indent="-285750" algn="just">
              <a:buClr>
                <a:srgbClr val="801F8A"/>
              </a:buClr>
              <a:buFont typeface="Wingdings" panose="05000000000000000000" pitchFamily="2" charset="2"/>
              <a:buChar char="§"/>
            </a:pPr>
            <a:r>
              <a:rPr lang="es-ES_tradnl" sz="1600" b="1" dirty="0"/>
              <a:t>Ejemplo 1</a:t>
            </a:r>
            <a:r>
              <a:rPr lang="es-ES_tradnl" sz="1200" dirty="0"/>
              <a:t>: Comportamiento de una importación de un archivo CSV que contiene espacios en blanco y/o retornos de carro en varias circunstancias.</a:t>
            </a:r>
          </a:p>
          <a:p>
            <a:pPr marL="285750" indent="-285750" algn="just">
              <a:buClr>
                <a:srgbClr val="801F8A"/>
              </a:buClr>
              <a:buFont typeface="Wingdings" panose="05000000000000000000" pitchFamily="2" charset="2"/>
              <a:buChar char="§"/>
            </a:pPr>
            <a:endParaRPr lang="es-ES_tradnl" sz="1200" dirty="0"/>
          </a:p>
          <a:p>
            <a:pPr marL="742950" lvl="1" indent="-285750" algn="just">
              <a:buClr>
                <a:srgbClr val="801F8A"/>
              </a:buClr>
              <a:buFont typeface="Wingdings" panose="05000000000000000000" pitchFamily="2" charset="2"/>
              <a:buChar char="§"/>
            </a:pPr>
            <a:r>
              <a:rPr lang="es-ES_tradnl" sz="1200" b="1" dirty="0"/>
              <a:t>Caso 1:  Importación de un </a:t>
            </a:r>
            <a:r>
              <a:rPr lang="es-ES_tradnl" sz="1200" dirty="0"/>
              <a:t>CSV con valores de campos que incluyen espacios en blanco entrecomillados y separados por ‘,’</a:t>
            </a:r>
          </a:p>
        </p:txBody>
      </p:sp>
      <p:sp>
        <p:nvSpPr>
          <p:cNvPr id="7" name="Rectángulo 6">
            <a:extLst>
              <a:ext uri="{FF2B5EF4-FFF2-40B4-BE49-F238E27FC236}">
                <a16:creationId xmlns:a16="http://schemas.microsoft.com/office/drawing/2014/main" id="{23DBF3E4-B9AD-4538-A5D0-30579158988A}"/>
              </a:ext>
            </a:extLst>
          </p:cNvPr>
          <p:cNvSpPr/>
          <p:nvPr/>
        </p:nvSpPr>
        <p:spPr>
          <a:xfrm>
            <a:off x="1141747" y="2208389"/>
            <a:ext cx="4809615" cy="814809"/>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1"/>
            <a:r>
              <a:rPr lang="es-ES_tradnl" sz="1200" dirty="0" err="1">
                <a:solidFill>
                  <a:schemeClr val="tx1"/>
                </a:solidFill>
              </a:rPr>
              <a:t>marca,año,cilindros</a:t>
            </a:r>
            <a:endParaRPr lang="es-ES_tradnl" sz="1200" dirty="0">
              <a:solidFill>
                <a:schemeClr val="tx1"/>
              </a:solidFill>
            </a:endParaRPr>
          </a:p>
          <a:p>
            <a:pPr lvl="1"/>
            <a:r>
              <a:rPr lang="es-ES_tradnl" sz="1200" dirty="0">
                <a:solidFill>
                  <a:schemeClr val="tx1"/>
                </a:solidFill>
              </a:rPr>
              <a:t>"</a:t>
            </a:r>
            <a:r>
              <a:rPr lang="es-ES_tradnl" sz="1200" dirty="0" err="1">
                <a:solidFill>
                  <a:schemeClr val="tx1"/>
                </a:solidFill>
              </a:rPr>
              <a:t>chevrolet</a:t>
            </a:r>
            <a:r>
              <a:rPr lang="es-ES_tradnl" sz="1200" dirty="0">
                <a:solidFill>
                  <a:schemeClr val="tx1"/>
                </a:solidFill>
              </a:rPr>
              <a:t> </a:t>
            </a:r>
            <a:r>
              <a:rPr lang="es-ES_tradnl" sz="1200" dirty="0" err="1">
                <a:solidFill>
                  <a:schemeClr val="tx1"/>
                </a:solidFill>
              </a:rPr>
              <a:t>chevelle</a:t>
            </a:r>
            <a:r>
              <a:rPr lang="es-ES_tradnl" sz="1200" dirty="0">
                <a:solidFill>
                  <a:schemeClr val="tx1"/>
                </a:solidFill>
              </a:rPr>
              <a:t> malibu",1970,8</a:t>
            </a:r>
          </a:p>
          <a:p>
            <a:pPr lvl="1"/>
            <a:r>
              <a:rPr lang="es-ES_tradnl" sz="1200" dirty="0">
                <a:solidFill>
                  <a:schemeClr val="tx1"/>
                </a:solidFill>
              </a:rPr>
              <a:t>"</a:t>
            </a:r>
            <a:r>
              <a:rPr lang="es-ES_tradnl" sz="1200" dirty="0" err="1">
                <a:solidFill>
                  <a:schemeClr val="tx1"/>
                </a:solidFill>
              </a:rPr>
              <a:t>buick</a:t>
            </a:r>
            <a:r>
              <a:rPr lang="es-ES_tradnl" sz="1200" dirty="0">
                <a:solidFill>
                  <a:schemeClr val="tx1"/>
                </a:solidFill>
              </a:rPr>
              <a:t> </a:t>
            </a:r>
            <a:r>
              <a:rPr lang="es-ES_tradnl" sz="1200" dirty="0" err="1">
                <a:solidFill>
                  <a:schemeClr val="tx1"/>
                </a:solidFill>
              </a:rPr>
              <a:t>skylark</a:t>
            </a:r>
            <a:r>
              <a:rPr lang="es-ES_tradnl" sz="1200" dirty="0">
                <a:solidFill>
                  <a:schemeClr val="tx1"/>
                </a:solidFill>
              </a:rPr>
              <a:t> 320",1970,8</a:t>
            </a:r>
          </a:p>
          <a:p>
            <a:pPr lvl="1"/>
            <a:r>
              <a:rPr lang="es-ES_tradnl" sz="1200" dirty="0">
                <a:solidFill>
                  <a:schemeClr val="tx1"/>
                </a:solidFill>
              </a:rPr>
              <a:t>"</a:t>
            </a:r>
            <a:r>
              <a:rPr lang="es-ES_tradnl" sz="1200" dirty="0" err="1">
                <a:solidFill>
                  <a:schemeClr val="tx1"/>
                </a:solidFill>
              </a:rPr>
              <a:t>plymouth</a:t>
            </a:r>
            <a:r>
              <a:rPr lang="es-ES_tradnl" sz="1200" dirty="0">
                <a:solidFill>
                  <a:schemeClr val="tx1"/>
                </a:solidFill>
              </a:rPr>
              <a:t> satellite",1970,8</a:t>
            </a:r>
          </a:p>
        </p:txBody>
      </p:sp>
      <p:grpSp>
        <p:nvGrpSpPr>
          <p:cNvPr id="9" name="Grupo 8">
            <a:extLst>
              <a:ext uri="{FF2B5EF4-FFF2-40B4-BE49-F238E27FC236}">
                <a16:creationId xmlns:a16="http://schemas.microsoft.com/office/drawing/2014/main" id="{A4B7F2F1-A40D-405B-AD77-59ADCFC0423E}"/>
              </a:ext>
            </a:extLst>
          </p:cNvPr>
          <p:cNvGrpSpPr/>
          <p:nvPr/>
        </p:nvGrpSpPr>
        <p:grpSpPr>
          <a:xfrm>
            <a:off x="5475779" y="143828"/>
            <a:ext cx="1085632" cy="495097"/>
            <a:chOff x="4716780" y="1043940"/>
            <a:chExt cx="1386840" cy="632462"/>
          </a:xfrm>
        </p:grpSpPr>
        <p:sp>
          <p:nvSpPr>
            <p:cNvPr id="10" name="Rectángulo 9">
              <a:extLst>
                <a:ext uri="{FF2B5EF4-FFF2-40B4-BE49-F238E27FC236}">
                  <a16:creationId xmlns:a16="http://schemas.microsoft.com/office/drawing/2014/main" id="{4616B5F0-18BE-4A88-BE5D-5B840348586E}"/>
                </a:ext>
              </a:extLst>
            </p:cNvPr>
            <p:cNvSpPr/>
            <p:nvPr/>
          </p:nvSpPr>
          <p:spPr>
            <a:xfrm>
              <a:off x="4724398" y="1219202"/>
              <a:ext cx="715418" cy="4572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upo 10">
              <a:extLst>
                <a:ext uri="{FF2B5EF4-FFF2-40B4-BE49-F238E27FC236}">
                  <a16:creationId xmlns:a16="http://schemas.microsoft.com/office/drawing/2014/main" id="{089D0935-CFD5-4A7D-B8EB-882536482D84}"/>
                </a:ext>
              </a:extLst>
            </p:cNvPr>
            <p:cNvGrpSpPr/>
            <p:nvPr/>
          </p:nvGrpSpPr>
          <p:grpSpPr>
            <a:xfrm>
              <a:off x="4716780" y="1043940"/>
              <a:ext cx="1386840" cy="596900"/>
              <a:chOff x="4716780" y="1043940"/>
              <a:chExt cx="1386840" cy="596900"/>
            </a:xfrm>
          </p:grpSpPr>
          <p:sp>
            <p:nvSpPr>
              <p:cNvPr id="12" name="Rectángulo 11">
                <a:extLst>
                  <a:ext uri="{FF2B5EF4-FFF2-40B4-BE49-F238E27FC236}">
                    <a16:creationId xmlns:a16="http://schemas.microsoft.com/office/drawing/2014/main" id="{2819A3F6-1D2F-4086-865E-BF4E57F24A75}"/>
                  </a:ext>
                </a:extLst>
              </p:cNvPr>
              <p:cNvSpPr/>
              <p:nvPr/>
            </p:nvSpPr>
            <p:spPr>
              <a:xfrm>
                <a:off x="4716780" y="1043940"/>
                <a:ext cx="1386840" cy="144780"/>
              </a:xfrm>
              <a:prstGeom prst="rect">
                <a:avLst/>
              </a:prstGeom>
              <a:solidFill>
                <a:schemeClr val="bg1">
                  <a:lumMod val="8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13" name="Rectángulo 12">
                <a:extLst>
                  <a:ext uri="{FF2B5EF4-FFF2-40B4-BE49-F238E27FC236}">
                    <a16:creationId xmlns:a16="http://schemas.microsoft.com/office/drawing/2014/main" id="{D39B5067-70BF-4F50-A2A4-2C6BC7256A18}"/>
                  </a:ext>
                </a:extLst>
              </p:cNvPr>
              <p:cNvSpPr/>
              <p:nvPr/>
            </p:nvSpPr>
            <p:spPr>
              <a:xfrm>
                <a:off x="5692140" y="1272540"/>
                <a:ext cx="365760" cy="5334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1651DCD4-13DC-4006-9DA1-6F1D690D1EB1}"/>
                  </a:ext>
                </a:extLst>
              </p:cNvPr>
              <p:cNvSpPr/>
              <p:nvPr/>
            </p:nvSpPr>
            <p:spPr>
              <a:xfrm>
                <a:off x="5684520" y="1402080"/>
                <a:ext cx="365760" cy="5334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8E615112-F1B7-46C4-988B-2F1BF854E667}"/>
                  </a:ext>
                </a:extLst>
              </p:cNvPr>
              <p:cNvSpPr/>
              <p:nvPr/>
            </p:nvSpPr>
            <p:spPr>
              <a:xfrm>
                <a:off x="5692140" y="1516380"/>
                <a:ext cx="365760" cy="5334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6" name="Conector recto 15">
                <a:extLst>
                  <a:ext uri="{FF2B5EF4-FFF2-40B4-BE49-F238E27FC236}">
                    <a16:creationId xmlns:a16="http://schemas.microsoft.com/office/drawing/2014/main" id="{FF72CE2C-A4D6-4DC9-B1BC-4EF8AC0BBA86}"/>
                  </a:ext>
                </a:extLst>
              </p:cNvPr>
              <p:cNvCxnSpPr/>
              <p:nvPr/>
            </p:nvCxnSpPr>
            <p:spPr>
              <a:xfrm>
                <a:off x="5547360" y="1221740"/>
                <a:ext cx="0" cy="4191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7" name="CuadroTexto 16">
            <a:extLst>
              <a:ext uri="{FF2B5EF4-FFF2-40B4-BE49-F238E27FC236}">
                <a16:creationId xmlns:a16="http://schemas.microsoft.com/office/drawing/2014/main" id="{BFE666B0-BA09-4051-B836-39B806F3C648}"/>
              </a:ext>
            </a:extLst>
          </p:cNvPr>
          <p:cNvSpPr txBox="1"/>
          <p:nvPr/>
        </p:nvSpPr>
        <p:spPr>
          <a:xfrm>
            <a:off x="-71440" y="-19951"/>
            <a:ext cx="884791" cy="769441"/>
          </a:xfrm>
          <a:prstGeom prst="rect">
            <a:avLst/>
          </a:prstGeom>
          <a:noFill/>
        </p:spPr>
        <p:txBody>
          <a:bodyPr wrap="square" rtlCol="0">
            <a:spAutoFit/>
          </a:bodyPr>
          <a:lstStyle/>
          <a:p>
            <a:pPr algn="ctr"/>
            <a:r>
              <a:rPr lang="es-ES" sz="4400" spc="-150" dirty="0">
                <a:solidFill>
                  <a:schemeClr val="bg1"/>
                </a:solidFill>
                <a:latin typeface="Neutra Text" panose="02000000000000000000" pitchFamily="50" charset="0"/>
              </a:rPr>
              <a:t>04</a:t>
            </a:r>
          </a:p>
        </p:txBody>
      </p:sp>
      <p:graphicFrame>
        <p:nvGraphicFramePr>
          <p:cNvPr id="22" name="Tabla 21">
            <a:extLst>
              <a:ext uri="{FF2B5EF4-FFF2-40B4-BE49-F238E27FC236}">
                <a16:creationId xmlns:a16="http://schemas.microsoft.com/office/drawing/2014/main" id="{AB61DB8F-A0CF-064E-8A6B-30956ADBECB4}"/>
              </a:ext>
            </a:extLst>
          </p:cNvPr>
          <p:cNvGraphicFramePr>
            <a:graphicFrameLocks noGrp="1"/>
          </p:cNvGraphicFramePr>
          <p:nvPr>
            <p:extLst>
              <p:ext uri="{D42A27DB-BD31-4B8C-83A1-F6EECF244321}">
                <p14:modId xmlns:p14="http://schemas.microsoft.com/office/powerpoint/2010/main" val="919132334"/>
              </p:ext>
            </p:extLst>
          </p:nvPr>
        </p:nvGraphicFramePr>
        <p:xfrm>
          <a:off x="1177636" y="3331992"/>
          <a:ext cx="4815268" cy="1103944"/>
        </p:xfrm>
        <a:graphic>
          <a:graphicData uri="http://schemas.openxmlformats.org/drawingml/2006/table">
            <a:tbl>
              <a:tblPr firstRow="1" bandRow="1">
                <a:tableStyleId>{5940675A-B579-460E-94D1-54222C63F5DA}</a:tableStyleId>
              </a:tblPr>
              <a:tblGrid>
                <a:gridCol w="1768142">
                  <a:extLst>
                    <a:ext uri="{9D8B030D-6E8A-4147-A177-3AD203B41FA5}">
                      <a16:colId xmlns:a16="http://schemas.microsoft.com/office/drawing/2014/main" val="3837467181"/>
                    </a:ext>
                  </a:extLst>
                </a:gridCol>
                <a:gridCol w="1768142">
                  <a:extLst>
                    <a:ext uri="{9D8B030D-6E8A-4147-A177-3AD203B41FA5}">
                      <a16:colId xmlns:a16="http://schemas.microsoft.com/office/drawing/2014/main" val="2107391937"/>
                    </a:ext>
                  </a:extLst>
                </a:gridCol>
                <a:gridCol w="1278984">
                  <a:extLst>
                    <a:ext uri="{9D8B030D-6E8A-4147-A177-3AD203B41FA5}">
                      <a16:colId xmlns:a16="http://schemas.microsoft.com/office/drawing/2014/main" val="1732923677"/>
                    </a:ext>
                  </a:extLst>
                </a:gridCol>
              </a:tblGrid>
              <a:tr h="275986">
                <a:tc>
                  <a:txBody>
                    <a:bodyPr/>
                    <a:lstStyle/>
                    <a:p>
                      <a:pPr algn="ctr" fontAlgn="b"/>
                      <a:r>
                        <a:rPr lang="es-ES" sz="1200" u="none" strike="noStrike" dirty="0">
                          <a:effectLst/>
                        </a:rPr>
                        <a:t>marca</a:t>
                      </a:r>
                      <a:endParaRPr lang="es-ES" sz="1200" b="0" i="0" u="none" strike="noStrike" dirty="0">
                        <a:solidFill>
                          <a:srgbClr val="000000"/>
                        </a:solidFill>
                        <a:effectLst/>
                        <a:latin typeface="Calibri" panose="020F0502020204030204" pitchFamily="34" charset="0"/>
                      </a:endParaRPr>
                    </a:p>
                  </a:txBody>
                  <a:tcPr marL="9525" marR="9525" marT="9525" marB="0" anchor="ctr">
                    <a:solidFill>
                      <a:schemeClr val="accent2">
                        <a:lumMod val="60000"/>
                        <a:lumOff val="40000"/>
                      </a:schemeClr>
                    </a:solidFill>
                  </a:tcPr>
                </a:tc>
                <a:tc>
                  <a:txBody>
                    <a:bodyPr/>
                    <a:lstStyle/>
                    <a:p>
                      <a:pPr algn="ctr" fontAlgn="b"/>
                      <a:r>
                        <a:rPr lang="es-ES" sz="1200" u="none" strike="noStrike" dirty="0">
                          <a:effectLst/>
                        </a:rPr>
                        <a:t>año</a:t>
                      </a:r>
                      <a:endParaRPr lang="es-ES" sz="1200" b="0" i="0" u="none" strike="noStrike" dirty="0">
                        <a:solidFill>
                          <a:srgbClr val="000000"/>
                        </a:solidFill>
                        <a:effectLst/>
                        <a:latin typeface="Calibri" panose="020F0502020204030204" pitchFamily="34" charset="0"/>
                      </a:endParaRPr>
                    </a:p>
                  </a:txBody>
                  <a:tcPr marL="9525" marR="9525" marT="9525" marB="0" anchor="ctr">
                    <a:solidFill>
                      <a:schemeClr val="accent2">
                        <a:lumMod val="60000"/>
                        <a:lumOff val="40000"/>
                      </a:schemeClr>
                    </a:solidFill>
                  </a:tcPr>
                </a:tc>
                <a:tc>
                  <a:txBody>
                    <a:bodyPr/>
                    <a:lstStyle/>
                    <a:p>
                      <a:pPr algn="ctr" fontAlgn="b"/>
                      <a:r>
                        <a:rPr lang="es-ES" sz="1200" u="none" strike="noStrike" dirty="0">
                          <a:effectLst/>
                        </a:rPr>
                        <a:t>cilindros</a:t>
                      </a:r>
                      <a:endParaRPr lang="es-ES" sz="1200" b="0" i="0" u="none" strike="noStrike" dirty="0">
                        <a:solidFill>
                          <a:srgbClr val="000000"/>
                        </a:solidFill>
                        <a:effectLst/>
                        <a:latin typeface="Calibri" panose="020F0502020204030204" pitchFamily="34" charset="0"/>
                      </a:endParaRPr>
                    </a:p>
                  </a:txBody>
                  <a:tcPr marL="9525" marR="9525" marT="9525" marB="0" anchor="ctr">
                    <a:solidFill>
                      <a:schemeClr val="accent2">
                        <a:lumMod val="60000"/>
                        <a:lumOff val="40000"/>
                      </a:schemeClr>
                    </a:solidFill>
                  </a:tcPr>
                </a:tc>
                <a:extLst>
                  <a:ext uri="{0D108BD9-81ED-4DB2-BD59-A6C34878D82A}">
                    <a16:rowId xmlns:a16="http://schemas.microsoft.com/office/drawing/2014/main" val="1536417673"/>
                  </a:ext>
                </a:extLst>
              </a:tr>
              <a:tr h="275986">
                <a:tc>
                  <a:txBody>
                    <a:bodyPr/>
                    <a:lstStyle/>
                    <a:p>
                      <a:pPr algn="ctr" fontAlgn="b"/>
                      <a:r>
                        <a:rPr lang="es-ES" sz="1200" u="none" strike="noStrike" dirty="0" err="1">
                          <a:effectLst/>
                        </a:rPr>
                        <a:t>chevrolet</a:t>
                      </a:r>
                      <a:r>
                        <a:rPr lang="es-ES" sz="1200" u="none" strike="noStrike" dirty="0">
                          <a:effectLst/>
                        </a:rPr>
                        <a:t> </a:t>
                      </a:r>
                      <a:r>
                        <a:rPr lang="es-ES" sz="1200" u="none" strike="noStrike" dirty="0" err="1">
                          <a:effectLst/>
                        </a:rPr>
                        <a:t>chevelle</a:t>
                      </a:r>
                      <a:r>
                        <a:rPr lang="es-ES" sz="1200" u="none" strike="noStrike" dirty="0">
                          <a:effectLst/>
                        </a:rPr>
                        <a:t> </a:t>
                      </a:r>
                      <a:r>
                        <a:rPr lang="es-ES" sz="1200" u="none" strike="noStrike" dirty="0" err="1">
                          <a:effectLst/>
                        </a:rPr>
                        <a:t>malibu</a:t>
                      </a:r>
                      <a:endParaRPr lang="es-E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s-ES" sz="1200" u="none" strike="noStrike" dirty="0">
                          <a:effectLst/>
                        </a:rPr>
                        <a:t>1970</a:t>
                      </a:r>
                      <a:endParaRPr lang="es-E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s-ES" sz="1200" u="none" strike="noStrike">
                          <a:effectLst/>
                        </a:rPr>
                        <a:t>8</a:t>
                      </a:r>
                      <a:endParaRPr lang="es-ES" sz="12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194175340"/>
                  </a:ext>
                </a:extLst>
              </a:tr>
              <a:tr h="275986">
                <a:tc>
                  <a:txBody>
                    <a:bodyPr/>
                    <a:lstStyle/>
                    <a:p>
                      <a:pPr algn="ctr" fontAlgn="b"/>
                      <a:r>
                        <a:rPr lang="es-ES" sz="1200" u="none" strike="noStrike">
                          <a:effectLst/>
                        </a:rPr>
                        <a:t>buick skylark 320</a:t>
                      </a:r>
                      <a:endParaRPr lang="es-E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s-ES" sz="1200" u="none" strike="noStrike" dirty="0">
                          <a:effectLst/>
                        </a:rPr>
                        <a:t>1970</a:t>
                      </a:r>
                      <a:endParaRPr lang="es-E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s-ES" sz="1200" u="none" strike="noStrike" dirty="0">
                          <a:effectLst/>
                        </a:rPr>
                        <a:t>8</a:t>
                      </a:r>
                      <a:endParaRPr lang="es-ES" sz="1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821273407"/>
                  </a:ext>
                </a:extLst>
              </a:tr>
              <a:tr h="275986">
                <a:tc>
                  <a:txBody>
                    <a:bodyPr/>
                    <a:lstStyle/>
                    <a:p>
                      <a:pPr algn="ctr" fontAlgn="b"/>
                      <a:r>
                        <a:rPr lang="es-ES" sz="1200" u="none" strike="noStrike">
                          <a:effectLst/>
                        </a:rPr>
                        <a:t>plymouth satellite</a:t>
                      </a:r>
                      <a:endParaRPr lang="es-E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s-ES" sz="1200" u="none" strike="noStrike">
                          <a:effectLst/>
                        </a:rPr>
                        <a:t>1970</a:t>
                      </a:r>
                      <a:endParaRPr lang="es-E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s-ES" sz="1200" u="none" strike="noStrike" dirty="0">
                          <a:effectLst/>
                        </a:rPr>
                        <a:t>8</a:t>
                      </a:r>
                      <a:endParaRPr lang="es-ES" sz="12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032612342"/>
                  </a:ext>
                </a:extLst>
              </a:tr>
            </a:tbl>
          </a:graphicData>
        </a:graphic>
      </p:graphicFrame>
      <p:cxnSp>
        <p:nvCxnSpPr>
          <p:cNvPr id="26" name="Conector curvado 25">
            <a:extLst>
              <a:ext uri="{FF2B5EF4-FFF2-40B4-BE49-F238E27FC236}">
                <a16:creationId xmlns:a16="http://schemas.microsoft.com/office/drawing/2014/main" id="{6F2F5CE8-A44B-4344-A60A-9A2CC9DEDA58}"/>
              </a:ext>
            </a:extLst>
          </p:cNvPr>
          <p:cNvCxnSpPr>
            <a:cxnSpLocks/>
            <a:stCxn id="7" idx="3"/>
            <a:endCxn id="22" idx="3"/>
          </p:cNvCxnSpPr>
          <p:nvPr/>
        </p:nvCxnSpPr>
        <p:spPr>
          <a:xfrm>
            <a:off x="5951362" y="2615794"/>
            <a:ext cx="41542" cy="1268170"/>
          </a:xfrm>
          <a:prstGeom prst="curvedConnector3">
            <a:avLst>
              <a:gd name="adj1" fmla="val 1350650"/>
            </a:avLst>
          </a:prstGeom>
          <a:ln w="698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ectángulo 29">
            <a:extLst>
              <a:ext uri="{FF2B5EF4-FFF2-40B4-BE49-F238E27FC236}">
                <a16:creationId xmlns:a16="http://schemas.microsoft.com/office/drawing/2014/main" id="{452D4403-AFF1-EF4C-9B73-4555D4546F0D}"/>
              </a:ext>
            </a:extLst>
          </p:cNvPr>
          <p:cNvSpPr/>
          <p:nvPr/>
        </p:nvSpPr>
        <p:spPr>
          <a:xfrm>
            <a:off x="1122221" y="5489355"/>
            <a:ext cx="4815713" cy="830997"/>
          </a:xfrm>
          <a:prstGeom prst="rect">
            <a:avLst/>
          </a:prstGeom>
          <a:solidFill>
            <a:schemeClr val="bg1">
              <a:lumMod val="85000"/>
            </a:schemeClr>
          </a:solidFill>
          <a:effectLst>
            <a:outerShdw blurRad="50800" dist="38100" dir="2700000" algn="tl" rotWithShape="0">
              <a:prstClr val="black">
                <a:alpha val="40000"/>
              </a:prstClr>
            </a:outerShdw>
          </a:effectLst>
        </p:spPr>
        <p:txBody>
          <a:bodyPr wrap="square">
            <a:spAutoFit/>
          </a:bodyPr>
          <a:lstStyle/>
          <a:p>
            <a:pPr lvl="1"/>
            <a:r>
              <a:rPr lang="es-ES_tradnl" sz="1200" dirty="0" err="1"/>
              <a:t>marca,año,cilindros</a:t>
            </a:r>
            <a:endParaRPr lang="es-ES_tradnl" sz="1200" dirty="0"/>
          </a:p>
          <a:p>
            <a:pPr lvl="1"/>
            <a:r>
              <a:rPr lang="es-ES_tradnl" sz="1200" dirty="0" err="1"/>
              <a:t>chevrolet</a:t>
            </a:r>
            <a:r>
              <a:rPr lang="es-ES_tradnl" sz="1200" dirty="0"/>
              <a:t> chevelle</a:t>
            </a:r>
            <a:r>
              <a:rPr lang="es-ES_tradnl" sz="1200" dirty="0">
                <a:solidFill>
                  <a:srgbClr val="ED7D31"/>
                </a:solidFill>
              </a:rPr>
              <a:t>CR</a:t>
            </a:r>
            <a:r>
              <a:rPr lang="es-ES_tradnl" sz="1200" dirty="0"/>
              <a:t>malibu,1970,8</a:t>
            </a:r>
          </a:p>
          <a:p>
            <a:pPr lvl="1"/>
            <a:r>
              <a:rPr lang="es-ES_tradnl" sz="1200" dirty="0" err="1"/>
              <a:t>buick</a:t>
            </a:r>
            <a:r>
              <a:rPr lang="es-ES_tradnl" sz="1200" dirty="0"/>
              <a:t> </a:t>
            </a:r>
            <a:r>
              <a:rPr lang="es-ES_tradnl" sz="1200" dirty="0" err="1"/>
              <a:t>skylark</a:t>
            </a:r>
            <a:r>
              <a:rPr lang="es-ES_tradnl" sz="1200" dirty="0"/>
              <a:t> 320,1970,8</a:t>
            </a:r>
          </a:p>
          <a:p>
            <a:pPr lvl="1"/>
            <a:r>
              <a:rPr lang="es-ES_tradnl" sz="1200" dirty="0" err="1"/>
              <a:t>plymouth</a:t>
            </a:r>
            <a:r>
              <a:rPr lang="es-ES_tradnl" sz="1200" dirty="0"/>
              <a:t> satellite,1970,8</a:t>
            </a:r>
            <a:endParaRPr lang="es-ES_tradnl" sz="1200" dirty="0">
              <a:latin typeface="Calibri" panose="020F0502020204030204" pitchFamily="34" charset="0"/>
            </a:endParaRPr>
          </a:p>
        </p:txBody>
      </p:sp>
      <p:graphicFrame>
        <p:nvGraphicFramePr>
          <p:cNvPr id="31" name="Tabla 30">
            <a:extLst>
              <a:ext uri="{FF2B5EF4-FFF2-40B4-BE49-F238E27FC236}">
                <a16:creationId xmlns:a16="http://schemas.microsoft.com/office/drawing/2014/main" id="{B523FB1E-8F13-EB43-BBDE-2BF4B3523ADE}"/>
              </a:ext>
            </a:extLst>
          </p:cNvPr>
          <p:cNvGraphicFramePr>
            <a:graphicFrameLocks noGrp="1"/>
          </p:cNvGraphicFramePr>
          <p:nvPr>
            <p:extLst>
              <p:ext uri="{D42A27DB-BD31-4B8C-83A1-F6EECF244321}">
                <p14:modId xmlns:p14="http://schemas.microsoft.com/office/powerpoint/2010/main" val="514970406"/>
              </p:ext>
            </p:extLst>
          </p:nvPr>
        </p:nvGraphicFramePr>
        <p:xfrm>
          <a:off x="1177636" y="6650295"/>
          <a:ext cx="4788007" cy="1270765"/>
        </p:xfrm>
        <a:graphic>
          <a:graphicData uri="http://schemas.openxmlformats.org/drawingml/2006/table">
            <a:tbl>
              <a:tblPr firstRow="1" bandRow="1">
                <a:tableStyleId>{5940675A-B579-460E-94D1-54222C63F5DA}</a:tableStyleId>
              </a:tblPr>
              <a:tblGrid>
                <a:gridCol w="1758132">
                  <a:extLst>
                    <a:ext uri="{9D8B030D-6E8A-4147-A177-3AD203B41FA5}">
                      <a16:colId xmlns:a16="http://schemas.microsoft.com/office/drawing/2014/main" val="3837467181"/>
                    </a:ext>
                  </a:extLst>
                </a:gridCol>
                <a:gridCol w="1758132">
                  <a:extLst>
                    <a:ext uri="{9D8B030D-6E8A-4147-A177-3AD203B41FA5}">
                      <a16:colId xmlns:a16="http://schemas.microsoft.com/office/drawing/2014/main" val="2107391937"/>
                    </a:ext>
                  </a:extLst>
                </a:gridCol>
                <a:gridCol w="1271743">
                  <a:extLst>
                    <a:ext uri="{9D8B030D-6E8A-4147-A177-3AD203B41FA5}">
                      <a16:colId xmlns:a16="http://schemas.microsoft.com/office/drawing/2014/main" val="1732923677"/>
                    </a:ext>
                  </a:extLst>
                </a:gridCol>
              </a:tblGrid>
              <a:tr h="254153">
                <a:tc>
                  <a:txBody>
                    <a:bodyPr/>
                    <a:lstStyle/>
                    <a:p>
                      <a:pPr algn="ctr" fontAlgn="b"/>
                      <a:r>
                        <a:rPr lang="es-ES" sz="1200" b="0" i="0" u="none" strike="noStrike" dirty="0">
                          <a:solidFill>
                            <a:srgbClr val="000000"/>
                          </a:solidFill>
                          <a:effectLst/>
                          <a:latin typeface="Calibri" panose="020F0502020204030204" pitchFamily="34" charset="0"/>
                        </a:rPr>
                        <a:t>marca</a:t>
                      </a:r>
                    </a:p>
                  </a:txBody>
                  <a:tcPr marL="9525" marR="9525" marT="9525" marB="0" anchor="ctr">
                    <a:solidFill>
                      <a:schemeClr val="accent2">
                        <a:lumMod val="60000"/>
                        <a:lumOff val="40000"/>
                      </a:schemeClr>
                    </a:solidFill>
                  </a:tcPr>
                </a:tc>
                <a:tc>
                  <a:txBody>
                    <a:bodyPr/>
                    <a:lstStyle/>
                    <a:p>
                      <a:pPr algn="ctr" fontAlgn="b"/>
                      <a:r>
                        <a:rPr lang="es-ES" sz="1200" b="0" i="0" u="none" strike="noStrike">
                          <a:solidFill>
                            <a:srgbClr val="000000"/>
                          </a:solidFill>
                          <a:effectLst/>
                          <a:latin typeface="Calibri" panose="020F0502020204030204" pitchFamily="34" charset="0"/>
                        </a:rPr>
                        <a:t>año</a:t>
                      </a:r>
                    </a:p>
                  </a:txBody>
                  <a:tcPr marL="9525" marR="9525" marT="9525" marB="0" anchor="ctr">
                    <a:solidFill>
                      <a:schemeClr val="accent2">
                        <a:lumMod val="60000"/>
                        <a:lumOff val="40000"/>
                      </a:schemeClr>
                    </a:solidFill>
                  </a:tcPr>
                </a:tc>
                <a:tc>
                  <a:txBody>
                    <a:bodyPr/>
                    <a:lstStyle/>
                    <a:p>
                      <a:pPr algn="ctr" fontAlgn="b"/>
                      <a:r>
                        <a:rPr lang="es-ES" sz="1200" b="0" i="0" u="none" strike="noStrike" dirty="0">
                          <a:solidFill>
                            <a:srgbClr val="000000"/>
                          </a:solidFill>
                          <a:effectLst/>
                          <a:latin typeface="Calibri" panose="020F0502020204030204" pitchFamily="34" charset="0"/>
                        </a:rPr>
                        <a:t>cilindros</a:t>
                      </a:r>
                    </a:p>
                  </a:txBody>
                  <a:tcPr marL="9525" marR="9525" marT="9525" marB="0" anchor="ctr">
                    <a:solidFill>
                      <a:schemeClr val="accent2">
                        <a:lumMod val="60000"/>
                        <a:lumOff val="40000"/>
                      </a:schemeClr>
                    </a:solidFill>
                  </a:tcPr>
                </a:tc>
                <a:extLst>
                  <a:ext uri="{0D108BD9-81ED-4DB2-BD59-A6C34878D82A}">
                    <a16:rowId xmlns:a16="http://schemas.microsoft.com/office/drawing/2014/main" val="1536417673"/>
                  </a:ext>
                </a:extLst>
              </a:tr>
              <a:tr h="254153">
                <a:tc>
                  <a:txBody>
                    <a:bodyPr/>
                    <a:lstStyle/>
                    <a:p>
                      <a:pPr algn="ctr" fontAlgn="b"/>
                      <a:r>
                        <a:rPr lang="es-ES" sz="1200" b="0" i="0" u="none" strike="noStrike" dirty="0" err="1">
                          <a:solidFill>
                            <a:srgbClr val="000000"/>
                          </a:solidFill>
                          <a:effectLst/>
                          <a:latin typeface="Calibri" panose="020F0502020204030204" pitchFamily="34" charset="0"/>
                        </a:rPr>
                        <a:t>chevrolet</a:t>
                      </a:r>
                      <a:r>
                        <a:rPr lang="es-ES" sz="1200" b="0" i="0" u="none" strike="noStrike" dirty="0">
                          <a:solidFill>
                            <a:srgbClr val="000000"/>
                          </a:solidFill>
                          <a:effectLst/>
                          <a:latin typeface="Calibri" panose="020F0502020204030204" pitchFamily="34" charset="0"/>
                        </a:rPr>
                        <a:t> </a:t>
                      </a:r>
                      <a:r>
                        <a:rPr lang="es-ES" sz="1200" b="0" i="0" u="none" strike="noStrike" dirty="0" err="1">
                          <a:solidFill>
                            <a:srgbClr val="000000"/>
                          </a:solidFill>
                          <a:effectLst/>
                          <a:latin typeface="Calibri" panose="020F0502020204030204" pitchFamily="34" charset="0"/>
                        </a:rPr>
                        <a:t>chevelle</a:t>
                      </a:r>
                      <a:r>
                        <a:rPr lang="es-ES" sz="1200" b="0" i="0" u="none" strike="noStrike" dirty="0">
                          <a:solidFill>
                            <a:srgbClr val="000000"/>
                          </a:solidFill>
                          <a:effectLst/>
                          <a:latin typeface="Calibri" panose="020F0502020204030204" pitchFamily="34" charset="0"/>
                        </a:rPr>
                        <a:t> </a:t>
                      </a:r>
                    </a:p>
                  </a:txBody>
                  <a:tcPr marL="9525" marR="9525" marT="9525" marB="0" anchor="ctr"/>
                </a:tc>
                <a:tc>
                  <a:txBody>
                    <a:bodyPr/>
                    <a:lstStyle/>
                    <a:p>
                      <a:pPr algn="ctr" fontAlgn="b"/>
                      <a:endParaRPr lang="es-ES" sz="12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endParaRPr lang="es-ES" sz="12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194175340"/>
                  </a:ext>
                </a:extLst>
              </a:tr>
              <a:tr h="254153">
                <a:tc>
                  <a:txBody>
                    <a:bodyPr/>
                    <a:lstStyle/>
                    <a:p>
                      <a:pPr algn="ctr" fontAlgn="b"/>
                      <a:r>
                        <a:rPr lang="es-ES" sz="1200" b="0" i="0" u="none" strike="noStrike">
                          <a:solidFill>
                            <a:srgbClr val="000000"/>
                          </a:solidFill>
                          <a:effectLst/>
                          <a:latin typeface="Calibri" panose="020F0502020204030204" pitchFamily="34" charset="0"/>
                        </a:rPr>
                        <a:t>malibu</a:t>
                      </a:r>
                    </a:p>
                  </a:txBody>
                  <a:tcPr marL="9525" marR="9525" marT="9525" marB="0" anchor="ctr"/>
                </a:tc>
                <a:tc>
                  <a:txBody>
                    <a:bodyPr/>
                    <a:lstStyle/>
                    <a:p>
                      <a:pPr algn="ctr" fontAlgn="b"/>
                      <a:r>
                        <a:rPr lang="es-ES" sz="1200" b="0" i="0" u="none" strike="noStrike" dirty="0">
                          <a:solidFill>
                            <a:srgbClr val="000000"/>
                          </a:solidFill>
                          <a:effectLst/>
                          <a:latin typeface="Calibri" panose="020F0502020204030204" pitchFamily="34" charset="0"/>
                        </a:rPr>
                        <a:t>1970</a:t>
                      </a:r>
                    </a:p>
                  </a:txBody>
                  <a:tcPr marL="9525" marR="9525" marT="9525" marB="0" anchor="ctr"/>
                </a:tc>
                <a:tc>
                  <a:txBody>
                    <a:bodyPr/>
                    <a:lstStyle/>
                    <a:p>
                      <a:pPr algn="ctr" fontAlgn="b"/>
                      <a:r>
                        <a:rPr lang="es-ES" sz="1200" b="0" i="0" u="none" strike="noStrike" dirty="0">
                          <a:solidFill>
                            <a:srgbClr val="000000"/>
                          </a:solidFill>
                          <a:effectLst/>
                          <a:latin typeface="Calibri" panose="020F0502020204030204" pitchFamily="34" charset="0"/>
                        </a:rPr>
                        <a:t>8</a:t>
                      </a:r>
                    </a:p>
                  </a:txBody>
                  <a:tcPr marL="9525" marR="9525" marT="9525" marB="0" anchor="ctr"/>
                </a:tc>
                <a:extLst>
                  <a:ext uri="{0D108BD9-81ED-4DB2-BD59-A6C34878D82A}">
                    <a16:rowId xmlns:a16="http://schemas.microsoft.com/office/drawing/2014/main" val="1821273407"/>
                  </a:ext>
                </a:extLst>
              </a:tr>
              <a:tr h="254153">
                <a:tc>
                  <a:txBody>
                    <a:bodyPr/>
                    <a:lstStyle/>
                    <a:p>
                      <a:pPr algn="ctr" fontAlgn="b"/>
                      <a:r>
                        <a:rPr lang="es-ES" sz="1200" b="0" i="0" u="none" strike="noStrike">
                          <a:solidFill>
                            <a:srgbClr val="000000"/>
                          </a:solidFill>
                          <a:effectLst/>
                          <a:latin typeface="Calibri" panose="020F0502020204030204" pitchFamily="34" charset="0"/>
                        </a:rPr>
                        <a:t>buick skylark 320</a:t>
                      </a:r>
                    </a:p>
                  </a:txBody>
                  <a:tcPr marL="9525" marR="9525" marT="9525" marB="0" anchor="ctr"/>
                </a:tc>
                <a:tc>
                  <a:txBody>
                    <a:bodyPr/>
                    <a:lstStyle/>
                    <a:p>
                      <a:pPr algn="ctr" fontAlgn="b"/>
                      <a:r>
                        <a:rPr lang="es-ES" sz="1200" b="0" i="0" u="none" strike="noStrike" dirty="0">
                          <a:solidFill>
                            <a:srgbClr val="000000"/>
                          </a:solidFill>
                          <a:effectLst/>
                          <a:latin typeface="Calibri" panose="020F0502020204030204" pitchFamily="34" charset="0"/>
                        </a:rPr>
                        <a:t>1970</a:t>
                      </a:r>
                    </a:p>
                  </a:txBody>
                  <a:tcPr marL="9525" marR="9525" marT="9525" marB="0" anchor="ctr"/>
                </a:tc>
                <a:tc>
                  <a:txBody>
                    <a:bodyPr/>
                    <a:lstStyle/>
                    <a:p>
                      <a:pPr algn="ctr" fontAlgn="b"/>
                      <a:r>
                        <a:rPr lang="es-ES" sz="1200" b="0" i="0" u="none" strike="noStrike" dirty="0">
                          <a:solidFill>
                            <a:srgbClr val="000000"/>
                          </a:solidFill>
                          <a:effectLst/>
                          <a:latin typeface="Calibri" panose="020F0502020204030204" pitchFamily="34" charset="0"/>
                        </a:rPr>
                        <a:t>8</a:t>
                      </a:r>
                    </a:p>
                  </a:txBody>
                  <a:tcPr marL="9525" marR="9525" marT="9525" marB="0" anchor="ctr"/>
                </a:tc>
                <a:extLst>
                  <a:ext uri="{0D108BD9-81ED-4DB2-BD59-A6C34878D82A}">
                    <a16:rowId xmlns:a16="http://schemas.microsoft.com/office/drawing/2014/main" val="2032612342"/>
                  </a:ext>
                </a:extLst>
              </a:tr>
              <a:tr h="254153">
                <a:tc>
                  <a:txBody>
                    <a:bodyPr/>
                    <a:lstStyle/>
                    <a:p>
                      <a:pPr algn="ctr" fontAlgn="b"/>
                      <a:r>
                        <a:rPr lang="es-ES" sz="1200" b="0" i="0" u="none" strike="noStrike">
                          <a:solidFill>
                            <a:srgbClr val="000000"/>
                          </a:solidFill>
                          <a:effectLst/>
                          <a:latin typeface="Calibri" panose="020F0502020204030204" pitchFamily="34" charset="0"/>
                        </a:rPr>
                        <a:t>plymouth satellite</a:t>
                      </a:r>
                    </a:p>
                  </a:txBody>
                  <a:tcPr marL="9525" marR="9525" marT="9525" marB="0" anchor="ctr"/>
                </a:tc>
                <a:tc>
                  <a:txBody>
                    <a:bodyPr/>
                    <a:lstStyle/>
                    <a:p>
                      <a:pPr algn="ctr" fontAlgn="b"/>
                      <a:r>
                        <a:rPr lang="es-ES" sz="1200" b="0" i="0" u="none" strike="noStrike" dirty="0">
                          <a:solidFill>
                            <a:srgbClr val="000000"/>
                          </a:solidFill>
                          <a:effectLst/>
                          <a:latin typeface="Calibri" panose="020F0502020204030204" pitchFamily="34" charset="0"/>
                        </a:rPr>
                        <a:t>1970</a:t>
                      </a:r>
                    </a:p>
                  </a:txBody>
                  <a:tcPr marL="9525" marR="9525" marT="9525" marB="0" anchor="ctr"/>
                </a:tc>
                <a:tc>
                  <a:txBody>
                    <a:bodyPr/>
                    <a:lstStyle/>
                    <a:p>
                      <a:pPr algn="ctr" fontAlgn="b"/>
                      <a:r>
                        <a:rPr lang="es-ES" sz="1200" b="0" i="0" u="none" strike="noStrike" dirty="0">
                          <a:solidFill>
                            <a:srgbClr val="000000"/>
                          </a:solidFill>
                          <a:effectLst/>
                          <a:latin typeface="Calibri" panose="020F0502020204030204" pitchFamily="34" charset="0"/>
                        </a:rPr>
                        <a:t>8</a:t>
                      </a:r>
                    </a:p>
                  </a:txBody>
                  <a:tcPr marL="9525" marR="9525" marT="9525" marB="0" anchor="ctr"/>
                </a:tc>
                <a:extLst>
                  <a:ext uri="{0D108BD9-81ED-4DB2-BD59-A6C34878D82A}">
                    <a16:rowId xmlns:a16="http://schemas.microsoft.com/office/drawing/2014/main" val="2768090298"/>
                  </a:ext>
                </a:extLst>
              </a:tr>
            </a:tbl>
          </a:graphicData>
        </a:graphic>
      </p:graphicFrame>
      <p:cxnSp>
        <p:nvCxnSpPr>
          <p:cNvPr id="32" name="Conector curvado 31">
            <a:extLst>
              <a:ext uri="{FF2B5EF4-FFF2-40B4-BE49-F238E27FC236}">
                <a16:creationId xmlns:a16="http://schemas.microsoft.com/office/drawing/2014/main" id="{DF15688D-01E5-F04F-ADE6-F948FA00917D}"/>
              </a:ext>
            </a:extLst>
          </p:cNvPr>
          <p:cNvCxnSpPr>
            <a:cxnSpLocks/>
            <a:stCxn id="30" idx="3"/>
            <a:endCxn id="31" idx="3"/>
          </p:cNvCxnSpPr>
          <p:nvPr/>
        </p:nvCxnSpPr>
        <p:spPr>
          <a:xfrm>
            <a:off x="5937934" y="5904854"/>
            <a:ext cx="27709" cy="1380823"/>
          </a:xfrm>
          <a:prstGeom prst="curvedConnector3">
            <a:avLst>
              <a:gd name="adj1" fmla="val 2025003"/>
            </a:avLst>
          </a:prstGeom>
          <a:ln w="698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Rectángulo 35">
            <a:extLst>
              <a:ext uri="{FF2B5EF4-FFF2-40B4-BE49-F238E27FC236}">
                <a16:creationId xmlns:a16="http://schemas.microsoft.com/office/drawing/2014/main" id="{400D8FB4-1D78-A644-9CAF-8D50C953734F}"/>
              </a:ext>
            </a:extLst>
          </p:cNvPr>
          <p:cNvSpPr/>
          <p:nvPr/>
        </p:nvSpPr>
        <p:spPr>
          <a:xfrm>
            <a:off x="1141747" y="3312420"/>
            <a:ext cx="4837326" cy="1155932"/>
          </a:xfrm>
          <a:prstGeom prst="rect">
            <a:avLst/>
          </a:prstGeom>
          <a:noFill/>
          <a:ln w="57150">
            <a:solidFill>
              <a:srgbClr val="00B05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Rectángulo 37">
            <a:extLst>
              <a:ext uri="{FF2B5EF4-FFF2-40B4-BE49-F238E27FC236}">
                <a16:creationId xmlns:a16="http://schemas.microsoft.com/office/drawing/2014/main" id="{6F0CB0B7-6804-3D47-9613-0372B9CF735A}"/>
              </a:ext>
            </a:extLst>
          </p:cNvPr>
          <p:cNvSpPr/>
          <p:nvPr/>
        </p:nvSpPr>
        <p:spPr>
          <a:xfrm>
            <a:off x="1141747" y="6626601"/>
            <a:ext cx="4815713" cy="1294459"/>
          </a:xfrm>
          <a:prstGeom prst="rect">
            <a:avLst/>
          </a:prstGeom>
          <a:noFill/>
          <a:ln w="57150">
            <a:solidFill>
              <a:srgbClr val="FF5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Rectángulo 28">
            <a:extLst>
              <a:ext uri="{FF2B5EF4-FFF2-40B4-BE49-F238E27FC236}">
                <a16:creationId xmlns:a16="http://schemas.microsoft.com/office/drawing/2014/main" id="{2688B06D-4B1A-4EF4-8D0E-ABE30AC51AB6}"/>
              </a:ext>
            </a:extLst>
          </p:cNvPr>
          <p:cNvSpPr/>
          <p:nvPr/>
        </p:nvSpPr>
        <p:spPr>
          <a:xfrm>
            <a:off x="370954" y="4962259"/>
            <a:ext cx="6148701" cy="461665"/>
          </a:xfrm>
          <a:prstGeom prst="rect">
            <a:avLst/>
          </a:prstGeom>
        </p:spPr>
        <p:txBody>
          <a:bodyPr wrap="square">
            <a:spAutoFit/>
          </a:bodyPr>
          <a:lstStyle/>
          <a:p>
            <a:pPr marL="742950" lvl="1" indent="-285750" algn="just">
              <a:buClr>
                <a:srgbClr val="801F8A"/>
              </a:buClr>
              <a:buFont typeface="Wingdings" panose="05000000000000000000" pitchFamily="2" charset="2"/>
              <a:buChar char="§"/>
            </a:pPr>
            <a:r>
              <a:rPr lang="es-ES_tradnl" sz="1200" b="1" dirty="0"/>
              <a:t>Caso 2:   </a:t>
            </a:r>
            <a:r>
              <a:rPr lang="es-ES_tradnl" sz="1200" dirty="0"/>
              <a:t>Importación de un CSV con valores de campos que incluyen espacios en blanco y un carácter CR no entrecomillados.</a:t>
            </a:r>
          </a:p>
        </p:txBody>
      </p:sp>
      <p:sp>
        <p:nvSpPr>
          <p:cNvPr id="20" name="Rectángulo 19">
            <a:extLst>
              <a:ext uri="{FF2B5EF4-FFF2-40B4-BE49-F238E27FC236}">
                <a16:creationId xmlns:a16="http://schemas.microsoft.com/office/drawing/2014/main" id="{B32AF5B7-BB2A-44A9-823C-9CE6FA28B2CC}"/>
              </a:ext>
            </a:extLst>
          </p:cNvPr>
          <p:cNvSpPr/>
          <p:nvPr/>
        </p:nvSpPr>
        <p:spPr>
          <a:xfrm>
            <a:off x="441325" y="8140658"/>
            <a:ext cx="6063230" cy="461665"/>
          </a:xfrm>
          <a:prstGeom prst="rect">
            <a:avLst/>
          </a:prstGeom>
        </p:spPr>
        <p:txBody>
          <a:bodyPr wrap="square">
            <a:spAutoFit/>
          </a:bodyPr>
          <a:lstStyle/>
          <a:p>
            <a:pPr algn="just"/>
            <a:r>
              <a:rPr lang="es-ES" sz="1200" dirty="0"/>
              <a:t>En el ejemplo anterior se están incluyendo el carácter de control de retorno de carro (CR) a modo ilustrativo. Tanto el carácter ‘CR’ como ‘LF’ no son visibles.</a:t>
            </a:r>
            <a:endParaRPr lang="es-ES_tradnl" sz="1200" dirty="0"/>
          </a:p>
        </p:txBody>
      </p:sp>
      <p:pic>
        <p:nvPicPr>
          <p:cNvPr id="27" name="Imagen 26">
            <a:extLst>
              <a:ext uri="{FF2B5EF4-FFF2-40B4-BE49-F238E27FC236}">
                <a16:creationId xmlns:a16="http://schemas.microsoft.com/office/drawing/2014/main" id="{4DDAF4BF-C820-46B4-B563-C9F477DF45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22687" y="6353313"/>
            <a:ext cx="538511" cy="597890"/>
          </a:xfrm>
          <a:prstGeom prst="rect">
            <a:avLst/>
          </a:prstGeom>
        </p:spPr>
      </p:pic>
      <p:pic>
        <p:nvPicPr>
          <p:cNvPr id="28" name="Imagen 27">
            <a:extLst>
              <a:ext uri="{FF2B5EF4-FFF2-40B4-BE49-F238E27FC236}">
                <a16:creationId xmlns:a16="http://schemas.microsoft.com/office/drawing/2014/main" id="{2BF38078-51DB-4B89-B947-9BF01A633F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83415" y="2960126"/>
            <a:ext cx="591315" cy="589395"/>
          </a:xfrm>
          <a:prstGeom prst="rect">
            <a:avLst/>
          </a:prstGeom>
        </p:spPr>
      </p:pic>
    </p:spTree>
    <p:extLst>
      <p:ext uri="{BB962C8B-B14F-4D97-AF65-F5344CB8AC3E}">
        <p14:creationId xmlns:p14="http://schemas.microsoft.com/office/powerpoint/2010/main" val="2954140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B9ECA64-F563-42EB-B909-CEF79572B0D7}"/>
              </a:ext>
            </a:extLst>
          </p:cNvPr>
          <p:cNvSpPr>
            <a:spLocks noGrp="1"/>
          </p:cNvSpPr>
          <p:nvPr>
            <p:ph type="sldNum" sz="quarter" idx="12"/>
          </p:nvPr>
        </p:nvSpPr>
        <p:spPr/>
        <p:txBody>
          <a:bodyPr/>
          <a:lstStyle/>
          <a:p>
            <a:fld id="{B0B223AA-581B-472F-BB2F-AB3AEAB0FF05}" type="slidenum">
              <a:rPr lang="es-ES" smtClean="0"/>
              <a:t>2</a:t>
            </a:fld>
            <a:endParaRPr lang="es-ES"/>
          </a:p>
        </p:txBody>
      </p:sp>
      <p:sp>
        <p:nvSpPr>
          <p:cNvPr id="3" name="Rectángulo 2">
            <a:extLst>
              <a:ext uri="{FF2B5EF4-FFF2-40B4-BE49-F238E27FC236}">
                <a16:creationId xmlns:a16="http://schemas.microsoft.com/office/drawing/2014/main" id="{65AF90F0-88EE-4659-99ED-DF195113AE36}"/>
              </a:ext>
            </a:extLst>
          </p:cNvPr>
          <p:cNvSpPr/>
          <p:nvPr/>
        </p:nvSpPr>
        <p:spPr>
          <a:xfrm>
            <a:off x="740229" y="2739586"/>
            <a:ext cx="5389109" cy="954107"/>
          </a:xfrm>
          <a:prstGeom prst="rect">
            <a:avLst/>
          </a:prstGeom>
        </p:spPr>
        <p:txBody>
          <a:bodyPr wrap="square">
            <a:spAutoFit/>
          </a:bodyPr>
          <a:lstStyle/>
          <a:p>
            <a:pPr algn="just"/>
            <a:r>
              <a:rPr lang="es-ES_tradnl" sz="1400" i="1" dirty="0">
                <a:solidFill>
                  <a:srgbClr val="000000"/>
                </a:solidFill>
                <a:latin typeface="Myriad Pro"/>
                <a:ea typeface="Calibri" panose="020F0502020204030204" pitchFamily="34" charset="0"/>
                <a:cs typeface="Calibri" panose="020F0502020204030204" pitchFamily="34" charset="0"/>
              </a:rPr>
              <a:t>Este estudio ha sido desarrollado en el marco de la Iniciativa Aporta, desarrollada por el Ministerio de </a:t>
            </a:r>
            <a:r>
              <a:rPr lang="es-ES" sz="1400" i="1" dirty="0">
                <a:solidFill>
                  <a:srgbClr val="000000"/>
                </a:solidFill>
                <a:latin typeface="Myriad Pro"/>
                <a:ea typeface="Calibri" panose="020F0502020204030204" pitchFamily="34" charset="0"/>
                <a:cs typeface="Calibri" panose="020F0502020204030204" pitchFamily="34" charset="0"/>
              </a:rPr>
              <a:t>Asuntos Económicos y Transformación Digital</a:t>
            </a:r>
            <a:r>
              <a:rPr lang="es-ES_tradnl" sz="1400" i="1" dirty="0">
                <a:solidFill>
                  <a:srgbClr val="000000"/>
                </a:solidFill>
                <a:latin typeface="Myriad Pro"/>
                <a:ea typeface="Calibri" panose="020F0502020204030204" pitchFamily="34" charset="0"/>
                <a:cs typeface="Calibri" panose="020F0502020204030204" pitchFamily="34" charset="0"/>
              </a:rPr>
              <a:t>, a través de la Entidad Pública Empresarial Red.es. </a:t>
            </a:r>
          </a:p>
        </p:txBody>
      </p:sp>
      <p:sp>
        <p:nvSpPr>
          <p:cNvPr id="4" name="Rectángulo 3">
            <a:extLst>
              <a:ext uri="{FF2B5EF4-FFF2-40B4-BE49-F238E27FC236}">
                <a16:creationId xmlns:a16="http://schemas.microsoft.com/office/drawing/2014/main" id="{D68EBBE0-6C52-46D1-B30A-C241411EB7D0}"/>
              </a:ext>
            </a:extLst>
          </p:cNvPr>
          <p:cNvSpPr/>
          <p:nvPr/>
        </p:nvSpPr>
        <p:spPr>
          <a:xfrm>
            <a:off x="445407" y="1118031"/>
            <a:ext cx="5967186" cy="1287212"/>
          </a:xfrm>
          <a:prstGeom prst="rect">
            <a:avLst/>
          </a:prstGeom>
        </p:spPr>
        <p:txBody>
          <a:bodyPr wrap="square">
            <a:spAutoFit/>
          </a:bodyPr>
          <a:lstStyle/>
          <a:p>
            <a:pPr marL="1170305" marR="1259840" algn="ctr">
              <a:lnSpc>
                <a:spcPct val="150000"/>
              </a:lnSpc>
            </a:pPr>
            <a:r>
              <a:rPr lang="es-ES_tradnl" b="1" dirty="0">
                <a:solidFill>
                  <a:srgbClr val="000000"/>
                </a:solidFill>
                <a:latin typeface="Myriad Pro"/>
                <a:ea typeface="Calibri" panose="020F0502020204030204" pitchFamily="34" charset="0"/>
                <a:cs typeface="Calibri" panose="020F0502020204030204" pitchFamily="34" charset="0"/>
              </a:rPr>
              <a:t>Contenido elaborado por </a:t>
            </a:r>
          </a:p>
          <a:p>
            <a:pPr marL="1170305" marR="1259840" algn="ctr">
              <a:lnSpc>
                <a:spcPct val="150000"/>
              </a:lnSpc>
            </a:pPr>
            <a:r>
              <a:rPr lang="es-ES_tradnl" b="1" dirty="0">
                <a:solidFill>
                  <a:srgbClr val="000000"/>
                </a:solidFill>
                <a:latin typeface="Myriad Pro"/>
                <a:ea typeface="Calibri" panose="020F0502020204030204" pitchFamily="34" charset="0"/>
                <a:cs typeface="Calibri" panose="020F0502020204030204" pitchFamily="34" charset="0"/>
              </a:rPr>
              <a:t>Carlos de la Fuente </a:t>
            </a:r>
            <a:r>
              <a:rPr lang="es-ES_tradnl" b="1" dirty="0">
                <a:solidFill>
                  <a:srgbClr val="000000"/>
                </a:solidFill>
                <a:latin typeface="Myriad Pro"/>
                <a:cs typeface="Calibri" panose="020F0502020204030204" pitchFamily="34" charset="0"/>
              </a:rPr>
              <a:t>García</a:t>
            </a:r>
            <a:r>
              <a:rPr lang="es-ES_tradnl" b="1" dirty="0">
                <a:solidFill>
                  <a:srgbClr val="000000"/>
                </a:solidFill>
                <a:latin typeface="Myriad Pro"/>
                <a:ea typeface="Calibri" panose="020F0502020204030204" pitchFamily="34" charset="0"/>
                <a:cs typeface="Calibri" panose="020F0502020204030204" pitchFamily="34" charset="0"/>
              </a:rPr>
              <a:t>, </a:t>
            </a:r>
          </a:p>
          <a:p>
            <a:pPr marL="1170305" marR="1259840" algn="ctr">
              <a:lnSpc>
                <a:spcPct val="150000"/>
              </a:lnSpc>
            </a:pPr>
            <a:r>
              <a:rPr lang="es-ES_tradnl" b="1" dirty="0">
                <a:solidFill>
                  <a:srgbClr val="000000"/>
                </a:solidFill>
                <a:latin typeface="Myriad Pro"/>
                <a:cs typeface="Calibri" panose="020F0502020204030204" pitchFamily="34" charset="0"/>
              </a:rPr>
              <a:t>experto en datos abiertos.</a:t>
            </a:r>
            <a:endParaRPr lang="es-ES" b="1" dirty="0">
              <a:solidFill>
                <a:srgbClr val="000000"/>
              </a:solidFill>
              <a:latin typeface="Myriad Pro"/>
              <a:cs typeface="Calibri" panose="020F0502020204030204" pitchFamily="34" charset="0"/>
            </a:endParaRPr>
          </a:p>
        </p:txBody>
      </p:sp>
      <p:sp>
        <p:nvSpPr>
          <p:cNvPr id="6" name="Rectángulo 5">
            <a:extLst>
              <a:ext uri="{FF2B5EF4-FFF2-40B4-BE49-F238E27FC236}">
                <a16:creationId xmlns:a16="http://schemas.microsoft.com/office/drawing/2014/main" id="{3A4393CD-A985-4FB2-AB6C-498EEC95C56F}"/>
              </a:ext>
            </a:extLst>
          </p:cNvPr>
          <p:cNvSpPr/>
          <p:nvPr/>
        </p:nvSpPr>
        <p:spPr>
          <a:xfrm>
            <a:off x="740229" y="3584706"/>
            <a:ext cx="5389109" cy="738664"/>
          </a:xfrm>
          <a:prstGeom prst="rect">
            <a:avLst/>
          </a:prstGeom>
        </p:spPr>
        <p:txBody>
          <a:bodyPr wrap="square">
            <a:spAutoFit/>
          </a:bodyPr>
          <a:lstStyle/>
          <a:p>
            <a:pPr algn="just"/>
            <a:r>
              <a:rPr lang="es-ES_tradnl" sz="1400" i="1" dirty="0">
                <a:solidFill>
                  <a:srgbClr val="000000"/>
                </a:solidFill>
                <a:latin typeface="Myriad Pro"/>
                <a:ea typeface="Calibri" panose="020F0502020204030204" pitchFamily="34" charset="0"/>
                <a:cs typeface="Calibri" panose="020F0502020204030204" pitchFamily="34" charset="0"/>
              </a:rPr>
              <a:t>El uso de este documento implica la expresa y plena aceptación de las condiciones generales de reutilización referidas en el aviso legal que se muestra en:  </a:t>
            </a:r>
            <a:r>
              <a:rPr lang="es-ES_tradnl" sz="1400" u="sng" dirty="0">
                <a:solidFill>
                  <a:srgbClr val="0563C1"/>
                </a:solidFill>
                <a:latin typeface="Myriad Pro"/>
                <a:ea typeface="Calibri" panose="020F0502020204030204" pitchFamily="34" charset="0"/>
                <a:cs typeface="Calibri" panose="020F0502020204030204" pitchFamily="34" charset="0"/>
                <a:hlinkClick r:id="rId2"/>
              </a:rPr>
              <a:t>http://datos.gob.es/es/aviso-legal</a:t>
            </a:r>
            <a:endParaRPr lang="es-ES" sz="1400" dirty="0"/>
          </a:p>
        </p:txBody>
      </p:sp>
      <p:sp>
        <p:nvSpPr>
          <p:cNvPr id="9" name="Rectángulo 8">
            <a:extLst>
              <a:ext uri="{FF2B5EF4-FFF2-40B4-BE49-F238E27FC236}">
                <a16:creationId xmlns:a16="http://schemas.microsoft.com/office/drawing/2014/main" id="{DABE60AD-9BFE-4E28-A4AE-21B336794C01}"/>
              </a:ext>
            </a:extLst>
          </p:cNvPr>
          <p:cNvSpPr/>
          <p:nvPr/>
        </p:nvSpPr>
        <p:spPr>
          <a:xfrm>
            <a:off x="185057" y="4765407"/>
            <a:ext cx="6466114" cy="456215"/>
          </a:xfrm>
          <a:prstGeom prst="rect">
            <a:avLst/>
          </a:prstGeom>
        </p:spPr>
        <p:txBody>
          <a:bodyPr wrap="square">
            <a:spAutoFit/>
          </a:bodyPr>
          <a:lstStyle/>
          <a:p>
            <a:pPr marL="1170305" marR="1259840" algn="ctr">
              <a:lnSpc>
                <a:spcPct val="150000"/>
              </a:lnSpc>
            </a:pPr>
            <a:r>
              <a:rPr lang="es-ES_tradnl" b="1" dirty="0">
                <a:solidFill>
                  <a:srgbClr val="000000"/>
                </a:solidFill>
                <a:latin typeface="Myriad Pro"/>
                <a:ea typeface="Calibri" panose="020F0502020204030204" pitchFamily="34" charset="0"/>
                <a:cs typeface="Calibri" panose="020F0502020204030204" pitchFamily="34" charset="0"/>
              </a:rPr>
              <a:t>Agradecimientos:</a:t>
            </a:r>
            <a:endParaRPr lang="es-ES" b="1" dirty="0">
              <a:solidFill>
                <a:srgbClr val="000000"/>
              </a:solidFill>
              <a:latin typeface="Myriad Pro"/>
              <a:cs typeface="Calibri" panose="020F0502020204030204" pitchFamily="34" charset="0"/>
            </a:endParaRPr>
          </a:p>
        </p:txBody>
      </p:sp>
      <p:sp>
        <p:nvSpPr>
          <p:cNvPr id="10" name="Rectángulo 9">
            <a:extLst>
              <a:ext uri="{FF2B5EF4-FFF2-40B4-BE49-F238E27FC236}">
                <a16:creationId xmlns:a16="http://schemas.microsoft.com/office/drawing/2014/main" id="{E1BC22DC-7EC3-4B94-865F-384A6B5292DA}"/>
              </a:ext>
            </a:extLst>
          </p:cNvPr>
          <p:cNvSpPr/>
          <p:nvPr/>
        </p:nvSpPr>
        <p:spPr>
          <a:xfrm>
            <a:off x="740229" y="5406150"/>
            <a:ext cx="5389109" cy="2893100"/>
          </a:xfrm>
          <a:prstGeom prst="rect">
            <a:avLst/>
          </a:prstGeom>
        </p:spPr>
        <p:txBody>
          <a:bodyPr wrap="square">
            <a:spAutoFit/>
          </a:bodyPr>
          <a:lstStyle/>
          <a:p>
            <a:pPr algn="just"/>
            <a:r>
              <a:rPr lang="es-ES" sz="1400" i="1" dirty="0">
                <a:solidFill>
                  <a:srgbClr val="000000"/>
                </a:solidFill>
                <a:latin typeface="Myriad Pro"/>
                <a:ea typeface="Calibri" panose="020F0502020204030204" pitchFamily="34" charset="0"/>
                <a:cs typeface="Calibri" panose="020F0502020204030204" pitchFamily="34" charset="0"/>
              </a:rPr>
              <a:t>Por sus contribuciones, sugerencias y su disponibilidad en la elaboración de esta guía a:</a:t>
            </a:r>
          </a:p>
          <a:p>
            <a:pPr marL="285750" indent="-285750" algn="just">
              <a:buFont typeface="Arial" panose="020B0604020202020204" pitchFamily="34" charset="0"/>
              <a:buChar char="•"/>
            </a:pPr>
            <a:r>
              <a:rPr lang="es-ES" sz="1400" i="1" dirty="0">
                <a:solidFill>
                  <a:srgbClr val="000000"/>
                </a:solidFill>
                <a:latin typeface="Myriad Pro"/>
                <a:ea typeface="Calibri" panose="020F0502020204030204" pitchFamily="34" charset="0"/>
                <a:cs typeface="Calibri" panose="020F0502020204030204" pitchFamily="34" charset="0"/>
              </a:rPr>
              <a:t>Alicia Martínez Domingo (Experta en datos abiertos).</a:t>
            </a:r>
          </a:p>
          <a:p>
            <a:pPr marL="285750" indent="-285750" algn="just">
              <a:buFont typeface="Arial" panose="020B0604020202020204" pitchFamily="34" charset="0"/>
              <a:buChar char="•"/>
            </a:pPr>
            <a:r>
              <a:rPr lang="es-ES" sz="1400" i="1" dirty="0">
                <a:solidFill>
                  <a:srgbClr val="000000"/>
                </a:solidFill>
                <a:latin typeface="Myriad Pro"/>
                <a:ea typeface="Calibri" panose="020F0502020204030204" pitchFamily="34" charset="0"/>
                <a:cs typeface="Calibri" panose="020F0502020204030204" pitchFamily="34" charset="0"/>
              </a:rPr>
              <a:t>Jorge López Pérez (Data </a:t>
            </a:r>
            <a:r>
              <a:rPr lang="es-ES" sz="1400" i="1" dirty="0" err="1">
                <a:solidFill>
                  <a:srgbClr val="000000"/>
                </a:solidFill>
                <a:latin typeface="Myriad Pro"/>
                <a:ea typeface="Calibri" panose="020F0502020204030204" pitchFamily="34" charset="0"/>
                <a:cs typeface="Calibri" panose="020F0502020204030204" pitchFamily="34" charset="0"/>
              </a:rPr>
              <a:t>Scientist</a:t>
            </a:r>
            <a:r>
              <a:rPr lang="es-ES" sz="1400" i="1" dirty="0">
                <a:solidFill>
                  <a:srgbClr val="000000"/>
                </a:solidFill>
                <a:latin typeface="Myriad Pro"/>
                <a:ea typeface="Calibri" panose="020F0502020204030204" pitchFamily="34" charset="0"/>
                <a:cs typeface="Calibri" panose="020F0502020204030204" pitchFamily="34" charset="0"/>
              </a:rPr>
              <a:t>)</a:t>
            </a:r>
          </a:p>
          <a:p>
            <a:pPr marL="285750" indent="-285750" algn="just">
              <a:buFont typeface="Arial" panose="020B0604020202020204" pitchFamily="34" charset="0"/>
              <a:buChar char="•"/>
            </a:pPr>
            <a:r>
              <a:rPr lang="es-ES" sz="1400" i="1" dirty="0">
                <a:solidFill>
                  <a:srgbClr val="000000"/>
                </a:solidFill>
                <a:latin typeface="Myriad Pro"/>
                <a:ea typeface="Calibri" panose="020F0502020204030204" pitchFamily="34" charset="0"/>
                <a:cs typeface="Calibri" panose="020F0502020204030204" pitchFamily="34" charset="0"/>
              </a:rPr>
              <a:t>Jorge Cimentada Báez</a:t>
            </a:r>
            <a:r>
              <a:rPr lang="es-ES" sz="1400" i="1" dirty="0">
                <a:solidFill>
                  <a:srgbClr val="FF0000"/>
                </a:solidFill>
                <a:latin typeface="Myriad Pro"/>
                <a:ea typeface="Calibri" panose="020F0502020204030204" pitchFamily="34" charset="0"/>
                <a:cs typeface="Calibri" panose="020F0502020204030204" pitchFamily="34" charset="0"/>
              </a:rPr>
              <a:t> </a:t>
            </a:r>
            <a:r>
              <a:rPr lang="es-ES" sz="1400" i="1" dirty="0">
                <a:latin typeface="Myriad Pro"/>
                <a:ea typeface="Calibri" panose="020F0502020204030204" pitchFamily="34" charset="0"/>
                <a:cs typeface="Calibri" panose="020F0502020204030204" pitchFamily="34" charset="0"/>
              </a:rPr>
              <a:t>(</a:t>
            </a:r>
            <a:r>
              <a:rPr lang="es-ES" sz="1400" i="1" dirty="0" err="1">
                <a:latin typeface="Myriad Pro"/>
                <a:ea typeface="Calibri" panose="020F0502020204030204" pitchFamily="34" charset="0"/>
                <a:cs typeface="Calibri" panose="020F0502020204030204" pitchFamily="34" charset="0"/>
              </a:rPr>
              <a:t>Research</a:t>
            </a:r>
            <a:r>
              <a:rPr lang="es-ES" sz="1400" i="1" dirty="0">
                <a:latin typeface="Myriad Pro"/>
                <a:ea typeface="Calibri" panose="020F0502020204030204" pitchFamily="34" charset="0"/>
                <a:cs typeface="Calibri" panose="020F0502020204030204" pitchFamily="34" charset="0"/>
              </a:rPr>
              <a:t> </a:t>
            </a:r>
            <a:r>
              <a:rPr lang="es-ES" sz="1400" i="1" dirty="0" err="1">
                <a:latin typeface="Myriad Pro"/>
                <a:ea typeface="Calibri" panose="020F0502020204030204" pitchFamily="34" charset="0"/>
                <a:cs typeface="Calibri" panose="020F0502020204030204" pitchFamily="34" charset="0"/>
              </a:rPr>
              <a:t>Scientist</a:t>
            </a:r>
            <a:r>
              <a:rPr lang="es-ES" sz="1400" i="1" dirty="0">
                <a:latin typeface="Myriad Pro"/>
                <a:ea typeface="Calibri" panose="020F0502020204030204" pitchFamily="34" charset="0"/>
                <a:cs typeface="Calibri" panose="020F0502020204030204" pitchFamily="34" charset="0"/>
              </a:rPr>
              <a:t>)</a:t>
            </a:r>
          </a:p>
          <a:p>
            <a:pPr marL="285750" indent="-285750" algn="just">
              <a:buFont typeface="Arial" panose="020B0604020202020204" pitchFamily="34" charset="0"/>
              <a:buChar char="•"/>
            </a:pPr>
            <a:r>
              <a:rPr lang="es-ES" sz="1400" i="1" dirty="0">
                <a:solidFill>
                  <a:srgbClr val="000000"/>
                </a:solidFill>
                <a:latin typeface="Myriad Pro"/>
                <a:ea typeface="Calibri" panose="020F0502020204030204" pitchFamily="34" charset="0"/>
                <a:cs typeface="Calibri" panose="020F0502020204030204" pitchFamily="34" charset="0"/>
              </a:rPr>
              <a:t>Comunidad </a:t>
            </a:r>
            <a:r>
              <a:rPr lang="es-ES" sz="1400" i="1" dirty="0" err="1">
                <a:solidFill>
                  <a:srgbClr val="000000"/>
                </a:solidFill>
                <a:latin typeface="Myriad Pro"/>
                <a:ea typeface="Calibri" panose="020F0502020204030204" pitchFamily="34" charset="0"/>
                <a:cs typeface="Calibri" panose="020F0502020204030204" pitchFamily="34" charset="0"/>
              </a:rPr>
              <a:t>Databeers</a:t>
            </a:r>
            <a:r>
              <a:rPr lang="es-ES" sz="1400" i="1" dirty="0">
                <a:solidFill>
                  <a:srgbClr val="000000"/>
                </a:solidFill>
                <a:latin typeface="Myriad Pro"/>
                <a:ea typeface="Calibri" panose="020F0502020204030204" pitchFamily="34" charset="0"/>
                <a:cs typeface="Calibri" panose="020F0502020204030204" pitchFamily="34" charset="0"/>
              </a:rPr>
              <a:t> Málaga:</a:t>
            </a:r>
          </a:p>
          <a:p>
            <a:pPr marL="742950" lvl="1" indent="-285750" algn="just">
              <a:buFont typeface="Arial" panose="020B0604020202020204" pitchFamily="34" charset="0"/>
              <a:buChar char="•"/>
            </a:pPr>
            <a:r>
              <a:rPr lang="es-ES" sz="1400" i="1" dirty="0">
                <a:solidFill>
                  <a:srgbClr val="000000"/>
                </a:solidFill>
                <a:latin typeface="Myriad Pro"/>
                <a:ea typeface="Calibri" panose="020F0502020204030204" pitchFamily="34" charset="0"/>
                <a:cs typeface="Calibri" panose="020F0502020204030204" pitchFamily="34" charset="0"/>
              </a:rPr>
              <a:t>María Sánchez Gonzalez (Universidad de Málaga).</a:t>
            </a:r>
          </a:p>
          <a:p>
            <a:pPr marL="742950" lvl="1" indent="-285750" algn="just">
              <a:buFont typeface="Arial" panose="020B0604020202020204" pitchFamily="34" charset="0"/>
              <a:buChar char="•"/>
            </a:pPr>
            <a:r>
              <a:rPr lang="es-ES" sz="1400" i="1" dirty="0">
                <a:solidFill>
                  <a:srgbClr val="000000"/>
                </a:solidFill>
                <a:latin typeface="Myriad Pro"/>
                <a:ea typeface="Calibri" panose="020F0502020204030204" pitchFamily="34" charset="0"/>
                <a:cs typeface="Calibri" panose="020F0502020204030204" pitchFamily="34" charset="0"/>
              </a:rPr>
              <a:t>David Bueno </a:t>
            </a:r>
            <a:r>
              <a:rPr lang="es-ES" sz="1400" i="1" dirty="0">
                <a:latin typeface="Myriad Pro"/>
                <a:ea typeface="Calibri" panose="020F0502020204030204" pitchFamily="34" charset="0"/>
                <a:cs typeface="Calibri" panose="020F0502020204030204" pitchFamily="34" charset="0"/>
              </a:rPr>
              <a:t>Vallejo</a:t>
            </a:r>
            <a:r>
              <a:rPr lang="es-ES" sz="1400" i="1" dirty="0">
                <a:solidFill>
                  <a:srgbClr val="000000"/>
                </a:solidFill>
                <a:latin typeface="Myriad Pro"/>
                <a:ea typeface="Calibri" panose="020F0502020204030204" pitchFamily="34" charset="0"/>
                <a:cs typeface="Calibri" panose="020F0502020204030204" pitchFamily="34" charset="0"/>
              </a:rPr>
              <a:t> (Ayuntamiento de Málaga)</a:t>
            </a:r>
          </a:p>
          <a:p>
            <a:pPr marL="742950" lvl="1" indent="-285750" algn="just">
              <a:buFont typeface="Arial" panose="020B0604020202020204" pitchFamily="34" charset="0"/>
              <a:buChar char="•"/>
            </a:pPr>
            <a:r>
              <a:rPr lang="es-ES" sz="1400" i="1" dirty="0">
                <a:solidFill>
                  <a:srgbClr val="000000"/>
                </a:solidFill>
                <a:latin typeface="Myriad Pro"/>
                <a:cs typeface="Calibri" panose="020F0502020204030204" pitchFamily="34" charset="0"/>
              </a:rPr>
              <a:t>Nuria Portillo Poblador (</a:t>
            </a:r>
            <a:r>
              <a:rPr lang="es-ES" sz="1400" i="1" dirty="0" err="1">
                <a:solidFill>
                  <a:srgbClr val="000000"/>
                </a:solidFill>
                <a:latin typeface="Myriad Pro"/>
                <a:cs typeface="Calibri" panose="020F0502020204030204" pitchFamily="34" charset="0"/>
              </a:rPr>
              <a:t>Universitat</a:t>
            </a:r>
            <a:r>
              <a:rPr lang="es-ES" sz="1400" i="1" dirty="0">
                <a:solidFill>
                  <a:srgbClr val="000000"/>
                </a:solidFill>
                <a:latin typeface="Myriad Pro"/>
                <a:cs typeface="Calibri" panose="020F0502020204030204" pitchFamily="34" charset="0"/>
              </a:rPr>
              <a:t> </a:t>
            </a:r>
            <a:r>
              <a:rPr lang="es-ES" sz="1400" i="1" dirty="0" err="1">
                <a:solidFill>
                  <a:srgbClr val="000000"/>
                </a:solidFill>
                <a:latin typeface="Myriad Pro"/>
                <a:cs typeface="Calibri" panose="020F0502020204030204" pitchFamily="34" charset="0"/>
              </a:rPr>
              <a:t>Politècnica</a:t>
            </a:r>
            <a:r>
              <a:rPr lang="es-ES" sz="1400" i="1" dirty="0">
                <a:solidFill>
                  <a:srgbClr val="000000"/>
                </a:solidFill>
                <a:latin typeface="Myriad Pro"/>
                <a:cs typeface="Calibri" panose="020F0502020204030204" pitchFamily="34" charset="0"/>
              </a:rPr>
              <a:t> de València)</a:t>
            </a:r>
          </a:p>
          <a:p>
            <a:pPr marL="742950" lvl="1" indent="-285750" algn="just">
              <a:buFont typeface="Arial" panose="020B0604020202020204" pitchFamily="34" charset="0"/>
              <a:buChar char="•"/>
            </a:pPr>
            <a:r>
              <a:rPr lang="es-ES" sz="1400" i="1" dirty="0">
                <a:solidFill>
                  <a:srgbClr val="000000"/>
                </a:solidFill>
                <a:latin typeface="Myriad Pro"/>
                <a:ea typeface="Calibri" panose="020F0502020204030204" pitchFamily="34" charset="0"/>
                <a:cs typeface="Calibri" panose="020F0502020204030204" pitchFamily="34" charset="0"/>
              </a:rPr>
              <a:t>Roberto Magro </a:t>
            </a:r>
            <a:r>
              <a:rPr lang="es-ES" sz="1400" i="1" dirty="0" err="1">
                <a:solidFill>
                  <a:srgbClr val="000000"/>
                </a:solidFill>
                <a:latin typeface="Myriad Pro"/>
                <a:ea typeface="Calibri" panose="020F0502020204030204" pitchFamily="34" charset="0"/>
                <a:cs typeface="Calibri" panose="020F0502020204030204" pitchFamily="34" charset="0"/>
              </a:rPr>
              <a:t>Pedroviejo</a:t>
            </a:r>
            <a:r>
              <a:rPr lang="es-ES" sz="1400" i="1" dirty="0">
                <a:solidFill>
                  <a:srgbClr val="000000"/>
                </a:solidFill>
                <a:latin typeface="Myriad Pro"/>
                <a:ea typeface="Calibri" panose="020F0502020204030204" pitchFamily="34" charset="0"/>
                <a:cs typeface="Calibri" panose="020F0502020204030204" pitchFamily="34" charset="0"/>
              </a:rPr>
              <a:t> (Ayuntamiento del Alcobendas)</a:t>
            </a:r>
          </a:p>
          <a:p>
            <a:pPr algn="just"/>
            <a:endParaRPr lang="es-ES" sz="1400" i="1" dirty="0">
              <a:solidFill>
                <a:srgbClr val="000000"/>
              </a:solidFill>
              <a:latin typeface="Myriad Pro"/>
              <a:ea typeface="Calibri" panose="020F0502020204030204" pitchFamily="34" charset="0"/>
              <a:cs typeface="Calibri" panose="020F0502020204030204" pitchFamily="34" charset="0"/>
            </a:endParaRPr>
          </a:p>
          <a:p>
            <a:pPr algn="just"/>
            <a:endParaRPr lang="es-ES_tradnl" sz="1400" i="1" dirty="0">
              <a:solidFill>
                <a:srgbClr val="000000"/>
              </a:solidFill>
              <a:latin typeface="Myriad Pro"/>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65955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C63FF0E7-5D75-41CB-8DCD-E3A190D6F95F}"/>
              </a:ext>
            </a:extLst>
          </p:cNvPr>
          <p:cNvSpPr/>
          <p:nvPr/>
        </p:nvSpPr>
        <p:spPr>
          <a:xfrm>
            <a:off x="5179631" y="7046"/>
            <a:ext cx="1678369" cy="783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Marcador de número de diapositiva 1">
            <a:extLst>
              <a:ext uri="{FF2B5EF4-FFF2-40B4-BE49-F238E27FC236}">
                <a16:creationId xmlns:a16="http://schemas.microsoft.com/office/drawing/2014/main" id="{818A49E6-E39F-4057-889F-5A4755E15762}"/>
              </a:ext>
            </a:extLst>
          </p:cNvPr>
          <p:cNvSpPr>
            <a:spLocks noGrp="1"/>
          </p:cNvSpPr>
          <p:nvPr>
            <p:ph type="sldNum" sz="quarter" idx="12"/>
          </p:nvPr>
        </p:nvSpPr>
        <p:spPr/>
        <p:txBody>
          <a:bodyPr/>
          <a:lstStyle/>
          <a:p>
            <a:fld id="{B0B223AA-581B-472F-BB2F-AB3AEAB0FF05}" type="slidenum">
              <a:rPr lang="es-ES" smtClean="0"/>
              <a:t>20</a:t>
            </a:fld>
            <a:endParaRPr lang="es-ES" dirty="0"/>
          </a:p>
        </p:txBody>
      </p:sp>
      <p:sp>
        <p:nvSpPr>
          <p:cNvPr id="3" name="Rectángulo 2">
            <a:extLst>
              <a:ext uri="{FF2B5EF4-FFF2-40B4-BE49-F238E27FC236}">
                <a16:creationId xmlns:a16="http://schemas.microsoft.com/office/drawing/2014/main" id="{099FACD1-04DC-4F15-B8D4-27368C00E56C}"/>
              </a:ext>
            </a:extLst>
          </p:cNvPr>
          <p:cNvSpPr/>
          <p:nvPr/>
        </p:nvSpPr>
        <p:spPr>
          <a:xfrm>
            <a:off x="387101" y="1000831"/>
            <a:ext cx="6118699" cy="1261884"/>
          </a:xfrm>
          <a:prstGeom prst="rect">
            <a:avLst/>
          </a:prstGeom>
        </p:spPr>
        <p:txBody>
          <a:bodyPr wrap="square">
            <a:spAutoFit/>
          </a:bodyPr>
          <a:lstStyle/>
          <a:p>
            <a:pPr marL="285750" indent="-285750" algn="just">
              <a:buClr>
                <a:srgbClr val="801F8A"/>
              </a:buClr>
              <a:buFont typeface="Wingdings" panose="05000000000000000000" pitchFamily="2" charset="2"/>
              <a:buChar char="§"/>
            </a:pPr>
            <a:r>
              <a:rPr lang="es-ES_tradnl" sz="1600" b="1" dirty="0"/>
              <a:t>Ejemplo 2</a:t>
            </a:r>
            <a:r>
              <a:rPr lang="es-ES_tradnl" sz="1200" dirty="0"/>
              <a:t>: Comportamiento de la exportación de una tabla con campos que incluyen espacios en blanco o saltos de línea dentro de sus valores. </a:t>
            </a:r>
          </a:p>
          <a:p>
            <a:pPr marL="285750" indent="-285750" algn="just">
              <a:buClr>
                <a:srgbClr val="801F8A"/>
              </a:buClr>
              <a:buFont typeface="Wingdings" panose="05000000000000000000" pitchFamily="2" charset="2"/>
              <a:buChar char="§"/>
            </a:pPr>
            <a:endParaRPr lang="es-ES_tradnl" sz="1200" dirty="0"/>
          </a:p>
          <a:p>
            <a:pPr marL="263525" lvl="1" algn="just">
              <a:buClr>
                <a:srgbClr val="801F8A"/>
              </a:buClr>
            </a:pPr>
            <a:r>
              <a:rPr lang="es-ES_tradnl" sz="1200" dirty="0"/>
              <a:t>El</a:t>
            </a:r>
            <a:r>
              <a:rPr lang="es-ES_tradnl" sz="1200" b="1" dirty="0"/>
              <a:t> CSV </a:t>
            </a:r>
            <a:r>
              <a:rPr lang="es-ES_tradnl" sz="1200" dirty="0"/>
              <a:t>que se genera a partir de la tabla debe incluir el valor de cada campo entre comillas, incluyendo los caracteres de control, en un registro único.</a:t>
            </a:r>
          </a:p>
          <a:p>
            <a:pPr marL="285750" indent="-285750" algn="just">
              <a:buClr>
                <a:srgbClr val="801F8A"/>
              </a:buClr>
              <a:buFont typeface="Wingdings" panose="05000000000000000000" pitchFamily="2" charset="2"/>
              <a:buChar char="§"/>
            </a:pPr>
            <a:endParaRPr lang="es-ES_tradnl" sz="1200" dirty="0"/>
          </a:p>
        </p:txBody>
      </p:sp>
      <p:graphicFrame>
        <p:nvGraphicFramePr>
          <p:cNvPr id="4" name="Table 7">
            <a:extLst>
              <a:ext uri="{FF2B5EF4-FFF2-40B4-BE49-F238E27FC236}">
                <a16:creationId xmlns:a16="http://schemas.microsoft.com/office/drawing/2014/main" id="{FFC857F6-A50E-4494-A312-78D4777A9891}"/>
              </a:ext>
            </a:extLst>
          </p:cNvPr>
          <p:cNvGraphicFramePr>
            <a:graphicFrameLocks noGrp="1"/>
          </p:cNvGraphicFramePr>
          <p:nvPr>
            <p:extLst>
              <p:ext uri="{D42A27DB-BD31-4B8C-83A1-F6EECF244321}">
                <p14:modId xmlns:p14="http://schemas.microsoft.com/office/powerpoint/2010/main" val="1346691404"/>
              </p:ext>
            </p:extLst>
          </p:nvPr>
        </p:nvGraphicFramePr>
        <p:xfrm>
          <a:off x="766661" y="2246163"/>
          <a:ext cx="5186726" cy="1843278"/>
        </p:xfrm>
        <a:graphic>
          <a:graphicData uri="http://schemas.openxmlformats.org/drawingml/2006/table">
            <a:tbl>
              <a:tblPr firstRow="1" bandRow="1">
                <a:tableStyleId>{5C22544A-7EE6-4342-B048-85BDC9FD1C3A}</a:tableStyleId>
              </a:tblPr>
              <a:tblGrid>
                <a:gridCol w="1642665">
                  <a:extLst>
                    <a:ext uri="{9D8B030D-6E8A-4147-A177-3AD203B41FA5}">
                      <a16:colId xmlns:a16="http://schemas.microsoft.com/office/drawing/2014/main" val="20000"/>
                    </a:ext>
                  </a:extLst>
                </a:gridCol>
                <a:gridCol w="1815153">
                  <a:extLst>
                    <a:ext uri="{9D8B030D-6E8A-4147-A177-3AD203B41FA5}">
                      <a16:colId xmlns:a16="http://schemas.microsoft.com/office/drawing/2014/main" val="20001"/>
                    </a:ext>
                  </a:extLst>
                </a:gridCol>
                <a:gridCol w="1728908">
                  <a:extLst>
                    <a:ext uri="{9D8B030D-6E8A-4147-A177-3AD203B41FA5}">
                      <a16:colId xmlns:a16="http://schemas.microsoft.com/office/drawing/2014/main" val="20002"/>
                    </a:ext>
                  </a:extLst>
                </a:gridCol>
              </a:tblGrid>
              <a:tr h="370840">
                <a:tc>
                  <a:txBody>
                    <a:bodyPr/>
                    <a:lstStyle/>
                    <a:p>
                      <a:pPr algn="ctr">
                        <a:lnSpc>
                          <a:spcPts val="1200"/>
                        </a:lnSpc>
                      </a:pPr>
                      <a:r>
                        <a:rPr lang="es-ES_tradnl" sz="1200" b="0" i="0" noProof="0" dirty="0">
                          <a:solidFill>
                            <a:schemeClr val="tx1"/>
                          </a:solidFill>
                          <a:effectLst/>
                          <a:latin typeface="Calibri" panose="020F0502020204030204" pitchFamily="34" charset="0"/>
                        </a:rPr>
                        <a:t>campo_1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lnSpc>
                          <a:spcPts val="1200"/>
                        </a:lnSpc>
                      </a:pPr>
                      <a:r>
                        <a:rPr lang="es-ES_tradnl" sz="1200" b="0" i="0" noProof="0" dirty="0">
                          <a:solidFill>
                            <a:schemeClr val="tx1"/>
                          </a:solidFill>
                          <a:effectLst/>
                          <a:latin typeface="Calibri" panose="020F0502020204030204" pitchFamily="34" charset="0"/>
                        </a:rPr>
                        <a:t>campo_2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lnSpc>
                          <a:spcPts val="1200"/>
                        </a:lnSpc>
                      </a:pPr>
                      <a:r>
                        <a:rPr lang="es-ES_tradnl" sz="1200" b="0" i="0" noProof="0" dirty="0">
                          <a:solidFill>
                            <a:schemeClr val="tx1"/>
                          </a:solidFill>
                          <a:effectLst/>
                          <a:latin typeface="Calibri" panose="020F0502020204030204" pitchFamily="34" charset="0"/>
                        </a:rPr>
                        <a:t>campo_3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370840">
                <a:tc>
                  <a:txBody>
                    <a:bodyPr/>
                    <a:lstStyle/>
                    <a:p>
                      <a:pPr algn="l">
                        <a:lnSpc>
                          <a:spcPts val="1200"/>
                        </a:lnSpc>
                      </a:pPr>
                      <a:r>
                        <a:rPr lang="es-ES_tradnl" sz="1200" b="0" i="0" noProof="0" dirty="0" err="1">
                          <a:effectLst/>
                          <a:latin typeface="Calibri" panose="020F0502020204030204" pitchFamily="34" charset="0"/>
                        </a:rPr>
                        <a:t>aaaaa</a:t>
                      </a:r>
                      <a:endParaRPr lang="es-ES_tradnl" sz="1200" b="0" i="0" noProof="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es-ES_tradnl" sz="1200" b="0" i="0" noProof="0" dirty="0" err="1">
                          <a:effectLst/>
                          <a:latin typeface="Calibri" panose="020F0502020204030204" pitchFamily="34" charset="0"/>
                        </a:rPr>
                        <a:t>Bbbb</a:t>
                      </a:r>
                      <a:endParaRPr lang="es-ES_tradnl" sz="1200" b="0" i="0" noProof="0" dirty="0">
                        <a:effectLst/>
                        <a:latin typeface="Calibri" panose="020F0502020204030204" pitchFamily="34" charset="0"/>
                      </a:endParaRPr>
                    </a:p>
                    <a:p>
                      <a:pPr algn="r">
                        <a:lnSpc>
                          <a:spcPts val="1200"/>
                        </a:lnSpc>
                      </a:pPr>
                      <a:r>
                        <a:rPr lang="es-ES_tradnl" sz="1200" b="0" i="0" noProof="0" dirty="0" err="1">
                          <a:effectLst/>
                          <a:latin typeface="Calibri" panose="020F0502020204030204" pitchFamily="34" charset="0"/>
                        </a:rPr>
                        <a:t>Bbb</a:t>
                      </a:r>
                      <a:endParaRPr lang="es-ES_tradnl" sz="1200" b="0" i="0" noProof="0" dirty="0">
                        <a:effectLst/>
                        <a:latin typeface="Calibri" panose="020F0502020204030204" pitchFamily="34" charset="0"/>
                      </a:endParaRPr>
                    </a:p>
                    <a:p>
                      <a:pPr algn="r">
                        <a:lnSpc>
                          <a:spcPts val="1200"/>
                        </a:lnSpc>
                      </a:pPr>
                      <a:r>
                        <a:rPr lang="es-ES_tradnl" sz="1200" b="0" i="0" noProof="0" dirty="0" err="1">
                          <a:effectLst/>
                          <a:latin typeface="Calibri" panose="020F0502020204030204" pitchFamily="34" charset="0"/>
                        </a:rPr>
                        <a:t>Bbbb</a:t>
                      </a:r>
                      <a:endParaRPr lang="es-ES_tradnl" sz="1200" b="0" i="0" noProof="0" dirty="0">
                        <a:effectLst/>
                        <a:latin typeface="Calibri" panose="020F0502020204030204" pitchFamily="34" charset="0"/>
                      </a:endParaRPr>
                    </a:p>
                    <a:p>
                      <a:pPr algn="r">
                        <a:lnSpc>
                          <a:spcPts val="1200"/>
                        </a:lnSpc>
                      </a:pPr>
                      <a:r>
                        <a:rPr lang="es-ES_tradnl" sz="1200" b="0" i="0" noProof="0" dirty="0" err="1">
                          <a:effectLst/>
                          <a:latin typeface="Calibri" panose="020F0502020204030204" pitchFamily="34" charset="0"/>
                        </a:rPr>
                        <a:t>Bb</a:t>
                      </a:r>
                      <a:endParaRPr lang="es-ES_tradnl" sz="1200" b="0" i="0" noProof="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es-ES_tradnl" sz="1200" b="0" i="0" noProof="0" dirty="0" err="1">
                          <a:effectLst/>
                          <a:latin typeface="Calibri" panose="020F0502020204030204" pitchFamily="34" charset="0"/>
                        </a:rPr>
                        <a:t>ccccc</a:t>
                      </a:r>
                      <a:endParaRPr lang="es-ES_tradnl" sz="1200" b="0" i="0" noProof="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l">
                        <a:lnSpc>
                          <a:spcPts val="1200"/>
                        </a:lnSpc>
                      </a:pPr>
                      <a:r>
                        <a:rPr lang="es-ES_tradnl" sz="1200" b="0" i="0" noProof="0" dirty="0" err="1">
                          <a:effectLst/>
                          <a:latin typeface="Calibri" panose="020F0502020204030204" pitchFamily="34" charset="0"/>
                        </a:rPr>
                        <a:t>Aa</a:t>
                      </a:r>
                      <a:r>
                        <a:rPr lang="es-ES_tradnl" sz="1200" b="0" i="0" noProof="0" dirty="0">
                          <a:effectLst/>
                          <a:latin typeface="Calibri" panose="020F0502020204030204" pitchFamily="34" charset="0"/>
                        </a:rPr>
                        <a:t> </a:t>
                      </a:r>
                      <a:r>
                        <a:rPr lang="es-ES_tradnl" sz="1200" b="0" i="0" noProof="0" dirty="0" err="1">
                          <a:effectLst/>
                          <a:latin typeface="Calibri" panose="020F0502020204030204" pitchFamily="34" charset="0"/>
                        </a:rPr>
                        <a:t>aa</a:t>
                      </a:r>
                      <a:endParaRPr lang="es-ES_tradnl" sz="1200" b="0" i="0" noProof="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es-ES_tradnl" sz="1200" b="0" i="0" noProof="0" dirty="0" err="1">
                          <a:effectLst/>
                          <a:latin typeface="Calibri" panose="020F0502020204030204" pitchFamily="34" charset="0"/>
                        </a:rPr>
                        <a:t>Bb,bb</a:t>
                      </a:r>
                      <a:endParaRPr lang="es-ES_tradnl" sz="1200" b="0" i="0" noProof="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es-ES_tradnl" sz="1200" b="0" i="0" noProof="0" dirty="0">
                          <a:effectLst/>
                          <a:latin typeface="Calibri" panose="020F0502020204030204" pitchFamily="34" charset="0"/>
                        </a:rPr>
                        <a:t>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7075506"/>
                  </a:ext>
                </a:extLst>
              </a:tr>
              <a:tr h="370840">
                <a:tc>
                  <a:txBody>
                    <a:bodyPr/>
                    <a:lstStyle/>
                    <a:p>
                      <a:pPr algn="l">
                        <a:lnSpc>
                          <a:spcPts val="1200"/>
                        </a:lnSpc>
                      </a:pPr>
                      <a:r>
                        <a:rPr lang="es-ES_tradnl" sz="1200" b="0" i="0" noProof="0" dirty="0" err="1">
                          <a:effectLst/>
                          <a:latin typeface="Calibri" panose="020F0502020204030204" pitchFamily="34" charset="0"/>
                        </a:rPr>
                        <a:t>Aaa</a:t>
                      </a:r>
                      <a:endParaRPr lang="es-ES_tradnl" sz="1200" b="0" i="0" noProof="0" dirty="0">
                        <a:effectLst/>
                        <a:latin typeface="Calibri" panose="020F0502020204030204" pitchFamily="34" charset="0"/>
                      </a:endParaRPr>
                    </a:p>
                    <a:p>
                      <a:pPr algn="l">
                        <a:lnSpc>
                          <a:spcPts val="1200"/>
                        </a:lnSpc>
                      </a:pPr>
                      <a:r>
                        <a:rPr lang="es-ES_tradnl" sz="1200" b="0" i="0" noProof="0" dirty="0" err="1">
                          <a:effectLst/>
                          <a:latin typeface="Calibri" panose="020F0502020204030204" pitchFamily="34" charset="0"/>
                        </a:rPr>
                        <a:t>aaaaaa</a:t>
                      </a:r>
                      <a:endParaRPr lang="es-ES_tradnl" sz="1200" b="0" i="0" noProof="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es-ES_tradnl" sz="1200" b="0" i="0" noProof="0" dirty="0" err="1">
                          <a:effectLst/>
                          <a:latin typeface="Calibri" panose="020F0502020204030204" pitchFamily="34" charset="0"/>
                        </a:rPr>
                        <a:t>Bbbbb</a:t>
                      </a:r>
                      <a:r>
                        <a:rPr lang="es-ES_tradnl" sz="1200" b="0" i="0" noProof="0" dirty="0">
                          <a:effectLst/>
                          <a:latin typeface="Calibri" panose="020F0502020204030204" pitchFamily="34" charset="0"/>
                        </a:rPr>
                        <a:t> </a:t>
                      </a:r>
                      <a:r>
                        <a:rPr lang="es-ES_tradnl" sz="1200" b="0" i="0" noProof="0" dirty="0" err="1">
                          <a:effectLst/>
                          <a:latin typeface="Calibri" panose="020F0502020204030204" pitchFamily="34" charset="0"/>
                        </a:rPr>
                        <a:t>bbb</a:t>
                      </a:r>
                      <a:r>
                        <a:rPr lang="es-ES_tradnl" sz="1200" b="0" i="0" noProof="0" dirty="0">
                          <a:effectLst/>
                          <a:latin typeface="Calibri" panose="020F0502020204030204" pitchFamily="34" charset="0"/>
                        </a:rPr>
                        <a:t> </a:t>
                      </a:r>
                      <a:r>
                        <a:rPr lang="es-ES_tradnl" sz="1200" b="0" i="0" noProof="0" dirty="0" err="1">
                          <a:effectLst/>
                          <a:latin typeface="Calibri" panose="020F0502020204030204" pitchFamily="34" charset="0"/>
                        </a:rPr>
                        <a:t>bb</a:t>
                      </a:r>
                      <a:endParaRPr lang="es-ES_tradnl" sz="1200" b="0" i="0" noProof="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es-ES_tradnl" sz="1200" b="0" i="0" noProof="0" dirty="0" err="1">
                          <a:effectLst/>
                          <a:latin typeface="Calibri" panose="020F0502020204030204" pitchFamily="34" charset="0"/>
                        </a:rPr>
                        <a:t>Ccc</a:t>
                      </a:r>
                      <a:endParaRPr lang="es-ES_tradnl" sz="1200" b="0" i="0" noProof="0" dirty="0">
                        <a:effectLst/>
                        <a:latin typeface="Calibri" panose="020F0502020204030204" pitchFamily="34" charset="0"/>
                      </a:endParaRPr>
                    </a:p>
                    <a:p>
                      <a:pPr algn="r">
                        <a:lnSpc>
                          <a:spcPts val="1200"/>
                        </a:lnSpc>
                      </a:pPr>
                      <a:r>
                        <a:rPr lang="es-ES_tradnl" sz="1200" b="0" i="0" noProof="0" dirty="0" err="1">
                          <a:effectLst/>
                          <a:latin typeface="Calibri" panose="020F0502020204030204" pitchFamily="34" charset="0"/>
                        </a:rPr>
                        <a:t>ccccc</a:t>
                      </a:r>
                      <a:endParaRPr lang="es-ES_tradnl" sz="1200" b="0" i="0" noProof="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3645866"/>
                  </a:ext>
                </a:extLst>
              </a:tr>
            </a:tbl>
          </a:graphicData>
        </a:graphic>
      </p:graphicFrame>
      <p:sp>
        <p:nvSpPr>
          <p:cNvPr id="7" name="Rectángulo 6">
            <a:extLst>
              <a:ext uri="{FF2B5EF4-FFF2-40B4-BE49-F238E27FC236}">
                <a16:creationId xmlns:a16="http://schemas.microsoft.com/office/drawing/2014/main" id="{23DBF3E4-B9AD-4538-A5D0-30579158988A}"/>
              </a:ext>
            </a:extLst>
          </p:cNvPr>
          <p:cNvSpPr/>
          <p:nvPr/>
        </p:nvSpPr>
        <p:spPr>
          <a:xfrm>
            <a:off x="723195" y="4397434"/>
            <a:ext cx="5216088" cy="1171667"/>
          </a:xfrm>
          <a:prstGeom prst="rect">
            <a:avLst/>
          </a:prstGeom>
          <a:solidFill>
            <a:schemeClr val="bg1">
              <a:lumMod val="85000"/>
            </a:schemeClr>
          </a:solidFill>
          <a:effectLst>
            <a:outerShdw blurRad="50800" dist="38100" dir="2700000" algn="tl" rotWithShape="0">
              <a:prstClr val="black">
                <a:alpha val="40000"/>
              </a:prstClr>
            </a:outerShdw>
          </a:effectLst>
        </p:spPr>
        <p:txBody>
          <a:bodyPr wrap="square">
            <a:spAutoFit/>
          </a:bodyPr>
          <a:lstStyle/>
          <a:p>
            <a:pPr>
              <a:lnSpc>
                <a:spcPct val="150000"/>
              </a:lnSpc>
            </a:pPr>
            <a:r>
              <a:rPr lang="es-ES_tradnl" sz="1200" dirty="0"/>
              <a:t>campo_1,campo_2,campo_3</a:t>
            </a:r>
            <a:r>
              <a:rPr lang="es-ES_tradnl" sz="1200" dirty="0">
                <a:solidFill>
                  <a:srgbClr val="ED7D31"/>
                </a:solidFill>
              </a:rPr>
              <a:t>CRLF</a:t>
            </a:r>
          </a:p>
          <a:p>
            <a:pPr>
              <a:lnSpc>
                <a:spcPct val="150000"/>
              </a:lnSpc>
            </a:pPr>
            <a:r>
              <a:rPr lang="es-ES_tradnl" sz="1200" dirty="0"/>
              <a:t>"</a:t>
            </a:r>
            <a:r>
              <a:rPr lang="es-ES_tradnl" sz="1200" dirty="0" err="1"/>
              <a:t>aaaaa</a:t>
            </a:r>
            <a:r>
              <a:rPr lang="es-ES_tradnl" sz="1200" dirty="0"/>
              <a:t>", "</a:t>
            </a:r>
            <a:r>
              <a:rPr lang="es-ES_tradnl" sz="1200" dirty="0" err="1"/>
              <a:t>Bbbb</a:t>
            </a:r>
            <a:r>
              <a:rPr lang="es-ES_tradnl" sz="1200" dirty="0" err="1">
                <a:solidFill>
                  <a:srgbClr val="ED7D31"/>
                </a:solidFill>
              </a:rPr>
              <a:t>CRLF</a:t>
            </a:r>
            <a:r>
              <a:rPr lang="es-ES_tradnl" sz="1200" dirty="0" err="1"/>
              <a:t>Bbb</a:t>
            </a:r>
            <a:r>
              <a:rPr lang="es-ES_tradnl" sz="1200" dirty="0" err="1">
                <a:solidFill>
                  <a:srgbClr val="ED7D31"/>
                </a:solidFill>
              </a:rPr>
              <a:t>CRLF</a:t>
            </a:r>
            <a:r>
              <a:rPr lang="es-ES_tradnl" sz="1200" dirty="0" err="1"/>
              <a:t>Bbbb</a:t>
            </a:r>
            <a:r>
              <a:rPr lang="es-ES_tradnl" sz="1200" dirty="0" err="1">
                <a:solidFill>
                  <a:srgbClr val="ED7D31"/>
                </a:solidFill>
              </a:rPr>
              <a:t>CRLF</a:t>
            </a:r>
            <a:r>
              <a:rPr lang="es-ES_tradnl" sz="1200" dirty="0" err="1"/>
              <a:t>bb</a:t>
            </a:r>
            <a:r>
              <a:rPr lang="es-ES_tradnl" sz="1200" dirty="0"/>
              <a:t>","</a:t>
            </a:r>
            <a:r>
              <a:rPr lang="es-ES_tradnl" sz="1200" dirty="0" err="1"/>
              <a:t>ccccc"</a:t>
            </a:r>
            <a:r>
              <a:rPr lang="es-ES_tradnl" sz="1200" dirty="0" err="1">
                <a:solidFill>
                  <a:srgbClr val="ED7D31"/>
                </a:solidFill>
              </a:rPr>
              <a:t>CRLF</a:t>
            </a:r>
            <a:endParaRPr lang="es-ES_tradnl" sz="1200" dirty="0">
              <a:solidFill>
                <a:srgbClr val="ED7D31"/>
              </a:solidFill>
            </a:endParaRPr>
          </a:p>
          <a:p>
            <a:pPr>
              <a:lnSpc>
                <a:spcPct val="150000"/>
              </a:lnSpc>
            </a:pPr>
            <a:r>
              <a:rPr lang="es-ES_tradnl" sz="1200" dirty="0"/>
              <a:t>“</a:t>
            </a:r>
            <a:r>
              <a:rPr lang="es-ES_tradnl" sz="1200" dirty="0" err="1"/>
              <a:t>Aa</a:t>
            </a:r>
            <a:r>
              <a:rPr lang="es-ES_tradnl" sz="1200" dirty="0"/>
              <a:t> </a:t>
            </a:r>
            <a:r>
              <a:rPr lang="es-ES_tradnl" sz="1200" dirty="0" err="1"/>
              <a:t>aa</a:t>
            </a:r>
            <a:r>
              <a:rPr lang="es-ES_tradnl" sz="1200" dirty="0"/>
              <a:t>”,” bb,</a:t>
            </a:r>
            <a:r>
              <a:rPr lang="es-ES_tradnl" sz="1200" dirty="0" err="1"/>
              <a:t>bb</a:t>
            </a:r>
            <a:r>
              <a:rPr lang="es-ES_tradnl" sz="1200" dirty="0"/>
              <a:t>”,”</a:t>
            </a:r>
            <a:r>
              <a:rPr lang="es-ES_tradnl" sz="1200" dirty="0" err="1"/>
              <a:t>c”</a:t>
            </a:r>
            <a:r>
              <a:rPr lang="es-ES_tradnl" sz="1200" dirty="0" err="1">
                <a:solidFill>
                  <a:srgbClr val="ED7D31"/>
                </a:solidFill>
              </a:rPr>
              <a:t>CRLF</a:t>
            </a:r>
            <a:endParaRPr lang="es-ES_tradnl" sz="1200" dirty="0">
              <a:solidFill>
                <a:srgbClr val="ED7D31"/>
              </a:solidFill>
            </a:endParaRPr>
          </a:p>
          <a:p>
            <a:pPr>
              <a:lnSpc>
                <a:spcPct val="150000"/>
              </a:lnSpc>
            </a:pPr>
            <a:r>
              <a:rPr lang="es-ES_tradnl" sz="1200" dirty="0"/>
              <a:t>“</a:t>
            </a:r>
            <a:r>
              <a:rPr lang="es-ES_tradnl" sz="1200" dirty="0" err="1"/>
              <a:t>Aaa</a:t>
            </a:r>
            <a:r>
              <a:rPr lang="es-ES_tradnl" sz="1200" dirty="0" err="1">
                <a:solidFill>
                  <a:srgbClr val="ED7D31"/>
                </a:solidFill>
              </a:rPr>
              <a:t>CRLF</a:t>
            </a:r>
            <a:r>
              <a:rPr lang="es-ES_tradnl" sz="1200" dirty="0" err="1"/>
              <a:t>aaaaaa</a:t>
            </a:r>
            <a:r>
              <a:rPr lang="es-ES_tradnl" sz="1200" dirty="0"/>
              <a:t>”,” </a:t>
            </a:r>
            <a:r>
              <a:rPr lang="es-ES_tradnl" sz="1200" dirty="0" err="1"/>
              <a:t>Bbbbb</a:t>
            </a:r>
            <a:r>
              <a:rPr lang="es-ES_tradnl" sz="1200" dirty="0"/>
              <a:t> </a:t>
            </a:r>
            <a:r>
              <a:rPr lang="es-ES_tradnl" sz="1200" dirty="0" err="1"/>
              <a:t>bbb</a:t>
            </a:r>
            <a:r>
              <a:rPr lang="es-ES_tradnl" sz="1200" dirty="0"/>
              <a:t> </a:t>
            </a:r>
            <a:r>
              <a:rPr lang="es-ES_tradnl" sz="1200" dirty="0" err="1"/>
              <a:t>bb</a:t>
            </a:r>
            <a:r>
              <a:rPr lang="es-ES_tradnl" sz="1200" dirty="0"/>
              <a:t>”,” </a:t>
            </a:r>
            <a:r>
              <a:rPr lang="es-ES_tradnl" sz="1200" dirty="0" err="1"/>
              <a:t>Ccc</a:t>
            </a:r>
            <a:r>
              <a:rPr lang="es-ES_tradnl" sz="1200" dirty="0" err="1">
                <a:solidFill>
                  <a:srgbClr val="ED7D31"/>
                </a:solidFill>
              </a:rPr>
              <a:t>CRLF</a:t>
            </a:r>
            <a:r>
              <a:rPr lang="es-ES_tradnl" sz="1200" dirty="0" err="1"/>
              <a:t>ccccc”</a:t>
            </a:r>
            <a:r>
              <a:rPr lang="es-ES_tradnl" sz="1200" dirty="0" err="1">
                <a:solidFill>
                  <a:srgbClr val="ED7D31"/>
                </a:solidFill>
              </a:rPr>
              <a:t>LF</a:t>
            </a:r>
            <a:endParaRPr lang="es-ES_tradnl" sz="1200" dirty="0">
              <a:solidFill>
                <a:srgbClr val="ED7D31"/>
              </a:solidFill>
            </a:endParaRPr>
          </a:p>
        </p:txBody>
      </p:sp>
      <p:grpSp>
        <p:nvGrpSpPr>
          <p:cNvPr id="9" name="Grupo 8">
            <a:extLst>
              <a:ext uri="{FF2B5EF4-FFF2-40B4-BE49-F238E27FC236}">
                <a16:creationId xmlns:a16="http://schemas.microsoft.com/office/drawing/2014/main" id="{A4B7F2F1-A40D-405B-AD77-59ADCFC0423E}"/>
              </a:ext>
            </a:extLst>
          </p:cNvPr>
          <p:cNvGrpSpPr/>
          <p:nvPr/>
        </p:nvGrpSpPr>
        <p:grpSpPr>
          <a:xfrm>
            <a:off x="5475779" y="129540"/>
            <a:ext cx="1085632" cy="495097"/>
            <a:chOff x="4716780" y="1043940"/>
            <a:chExt cx="1386840" cy="632462"/>
          </a:xfrm>
        </p:grpSpPr>
        <p:sp>
          <p:nvSpPr>
            <p:cNvPr id="10" name="Rectángulo 9">
              <a:extLst>
                <a:ext uri="{FF2B5EF4-FFF2-40B4-BE49-F238E27FC236}">
                  <a16:creationId xmlns:a16="http://schemas.microsoft.com/office/drawing/2014/main" id="{4616B5F0-18BE-4A88-BE5D-5B840348586E}"/>
                </a:ext>
              </a:extLst>
            </p:cNvPr>
            <p:cNvSpPr/>
            <p:nvPr/>
          </p:nvSpPr>
          <p:spPr>
            <a:xfrm>
              <a:off x="4724398" y="1219202"/>
              <a:ext cx="715418" cy="4572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upo 10">
              <a:extLst>
                <a:ext uri="{FF2B5EF4-FFF2-40B4-BE49-F238E27FC236}">
                  <a16:creationId xmlns:a16="http://schemas.microsoft.com/office/drawing/2014/main" id="{089D0935-CFD5-4A7D-B8EB-882536482D84}"/>
                </a:ext>
              </a:extLst>
            </p:cNvPr>
            <p:cNvGrpSpPr/>
            <p:nvPr/>
          </p:nvGrpSpPr>
          <p:grpSpPr>
            <a:xfrm>
              <a:off x="4716780" y="1043940"/>
              <a:ext cx="1386840" cy="596900"/>
              <a:chOff x="4716780" y="1043940"/>
              <a:chExt cx="1386840" cy="596900"/>
            </a:xfrm>
          </p:grpSpPr>
          <p:sp>
            <p:nvSpPr>
              <p:cNvPr id="12" name="Rectángulo 11">
                <a:extLst>
                  <a:ext uri="{FF2B5EF4-FFF2-40B4-BE49-F238E27FC236}">
                    <a16:creationId xmlns:a16="http://schemas.microsoft.com/office/drawing/2014/main" id="{2819A3F6-1D2F-4086-865E-BF4E57F24A75}"/>
                  </a:ext>
                </a:extLst>
              </p:cNvPr>
              <p:cNvSpPr/>
              <p:nvPr/>
            </p:nvSpPr>
            <p:spPr>
              <a:xfrm>
                <a:off x="4716780" y="1043940"/>
                <a:ext cx="1386840" cy="144780"/>
              </a:xfrm>
              <a:prstGeom prst="rect">
                <a:avLst/>
              </a:prstGeom>
              <a:solidFill>
                <a:schemeClr val="bg1">
                  <a:lumMod val="8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13" name="Rectángulo 12">
                <a:extLst>
                  <a:ext uri="{FF2B5EF4-FFF2-40B4-BE49-F238E27FC236}">
                    <a16:creationId xmlns:a16="http://schemas.microsoft.com/office/drawing/2014/main" id="{D39B5067-70BF-4F50-A2A4-2C6BC7256A18}"/>
                  </a:ext>
                </a:extLst>
              </p:cNvPr>
              <p:cNvSpPr/>
              <p:nvPr/>
            </p:nvSpPr>
            <p:spPr>
              <a:xfrm>
                <a:off x="5692140" y="1272540"/>
                <a:ext cx="365760" cy="5334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1651DCD4-13DC-4006-9DA1-6F1D690D1EB1}"/>
                  </a:ext>
                </a:extLst>
              </p:cNvPr>
              <p:cNvSpPr/>
              <p:nvPr/>
            </p:nvSpPr>
            <p:spPr>
              <a:xfrm>
                <a:off x="5684520" y="1402080"/>
                <a:ext cx="365760" cy="5334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8E615112-F1B7-46C4-988B-2F1BF854E667}"/>
                  </a:ext>
                </a:extLst>
              </p:cNvPr>
              <p:cNvSpPr/>
              <p:nvPr/>
            </p:nvSpPr>
            <p:spPr>
              <a:xfrm>
                <a:off x="5692140" y="1516380"/>
                <a:ext cx="365760" cy="5334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6" name="Conector recto 15">
                <a:extLst>
                  <a:ext uri="{FF2B5EF4-FFF2-40B4-BE49-F238E27FC236}">
                    <a16:creationId xmlns:a16="http://schemas.microsoft.com/office/drawing/2014/main" id="{FF72CE2C-A4D6-4DC9-B1BC-4EF8AC0BBA86}"/>
                  </a:ext>
                </a:extLst>
              </p:cNvPr>
              <p:cNvCxnSpPr/>
              <p:nvPr/>
            </p:nvCxnSpPr>
            <p:spPr>
              <a:xfrm>
                <a:off x="5547360" y="1221740"/>
                <a:ext cx="0" cy="4191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7" name="CuadroTexto 16">
            <a:extLst>
              <a:ext uri="{FF2B5EF4-FFF2-40B4-BE49-F238E27FC236}">
                <a16:creationId xmlns:a16="http://schemas.microsoft.com/office/drawing/2014/main" id="{BFE666B0-BA09-4051-B836-39B806F3C648}"/>
              </a:ext>
            </a:extLst>
          </p:cNvPr>
          <p:cNvSpPr txBox="1"/>
          <p:nvPr/>
        </p:nvSpPr>
        <p:spPr>
          <a:xfrm>
            <a:off x="-71440" y="-19948"/>
            <a:ext cx="884791" cy="769441"/>
          </a:xfrm>
          <a:prstGeom prst="rect">
            <a:avLst/>
          </a:prstGeom>
          <a:noFill/>
        </p:spPr>
        <p:txBody>
          <a:bodyPr wrap="square" rtlCol="0">
            <a:spAutoFit/>
          </a:bodyPr>
          <a:lstStyle/>
          <a:p>
            <a:pPr algn="ctr"/>
            <a:r>
              <a:rPr lang="es-ES" sz="4400" spc="-150" dirty="0">
                <a:solidFill>
                  <a:schemeClr val="bg1"/>
                </a:solidFill>
                <a:latin typeface="Neutra Text" panose="02000000000000000000" pitchFamily="50" charset="0"/>
              </a:rPr>
              <a:t>04</a:t>
            </a:r>
          </a:p>
        </p:txBody>
      </p:sp>
      <p:cxnSp>
        <p:nvCxnSpPr>
          <p:cNvPr id="19" name="Conector curvado 18">
            <a:extLst>
              <a:ext uri="{FF2B5EF4-FFF2-40B4-BE49-F238E27FC236}">
                <a16:creationId xmlns:a16="http://schemas.microsoft.com/office/drawing/2014/main" id="{B8D16AEB-1A4E-194E-810A-CBD93D33D4AB}"/>
              </a:ext>
            </a:extLst>
          </p:cNvPr>
          <p:cNvCxnSpPr>
            <a:cxnSpLocks/>
            <a:stCxn id="4" idx="3"/>
            <a:endCxn id="7" idx="3"/>
          </p:cNvCxnSpPr>
          <p:nvPr/>
        </p:nvCxnSpPr>
        <p:spPr>
          <a:xfrm flipH="1">
            <a:off x="5939283" y="3167802"/>
            <a:ext cx="14104" cy="1815466"/>
          </a:xfrm>
          <a:prstGeom prst="curvedConnector3">
            <a:avLst>
              <a:gd name="adj1" fmla="val -4174837"/>
            </a:avLst>
          </a:prstGeom>
          <a:ln w="698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Rectángulo 4">
            <a:extLst>
              <a:ext uri="{FF2B5EF4-FFF2-40B4-BE49-F238E27FC236}">
                <a16:creationId xmlns:a16="http://schemas.microsoft.com/office/drawing/2014/main" id="{69499C9F-C3E0-4116-BD69-8B63E2AD3ED4}"/>
              </a:ext>
            </a:extLst>
          </p:cNvPr>
          <p:cNvSpPr/>
          <p:nvPr/>
        </p:nvSpPr>
        <p:spPr>
          <a:xfrm>
            <a:off x="637559" y="5963053"/>
            <a:ext cx="5860222" cy="461665"/>
          </a:xfrm>
          <a:prstGeom prst="rect">
            <a:avLst/>
          </a:prstGeom>
        </p:spPr>
        <p:txBody>
          <a:bodyPr wrap="square">
            <a:spAutoFit/>
          </a:bodyPr>
          <a:lstStyle/>
          <a:p>
            <a:pPr algn="just"/>
            <a:r>
              <a:rPr lang="es-ES" sz="1200" dirty="0"/>
              <a:t>Se están incluyendo los caracteres de control de fin de línea (LF) y retorno de carro (CR) a modo ilustrativo, dado que éstos no son visibles.</a:t>
            </a:r>
            <a:endParaRPr lang="es-ES_tradnl" sz="1200" dirty="0"/>
          </a:p>
        </p:txBody>
      </p:sp>
    </p:spTree>
    <p:extLst>
      <p:ext uri="{BB962C8B-B14F-4D97-AF65-F5344CB8AC3E}">
        <p14:creationId xmlns:p14="http://schemas.microsoft.com/office/powerpoint/2010/main" val="2261977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5912BC1E-3B28-463C-BCE7-A6434F87E5B0}"/>
              </a:ext>
            </a:extLst>
          </p:cNvPr>
          <p:cNvSpPr>
            <a:spLocks noGrp="1"/>
          </p:cNvSpPr>
          <p:nvPr>
            <p:ph type="sldNum" sz="quarter" idx="12"/>
          </p:nvPr>
        </p:nvSpPr>
        <p:spPr/>
        <p:txBody>
          <a:bodyPr/>
          <a:lstStyle/>
          <a:p>
            <a:fld id="{B0B223AA-581B-472F-BB2F-AB3AEAB0FF05}" type="slidenum">
              <a:rPr lang="es-ES" smtClean="0"/>
              <a:t>21</a:t>
            </a:fld>
            <a:endParaRPr lang="es-ES" dirty="0"/>
          </a:p>
        </p:txBody>
      </p:sp>
      <p:sp>
        <p:nvSpPr>
          <p:cNvPr id="4" name="CuadroTexto 3">
            <a:extLst>
              <a:ext uri="{FF2B5EF4-FFF2-40B4-BE49-F238E27FC236}">
                <a16:creationId xmlns:a16="http://schemas.microsoft.com/office/drawing/2014/main" id="{86A04A47-E17F-441F-9821-D480B57C984B}"/>
              </a:ext>
            </a:extLst>
          </p:cNvPr>
          <p:cNvSpPr txBox="1"/>
          <p:nvPr/>
        </p:nvSpPr>
        <p:spPr>
          <a:xfrm>
            <a:off x="-79249" y="2822712"/>
            <a:ext cx="884791" cy="769441"/>
          </a:xfrm>
          <a:prstGeom prst="rect">
            <a:avLst/>
          </a:prstGeom>
          <a:noFill/>
        </p:spPr>
        <p:txBody>
          <a:bodyPr wrap="square" rtlCol="0">
            <a:spAutoFit/>
          </a:bodyPr>
          <a:lstStyle/>
          <a:p>
            <a:pPr algn="ctr"/>
            <a:r>
              <a:rPr lang="es-ES" sz="4400" spc="-150" dirty="0">
                <a:solidFill>
                  <a:schemeClr val="bg1"/>
                </a:solidFill>
                <a:latin typeface="Neutra Text" panose="02000000000000000000" pitchFamily="50" charset="0"/>
              </a:rPr>
              <a:t>04</a:t>
            </a:r>
          </a:p>
        </p:txBody>
      </p:sp>
      <p:sp>
        <p:nvSpPr>
          <p:cNvPr id="5" name="CuadroTexto 4">
            <a:extLst>
              <a:ext uri="{FF2B5EF4-FFF2-40B4-BE49-F238E27FC236}">
                <a16:creationId xmlns:a16="http://schemas.microsoft.com/office/drawing/2014/main" id="{E0ACA8BE-A324-4B3A-8507-8C2D71A2C57E}"/>
              </a:ext>
            </a:extLst>
          </p:cNvPr>
          <p:cNvSpPr txBox="1"/>
          <p:nvPr/>
        </p:nvSpPr>
        <p:spPr>
          <a:xfrm>
            <a:off x="817767" y="1284804"/>
            <a:ext cx="1206746" cy="1105218"/>
          </a:xfrm>
          <a:prstGeom prst="rect">
            <a:avLst/>
          </a:prstGeom>
          <a:noFill/>
        </p:spPr>
        <p:txBody>
          <a:bodyPr wrap="square" rtlCol="0">
            <a:spAutoFit/>
          </a:bodyPr>
          <a:lstStyle/>
          <a:p>
            <a:r>
              <a:rPr lang="es-ES" sz="6600" spc="-300" dirty="0">
                <a:solidFill>
                  <a:srgbClr val="801F8A"/>
                </a:solidFill>
                <a:latin typeface="Neutra Text" panose="02000000000000000000" pitchFamily="50" charset="0"/>
              </a:rPr>
              <a:t>P3</a:t>
            </a:r>
          </a:p>
        </p:txBody>
      </p:sp>
      <p:pic>
        <p:nvPicPr>
          <p:cNvPr id="6" name="Imagen 5">
            <a:extLst>
              <a:ext uri="{FF2B5EF4-FFF2-40B4-BE49-F238E27FC236}">
                <a16:creationId xmlns:a16="http://schemas.microsoft.com/office/drawing/2014/main" id="{2CF2D8C9-657E-4E62-A1B5-A65BBA4C49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6331" y="2336550"/>
            <a:ext cx="5632594" cy="79617"/>
          </a:xfrm>
          <a:prstGeom prst="rect">
            <a:avLst/>
          </a:prstGeom>
        </p:spPr>
      </p:pic>
      <p:sp>
        <p:nvSpPr>
          <p:cNvPr id="7" name="CuadroTexto 6">
            <a:extLst>
              <a:ext uri="{FF2B5EF4-FFF2-40B4-BE49-F238E27FC236}">
                <a16:creationId xmlns:a16="http://schemas.microsoft.com/office/drawing/2014/main" id="{1A6BFCD7-A978-41EB-AF83-466DB55EBA0B}"/>
              </a:ext>
            </a:extLst>
          </p:cNvPr>
          <p:cNvSpPr txBox="1"/>
          <p:nvPr/>
        </p:nvSpPr>
        <p:spPr>
          <a:xfrm>
            <a:off x="2041034" y="1635975"/>
            <a:ext cx="5117010" cy="646331"/>
          </a:xfrm>
          <a:prstGeom prst="rect">
            <a:avLst/>
          </a:prstGeom>
          <a:noFill/>
        </p:spPr>
        <p:txBody>
          <a:bodyPr wrap="square" rtlCol="0">
            <a:spAutoFit/>
          </a:bodyPr>
          <a:lstStyle/>
          <a:p>
            <a:r>
              <a:rPr lang="es-ES_tradnl" sz="3600" dirty="0">
                <a:latin typeface="Neutra Text" panose="02000000000000000000" pitchFamily="50" charset="0"/>
              </a:rPr>
              <a:t>Nombrado de columnas</a:t>
            </a:r>
            <a:endParaRPr lang="es-ES" sz="3600" spc="-150" dirty="0">
              <a:latin typeface="Neutra Text" panose="02000000000000000000" pitchFamily="50" charset="0"/>
            </a:endParaRPr>
          </a:p>
        </p:txBody>
      </p:sp>
      <p:sp>
        <p:nvSpPr>
          <p:cNvPr id="8" name="Rectángulo 7">
            <a:extLst>
              <a:ext uri="{FF2B5EF4-FFF2-40B4-BE49-F238E27FC236}">
                <a16:creationId xmlns:a16="http://schemas.microsoft.com/office/drawing/2014/main" id="{134C865A-4205-42C4-AAE8-C9375D276556}"/>
              </a:ext>
            </a:extLst>
          </p:cNvPr>
          <p:cNvSpPr/>
          <p:nvPr/>
        </p:nvSpPr>
        <p:spPr>
          <a:xfrm>
            <a:off x="949960" y="2634975"/>
            <a:ext cx="5587268" cy="5755422"/>
          </a:xfrm>
          <a:prstGeom prst="rect">
            <a:avLst/>
          </a:prstGeom>
        </p:spPr>
        <p:txBody>
          <a:bodyPr wrap="square">
            <a:spAutoFit/>
          </a:bodyPr>
          <a:lstStyle/>
          <a:p>
            <a:pPr marL="171450" indent="-171450" algn="just">
              <a:spcBef>
                <a:spcPts val="600"/>
              </a:spcBef>
              <a:spcAft>
                <a:spcPts val="600"/>
              </a:spcAft>
              <a:buClr>
                <a:srgbClr val="801F89"/>
              </a:buClr>
              <a:buFont typeface="Wingdings" panose="05000000000000000000" pitchFamily="2" charset="2"/>
              <a:buChar char="§"/>
            </a:pPr>
            <a:r>
              <a:rPr lang="es-ES_tradnl" sz="1200" dirty="0"/>
              <a:t>Los nombres de los campos o columnas de una tabla de datos deben ser entendibles por las personas. </a:t>
            </a:r>
          </a:p>
          <a:p>
            <a:pPr marL="171450" indent="-171450" algn="just">
              <a:spcBef>
                <a:spcPts val="600"/>
              </a:spcBef>
              <a:spcAft>
                <a:spcPts val="600"/>
              </a:spcAft>
              <a:buClr>
                <a:srgbClr val="801F89"/>
              </a:buClr>
              <a:buFont typeface="Wingdings" panose="05000000000000000000" pitchFamily="2" charset="2"/>
              <a:buChar char="§"/>
            </a:pPr>
            <a:r>
              <a:rPr lang="es-ES_tradnl" sz="1200" dirty="0"/>
              <a:t>A tener en cuenta: </a:t>
            </a:r>
          </a:p>
          <a:p>
            <a:pPr marL="628650" lvl="1" indent="-171450" algn="just">
              <a:spcBef>
                <a:spcPts val="600"/>
              </a:spcBef>
              <a:spcAft>
                <a:spcPts val="600"/>
              </a:spcAft>
              <a:buClr>
                <a:srgbClr val="7030A0"/>
              </a:buClr>
              <a:buFont typeface="Wingdings" panose="05000000000000000000" pitchFamily="2" charset="2"/>
              <a:buChar char="§"/>
            </a:pPr>
            <a:r>
              <a:rPr lang="es-ES_tradnl" sz="1200" dirty="0"/>
              <a:t>En </a:t>
            </a:r>
            <a:r>
              <a:rPr lang="pt-BR" sz="1200" dirty="0"/>
              <a:t>numerosas</a:t>
            </a:r>
            <a:r>
              <a:rPr lang="es-ES_tradnl" sz="1200" dirty="0"/>
              <a:t> ocasiones las columnas de las tablas de datos mantienen los nombres asignados por los sistemas de gestión de bases de datos, normalmente sujetos a convenciones de índole técnico y difícilmente comprensibles para las personas.</a:t>
            </a:r>
          </a:p>
          <a:p>
            <a:pPr marL="628650" lvl="1" indent="-171450" algn="just">
              <a:spcBef>
                <a:spcPts val="600"/>
              </a:spcBef>
              <a:spcAft>
                <a:spcPts val="600"/>
              </a:spcAft>
              <a:buClr>
                <a:srgbClr val="7030A0"/>
              </a:buClr>
              <a:buFont typeface="Wingdings" panose="05000000000000000000" pitchFamily="2" charset="2"/>
              <a:buChar char="§"/>
            </a:pPr>
            <a:r>
              <a:rPr lang="es-ES_tradnl" sz="1200" dirty="0"/>
              <a:t>Algunas recomendaciones para el nombrado de campos:</a:t>
            </a:r>
          </a:p>
          <a:p>
            <a:pPr marL="1085850" lvl="2" indent="-171450" algn="just">
              <a:spcBef>
                <a:spcPts val="600"/>
              </a:spcBef>
              <a:buClr>
                <a:srgbClr val="801F89"/>
              </a:buClr>
              <a:buFont typeface="Wingdings" panose="05000000000000000000" pitchFamily="2" charset="2"/>
              <a:buChar char="§"/>
            </a:pPr>
            <a:r>
              <a:rPr lang="es-ES_tradnl" sz="1200" dirty="0"/>
              <a:t>No repetir nombres de campo.</a:t>
            </a:r>
          </a:p>
          <a:p>
            <a:pPr marL="1085850" lvl="2" indent="-171450" algn="just">
              <a:spcBef>
                <a:spcPts val="600"/>
              </a:spcBef>
              <a:buClr>
                <a:srgbClr val="801F89"/>
              </a:buClr>
              <a:buFont typeface="Wingdings" panose="05000000000000000000" pitchFamily="2" charset="2"/>
              <a:buChar char="§"/>
            </a:pPr>
            <a:r>
              <a:rPr lang="es-ES_tradnl" sz="1200" dirty="0"/>
              <a:t>Usar nombres cortos (del orden de 20 caracteres) pero siempre teniendo en cuenta que el ahorro de caracteres no debe inducir malas interpretaciones del nombre del campo.</a:t>
            </a:r>
          </a:p>
          <a:p>
            <a:pPr marL="1085850" lvl="2" indent="-171450" algn="just">
              <a:spcBef>
                <a:spcPts val="600"/>
              </a:spcBef>
              <a:buClr>
                <a:srgbClr val="801F89"/>
              </a:buClr>
              <a:buFont typeface="Wingdings" panose="05000000000000000000" pitchFamily="2" charset="2"/>
              <a:buChar char="§"/>
            </a:pPr>
            <a:r>
              <a:rPr lang="es-ES_tradnl" sz="1200" dirty="0"/>
              <a:t>Evitar el uso de abreviaturas.</a:t>
            </a:r>
          </a:p>
          <a:p>
            <a:pPr marL="1085850" lvl="2" indent="-171450" algn="just">
              <a:spcBef>
                <a:spcPts val="600"/>
              </a:spcBef>
              <a:buClr>
                <a:srgbClr val="801F89"/>
              </a:buClr>
              <a:buFont typeface="Wingdings" panose="05000000000000000000" pitchFamily="2" charset="2"/>
              <a:buChar char="§"/>
            </a:pPr>
            <a:r>
              <a:rPr lang="es-ES_tradnl" sz="1200" dirty="0"/>
              <a:t>Utilizar solo caracteres ASCII en minúsculas (a-z; 0-9)</a:t>
            </a:r>
          </a:p>
          <a:p>
            <a:pPr marL="1085850" lvl="2" indent="-171450" algn="just">
              <a:spcBef>
                <a:spcPts val="600"/>
              </a:spcBef>
              <a:buClr>
                <a:srgbClr val="801F89"/>
              </a:buClr>
              <a:buFont typeface="Wingdings" panose="05000000000000000000" pitchFamily="2" charset="2"/>
              <a:buChar char="§"/>
            </a:pPr>
            <a:r>
              <a:rPr lang="es-ES_tradnl" sz="1200" dirty="0"/>
              <a:t>No usar caracteres especiales </a:t>
            </a:r>
            <a:r>
              <a:rPr lang="es-ES" sz="1200" dirty="0"/>
              <a:t>(por ejemplo: </a:t>
            </a:r>
            <a:r>
              <a:rPr lang="es-ES" sz="1200" dirty="0" err="1"/>
              <a:t>äüöàéèe</a:t>
            </a:r>
            <a:r>
              <a:rPr lang="es-ES" sz="1200" dirty="0"/>
              <a:t>̂, etc.) </a:t>
            </a:r>
            <a:endParaRPr lang="es-ES_tradnl" sz="1200" dirty="0"/>
          </a:p>
          <a:p>
            <a:pPr marL="1085850" lvl="2" indent="-171450" algn="just">
              <a:spcBef>
                <a:spcPts val="600"/>
              </a:spcBef>
              <a:buClr>
                <a:srgbClr val="801F89"/>
              </a:buClr>
              <a:buFont typeface="Wingdings" panose="05000000000000000000" pitchFamily="2" charset="2"/>
              <a:buChar char="§"/>
            </a:pPr>
            <a:r>
              <a:rPr lang="es-ES_tradnl" sz="1200" dirty="0"/>
              <a:t>No incluir tildes ni signos de puntuación.</a:t>
            </a:r>
          </a:p>
          <a:p>
            <a:pPr marL="1085850" lvl="2" indent="-171450" algn="just">
              <a:spcBef>
                <a:spcPts val="600"/>
              </a:spcBef>
              <a:buClr>
                <a:srgbClr val="801F89"/>
              </a:buClr>
              <a:buFont typeface="Wingdings" panose="05000000000000000000" pitchFamily="2" charset="2"/>
              <a:buChar char="§"/>
            </a:pPr>
            <a:r>
              <a:rPr lang="es-ES_tradnl" sz="1200" dirty="0"/>
              <a:t>Usar guiones bajos "_" para separar palabras que componen los nombres de columnas en lugar de espacios en blanco.</a:t>
            </a:r>
          </a:p>
          <a:p>
            <a:pPr marL="1085850" lvl="2" indent="-171450" algn="just">
              <a:spcBef>
                <a:spcPts val="600"/>
              </a:spcBef>
              <a:buClr>
                <a:srgbClr val="801F89"/>
              </a:buClr>
              <a:buFont typeface="Wingdings" panose="05000000000000000000" pitchFamily="2" charset="2"/>
              <a:buChar char="§"/>
            </a:pPr>
            <a:r>
              <a:rPr lang="es-ES_tradnl" sz="1200" dirty="0"/>
              <a:t>Evitar el uso de códigos, y si fuese absolutamente necesario, debe estar totalmente explicado en el diccionario de datos que documenta el </a:t>
            </a:r>
            <a:r>
              <a:rPr lang="es-ES_tradnl" sz="1200" dirty="0" err="1"/>
              <a:t>dataset</a:t>
            </a:r>
            <a:r>
              <a:rPr lang="es-ES_tradnl" sz="1200" dirty="0"/>
              <a:t>.</a:t>
            </a:r>
          </a:p>
          <a:p>
            <a:pPr marL="1085850" lvl="2" indent="-171450" algn="just">
              <a:spcBef>
                <a:spcPts val="600"/>
              </a:spcBef>
              <a:buClr>
                <a:srgbClr val="801F89"/>
              </a:buClr>
              <a:buFont typeface="Wingdings" panose="05000000000000000000" pitchFamily="2" charset="2"/>
              <a:buChar char="§"/>
            </a:pPr>
            <a:r>
              <a:rPr lang="es-ES_tradnl" sz="1200" dirty="0"/>
              <a:t>Los nombres de campo deben coincidir con los especificados en el diccionario de datos.</a:t>
            </a:r>
          </a:p>
        </p:txBody>
      </p:sp>
      <p:sp>
        <p:nvSpPr>
          <p:cNvPr id="24" name="Rectángulo 23">
            <a:extLst>
              <a:ext uri="{FF2B5EF4-FFF2-40B4-BE49-F238E27FC236}">
                <a16:creationId xmlns:a16="http://schemas.microsoft.com/office/drawing/2014/main" id="{08304664-66CC-4408-84B3-766C8BB0318A}"/>
              </a:ext>
            </a:extLst>
          </p:cNvPr>
          <p:cNvSpPr/>
          <p:nvPr/>
        </p:nvSpPr>
        <p:spPr>
          <a:xfrm>
            <a:off x="5179631" y="7046"/>
            <a:ext cx="1678369" cy="783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5" name="Grupo 24">
            <a:extLst>
              <a:ext uri="{FF2B5EF4-FFF2-40B4-BE49-F238E27FC236}">
                <a16:creationId xmlns:a16="http://schemas.microsoft.com/office/drawing/2014/main" id="{230291C9-92FD-42B4-81C8-C319BEC8D8D2}"/>
              </a:ext>
            </a:extLst>
          </p:cNvPr>
          <p:cNvGrpSpPr/>
          <p:nvPr/>
        </p:nvGrpSpPr>
        <p:grpSpPr>
          <a:xfrm>
            <a:off x="5490012" y="140281"/>
            <a:ext cx="1089105" cy="496681"/>
            <a:chOff x="4184496" y="4580142"/>
            <a:chExt cx="752397" cy="343127"/>
          </a:xfrm>
        </p:grpSpPr>
        <p:grpSp>
          <p:nvGrpSpPr>
            <p:cNvPr id="26" name="Grupo 25">
              <a:extLst>
                <a:ext uri="{FF2B5EF4-FFF2-40B4-BE49-F238E27FC236}">
                  <a16:creationId xmlns:a16="http://schemas.microsoft.com/office/drawing/2014/main" id="{BB03A7AB-E5F2-4E1D-974F-D78D3C349172}"/>
                </a:ext>
              </a:extLst>
            </p:cNvPr>
            <p:cNvGrpSpPr/>
            <p:nvPr/>
          </p:nvGrpSpPr>
          <p:grpSpPr>
            <a:xfrm>
              <a:off x="4184496" y="4580142"/>
              <a:ext cx="752397" cy="343127"/>
              <a:chOff x="4716780" y="1043940"/>
              <a:chExt cx="1386840" cy="632462"/>
            </a:xfrm>
          </p:grpSpPr>
          <p:sp>
            <p:nvSpPr>
              <p:cNvPr id="29" name="Rectángulo 28">
                <a:extLst>
                  <a:ext uri="{FF2B5EF4-FFF2-40B4-BE49-F238E27FC236}">
                    <a16:creationId xmlns:a16="http://schemas.microsoft.com/office/drawing/2014/main" id="{E5AD0745-1F04-4561-99D5-277BE271DC6E}"/>
                  </a:ext>
                </a:extLst>
              </p:cNvPr>
              <p:cNvSpPr/>
              <p:nvPr/>
            </p:nvSpPr>
            <p:spPr>
              <a:xfrm>
                <a:off x="4724398" y="1219202"/>
                <a:ext cx="241387" cy="45720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A</a:t>
                </a:r>
              </a:p>
            </p:txBody>
          </p:sp>
          <p:grpSp>
            <p:nvGrpSpPr>
              <p:cNvPr id="30" name="Grupo 29">
                <a:extLst>
                  <a:ext uri="{FF2B5EF4-FFF2-40B4-BE49-F238E27FC236}">
                    <a16:creationId xmlns:a16="http://schemas.microsoft.com/office/drawing/2014/main" id="{E670C8A3-6F11-4961-9836-1B10E2582418}"/>
                  </a:ext>
                </a:extLst>
              </p:cNvPr>
              <p:cNvGrpSpPr/>
              <p:nvPr/>
            </p:nvGrpSpPr>
            <p:grpSpPr>
              <a:xfrm>
                <a:off x="4716780" y="1043940"/>
                <a:ext cx="1386840" cy="596900"/>
                <a:chOff x="4716780" y="1043940"/>
                <a:chExt cx="1386840" cy="596900"/>
              </a:xfrm>
            </p:grpSpPr>
            <p:sp>
              <p:nvSpPr>
                <p:cNvPr id="31" name="Rectángulo 30">
                  <a:extLst>
                    <a:ext uri="{FF2B5EF4-FFF2-40B4-BE49-F238E27FC236}">
                      <a16:creationId xmlns:a16="http://schemas.microsoft.com/office/drawing/2014/main" id="{9E2D9A6F-1395-47BF-A041-E182FD1F95E6}"/>
                    </a:ext>
                  </a:extLst>
                </p:cNvPr>
                <p:cNvSpPr/>
                <p:nvPr/>
              </p:nvSpPr>
              <p:spPr>
                <a:xfrm>
                  <a:off x="4716780" y="1043940"/>
                  <a:ext cx="1386840" cy="144780"/>
                </a:xfrm>
                <a:prstGeom prst="rect">
                  <a:avLst/>
                </a:prstGeom>
                <a:solidFill>
                  <a:schemeClr val="bg1">
                    <a:lumMod val="8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32" name="Rectángulo 31">
                  <a:extLst>
                    <a:ext uri="{FF2B5EF4-FFF2-40B4-BE49-F238E27FC236}">
                      <a16:creationId xmlns:a16="http://schemas.microsoft.com/office/drawing/2014/main" id="{16D06D5C-F093-4C49-82AE-6BB517CC0A74}"/>
                    </a:ext>
                  </a:extLst>
                </p:cNvPr>
                <p:cNvSpPr/>
                <p:nvPr/>
              </p:nvSpPr>
              <p:spPr>
                <a:xfrm>
                  <a:off x="5692140" y="1272540"/>
                  <a:ext cx="365760" cy="5334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Rectángulo 32">
                  <a:extLst>
                    <a:ext uri="{FF2B5EF4-FFF2-40B4-BE49-F238E27FC236}">
                      <a16:creationId xmlns:a16="http://schemas.microsoft.com/office/drawing/2014/main" id="{9DF27855-32F7-4461-B8AE-F0776DE74F31}"/>
                    </a:ext>
                  </a:extLst>
                </p:cNvPr>
                <p:cNvSpPr/>
                <p:nvPr/>
              </p:nvSpPr>
              <p:spPr>
                <a:xfrm>
                  <a:off x="5684520" y="1402080"/>
                  <a:ext cx="365760" cy="5334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Rectángulo 33">
                  <a:extLst>
                    <a:ext uri="{FF2B5EF4-FFF2-40B4-BE49-F238E27FC236}">
                      <a16:creationId xmlns:a16="http://schemas.microsoft.com/office/drawing/2014/main" id="{A32C8B09-EA9E-418E-B144-56FA7A42794D}"/>
                    </a:ext>
                  </a:extLst>
                </p:cNvPr>
                <p:cNvSpPr/>
                <p:nvPr/>
              </p:nvSpPr>
              <p:spPr>
                <a:xfrm>
                  <a:off x="5692140" y="1516380"/>
                  <a:ext cx="365760" cy="5334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35" name="Conector recto 34">
                  <a:extLst>
                    <a:ext uri="{FF2B5EF4-FFF2-40B4-BE49-F238E27FC236}">
                      <a16:creationId xmlns:a16="http://schemas.microsoft.com/office/drawing/2014/main" id="{7FED1DFE-A7ED-41A0-BFEB-5FCAB0567E00}"/>
                    </a:ext>
                  </a:extLst>
                </p:cNvPr>
                <p:cNvCxnSpPr/>
                <p:nvPr/>
              </p:nvCxnSpPr>
              <p:spPr>
                <a:xfrm>
                  <a:off x="5608813" y="1221740"/>
                  <a:ext cx="0" cy="4191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7" name="Rectángulo 26">
              <a:extLst>
                <a:ext uri="{FF2B5EF4-FFF2-40B4-BE49-F238E27FC236}">
                  <a16:creationId xmlns:a16="http://schemas.microsoft.com/office/drawing/2014/main" id="{81BF20FD-E253-435A-AE35-C433F5AD9F6A}"/>
                </a:ext>
              </a:extLst>
            </p:cNvPr>
            <p:cNvSpPr/>
            <p:nvPr/>
          </p:nvSpPr>
          <p:spPr>
            <a:xfrm>
              <a:off x="4336266" y="4675226"/>
              <a:ext cx="130959" cy="248043"/>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B</a:t>
              </a:r>
            </a:p>
          </p:txBody>
        </p:sp>
        <p:sp>
          <p:nvSpPr>
            <p:cNvPr id="28" name="Rectángulo 27">
              <a:extLst>
                <a:ext uri="{FF2B5EF4-FFF2-40B4-BE49-F238E27FC236}">
                  <a16:creationId xmlns:a16="http://schemas.microsoft.com/office/drawing/2014/main" id="{7123530F-F3F9-466A-A634-5392665EA422}"/>
                </a:ext>
              </a:extLst>
            </p:cNvPr>
            <p:cNvSpPr/>
            <p:nvPr/>
          </p:nvSpPr>
          <p:spPr>
            <a:xfrm>
              <a:off x="4488665" y="4675226"/>
              <a:ext cx="130959" cy="248043"/>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C</a:t>
              </a:r>
            </a:p>
          </p:txBody>
        </p:sp>
      </p:grpSp>
    </p:spTree>
    <p:extLst>
      <p:ext uri="{BB962C8B-B14F-4D97-AF65-F5344CB8AC3E}">
        <p14:creationId xmlns:p14="http://schemas.microsoft.com/office/powerpoint/2010/main" val="38952518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ángulo 29">
            <a:extLst>
              <a:ext uri="{FF2B5EF4-FFF2-40B4-BE49-F238E27FC236}">
                <a16:creationId xmlns:a16="http://schemas.microsoft.com/office/drawing/2014/main" id="{2B8EE34F-E4AC-4C26-8B2D-FEAA9A6EE1AF}"/>
              </a:ext>
            </a:extLst>
          </p:cNvPr>
          <p:cNvSpPr/>
          <p:nvPr/>
        </p:nvSpPr>
        <p:spPr>
          <a:xfrm>
            <a:off x="5179631" y="7046"/>
            <a:ext cx="1678369" cy="783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Marcador de número de diapositiva 1">
            <a:extLst>
              <a:ext uri="{FF2B5EF4-FFF2-40B4-BE49-F238E27FC236}">
                <a16:creationId xmlns:a16="http://schemas.microsoft.com/office/drawing/2014/main" id="{6BB0C32C-F4E2-4C31-B244-3E56B4FB6750}"/>
              </a:ext>
            </a:extLst>
          </p:cNvPr>
          <p:cNvSpPr>
            <a:spLocks noGrp="1"/>
          </p:cNvSpPr>
          <p:nvPr>
            <p:ph type="sldNum" sz="quarter" idx="12"/>
          </p:nvPr>
        </p:nvSpPr>
        <p:spPr/>
        <p:txBody>
          <a:bodyPr/>
          <a:lstStyle/>
          <a:p>
            <a:fld id="{B0B223AA-581B-472F-BB2F-AB3AEAB0FF05}" type="slidenum">
              <a:rPr lang="es-ES" smtClean="0"/>
              <a:t>22</a:t>
            </a:fld>
            <a:endParaRPr lang="es-ES" dirty="0"/>
          </a:p>
        </p:txBody>
      </p:sp>
      <p:sp>
        <p:nvSpPr>
          <p:cNvPr id="3" name="Rectángulo 2">
            <a:extLst>
              <a:ext uri="{FF2B5EF4-FFF2-40B4-BE49-F238E27FC236}">
                <a16:creationId xmlns:a16="http://schemas.microsoft.com/office/drawing/2014/main" id="{60616C1A-8C48-48EC-8CD5-CFBD277D8C2F}"/>
              </a:ext>
            </a:extLst>
          </p:cNvPr>
          <p:cNvSpPr/>
          <p:nvPr/>
        </p:nvSpPr>
        <p:spPr>
          <a:xfrm>
            <a:off x="373776" y="1009902"/>
            <a:ext cx="5829300" cy="338554"/>
          </a:xfrm>
          <a:prstGeom prst="rect">
            <a:avLst/>
          </a:prstGeom>
        </p:spPr>
        <p:txBody>
          <a:bodyPr wrap="square">
            <a:spAutoFit/>
          </a:bodyPr>
          <a:lstStyle/>
          <a:p>
            <a:pPr marL="285750" indent="-285750">
              <a:buClr>
                <a:srgbClr val="801F8A"/>
              </a:buClr>
              <a:buFont typeface="Wingdings" panose="05000000000000000000" pitchFamily="2" charset="2"/>
              <a:buChar char="§"/>
            </a:pPr>
            <a:r>
              <a:rPr lang="es-ES" sz="1600" b="1" dirty="0"/>
              <a:t>Ejemplo</a:t>
            </a:r>
            <a:r>
              <a:rPr lang="es-ES" sz="1200" b="1" dirty="0"/>
              <a:t>: </a:t>
            </a:r>
            <a:r>
              <a:rPr lang="es-ES" sz="1200" dirty="0"/>
              <a:t>nombrado comprensible de columnas</a:t>
            </a:r>
          </a:p>
        </p:txBody>
      </p:sp>
      <p:grpSp>
        <p:nvGrpSpPr>
          <p:cNvPr id="8" name="Grupo 7">
            <a:extLst>
              <a:ext uri="{FF2B5EF4-FFF2-40B4-BE49-F238E27FC236}">
                <a16:creationId xmlns:a16="http://schemas.microsoft.com/office/drawing/2014/main" id="{CE9F5D72-97F6-4451-BFE3-81B223DA33FB}"/>
              </a:ext>
            </a:extLst>
          </p:cNvPr>
          <p:cNvGrpSpPr/>
          <p:nvPr/>
        </p:nvGrpSpPr>
        <p:grpSpPr>
          <a:xfrm>
            <a:off x="5490012" y="140281"/>
            <a:ext cx="1089105" cy="496681"/>
            <a:chOff x="4184496" y="4580142"/>
            <a:chExt cx="752397" cy="343127"/>
          </a:xfrm>
        </p:grpSpPr>
        <p:grpSp>
          <p:nvGrpSpPr>
            <p:cNvPr id="9" name="Grupo 8">
              <a:extLst>
                <a:ext uri="{FF2B5EF4-FFF2-40B4-BE49-F238E27FC236}">
                  <a16:creationId xmlns:a16="http://schemas.microsoft.com/office/drawing/2014/main" id="{8CAD927B-2D66-44BD-A7F0-1D0C9AA852EE}"/>
                </a:ext>
              </a:extLst>
            </p:cNvPr>
            <p:cNvGrpSpPr/>
            <p:nvPr/>
          </p:nvGrpSpPr>
          <p:grpSpPr>
            <a:xfrm>
              <a:off x="4184496" y="4580142"/>
              <a:ext cx="752397" cy="343127"/>
              <a:chOff x="4716780" y="1043940"/>
              <a:chExt cx="1386840" cy="632462"/>
            </a:xfrm>
          </p:grpSpPr>
          <p:sp>
            <p:nvSpPr>
              <p:cNvPr id="12" name="Rectángulo 11">
                <a:extLst>
                  <a:ext uri="{FF2B5EF4-FFF2-40B4-BE49-F238E27FC236}">
                    <a16:creationId xmlns:a16="http://schemas.microsoft.com/office/drawing/2014/main" id="{0FFBF7FF-E452-42B5-9A01-B18869FD68E2}"/>
                  </a:ext>
                </a:extLst>
              </p:cNvPr>
              <p:cNvSpPr/>
              <p:nvPr/>
            </p:nvSpPr>
            <p:spPr>
              <a:xfrm>
                <a:off x="4724398" y="1219202"/>
                <a:ext cx="241387" cy="45720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A</a:t>
                </a:r>
              </a:p>
            </p:txBody>
          </p:sp>
          <p:grpSp>
            <p:nvGrpSpPr>
              <p:cNvPr id="13" name="Grupo 12">
                <a:extLst>
                  <a:ext uri="{FF2B5EF4-FFF2-40B4-BE49-F238E27FC236}">
                    <a16:creationId xmlns:a16="http://schemas.microsoft.com/office/drawing/2014/main" id="{3E87C90A-38DC-4CD6-B969-D6744915E003}"/>
                  </a:ext>
                </a:extLst>
              </p:cNvPr>
              <p:cNvGrpSpPr/>
              <p:nvPr/>
            </p:nvGrpSpPr>
            <p:grpSpPr>
              <a:xfrm>
                <a:off x="4716780" y="1043940"/>
                <a:ext cx="1386840" cy="596900"/>
                <a:chOff x="4716780" y="1043940"/>
                <a:chExt cx="1386840" cy="596900"/>
              </a:xfrm>
            </p:grpSpPr>
            <p:sp>
              <p:nvSpPr>
                <p:cNvPr id="14" name="Rectángulo 13">
                  <a:extLst>
                    <a:ext uri="{FF2B5EF4-FFF2-40B4-BE49-F238E27FC236}">
                      <a16:creationId xmlns:a16="http://schemas.microsoft.com/office/drawing/2014/main" id="{B6856D78-8CCA-41D1-BFB2-BEFC2921AB15}"/>
                    </a:ext>
                  </a:extLst>
                </p:cNvPr>
                <p:cNvSpPr/>
                <p:nvPr/>
              </p:nvSpPr>
              <p:spPr>
                <a:xfrm>
                  <a:off x="4716780" y="1043940"/>
                  <a:ext cx="1386840" cy="144780"/>
                </a:xfrm>
                <a:prstGeom prst="rect">
                  <a:avLst/>
                </a:prstGeom>
                <a:solidFill>
                  <a:schemeClr val="bg1">
                    <a:lumMod val="8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D3ABBF7A-68CB-4D18-A15D-91D757898F09}"/>
                    </a:ext>
                  </a:extLst>
                </p:cNvPr>
                <p:cNvSpPr/>
                <p:nvPr/>
              </p:nvSpPr>
              <p:spPr>
                <a:xfrm>
                  <a:off x="5692140" y="1272540"/>
                  <a:ext cx="365760" cy="5334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1A5C580D-909A-4278-AD5B-AD3C5C69D3DC}"/>
                    </a:ext>
                  </a:extLst>
                </p:cNvPr>
                <p:cNvSpPr/>
                <p:nvPr/>
              </p:nvSpPr>
              <p:spPr>
                <a:xfrm>
                  <a:off x="5684520" y="1402080"/>
                  <a:ext cx="365760" cy="5334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1AD1746D-BEC3-4125-ABFA-CFB22E89F050}"/>
                    </a:ext>
                  </a:extLst>
                </p:cNvPr>
                <p:cNvSpPr/>
                <p:nvPr/>
              </p:nvSpPr>
              <p:spPr>
                <a:xfrm>
                  <a:off x="5692140" y="1516380"/>
                  <a:ext cx="365760" cy="5334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8" name="Conector recto 17">
                  <a:extLst>
                    <a:ext uri="{FF2B5EF4-FFF2-40B4-BE49-F238E27FC236}">
                      <a16:creationId xmlns:a16="http://schemas.microsoft.com/office/drawing/2014/main" id="{FA514254-261E-4DAB-9980-5F11DE4819CF}"/>
                    </a:ext>
                  </a:extLst>
                </p:cNvPr>
                <p:cNvCxnSpPr/>
                <p:nvPr/>
              </p:nvCxnSpPr>
              <p:spPr>
                <a:xfrm>
                  <a:off x="5608813" y="1221740"/>
                  <a:ext cx="0" cy="4191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0" name="Rectángulo 9">
              <a:extLst>
                <a:ext uri="{FF2B5EF4-FFF2-40B4-BE49-F238E27FC236}">
                  <a16:creationId xmlns:a16="http://schemas.microsoft.com/office/drawing/2014/main" id="{DA70925D-E06C-43EE-A01F-4153AC5E11B1}"/>
                </a:ext>
              </a:extLst>
            </p:cNvPr>
            <p:cNvSpPr/>
            <p:nvPr/>
          </p:nvSpPr>
          <p:spPr>
            <a:xfrm>
              <a:off x="4336266" y="4675226"/>
              <a:ext cx="130959" cy="248043"/>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B</a:t>
              </a:r>
            </a:p>
          </p:txBody>
        </p:sp>
        <p:sp>
          <p:nvSpPr>
            <p:cNvPr id="11" name="Rectángulo 10">
              <a:extLst>
                <a:ext uri="{FF2B5EF4-FFF2-40B4-BE49-F238E27FC236}">
                  <a16:creationId xmlns:a16="http://schemas.microsoft.com/office/drawing/2014/main" id="{79F245B4-37CA-4AAE-8C9A-3D7ABF33443D}"/>
                </a:ext>
              </a:extLst>
            </p:cNvPr>
            <p:cNvSpPr/>
            <p:nvPr/>
          </p:nvSpPr>
          <p:spPr>
            <a:xfrm>
              <a:off x="4488665" y="4675226"/>
              <a:ext cx="130959" cy="248043"/>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C</a:t>
              </a:r>
            </a:p>
          </p:txBody>
        </p:sp>
      </p:grpSp>
      <p:sp>
        <p:nvSpPr>
          <p:cNvPr id="19" name="CuadroTexto 18">
            <a:extLst>
              <a:ext uri="{FF2B5EF4-FFF2-40B4-BE49-F238E27FC236}">
                <a16:creationId xmlns:a16="http://schemas.microsoft.com/office/drawing/2014/main" id="{AF77EA9E-3F54-46C1-9AC9-DC2E9D23EA30}"/>
              </a:ext>
            </a:extLst>
          </p:cNvPr>
          <p:cNvSpPr txBox="1"/>
          <p:nvPr/>
        </p:nvSpPr>
        <p:spPr>
          <a:xfrm>
            <a:off x="-57152" y="-19950"/>
            <a:ext cx="884791" cy="769441"/>
          </a:xfrm>
          <a:prstGeom prst="rect">
            <a:avLst/>
          </a:prstGeom>
          <a:noFill/>
        </p:spPr>
        <p:txBody>
          <a:bodyPr wrap="square" rtlCol="0">
            <a:spAutoFit/>
          </a:bodyPr>
          <a:lstStyle/>
          <a:p>
            <a:pPr algn="ctr"/>
            <a:r>
              <a:rPr lang="es-ES" sz="4400" spc="-150" dirty="0">
                <a:solidFill>
                  <a:schemeClr val="bg1"/>
                </a:solidFill>
                <a:latin typeface="Neutra Text" panose="02000000000000000000" pitchFamily="50" charset="0"/>
              </a:rPr>
              <a:t>04</a:t>
            </a:r>
          </a:p>
        </p:txBody>
      </p:sp>
      <p:graphicFrame>
        <p:nvGraphicFramePr>
          <p:cNvPr id="20" name="Google Shape;232;p32">
            <a:extLst>
              <a:ext uri="{FF2B5EF4-FFF2-40B4-BE49-F238E27FC236}">
                <a16:creationId xmlns:a16="http://schemas.microsoft.com/office/drawing/2014/main" id="{411ECA87-41BB-4B40-A54F-150391BB73D4}"/>
              </a:ext>
            </a:extLst>
          </p:cNvPr>
          <p:cNvGraphicFramePr/>
          <p:nvPr>
            <p:extLst>
              <p:ext uri="{D42A27DB-BD31-4B8C-83A1-F6EECF244321}">
                <p14:modId xmlns:p14="http://schemas.microsoft.com/office/powerpoint/2010/main" val="3836432182"/>
              </p:ext>
            </p:extLst>
          </p:nvPr>
        </p:nvGraphicFramePr>
        <p:xfrm>
          <a:off x="728661" y="1505879"/>
          <a:ext cx="5653091" cy="1662240"/>
        </p:xfrm>
        <a:graphic>
          <a:graphicData uri="http://schemas.openxmlformats.org/drawingml/2006/table">
            <a:tbl>
              <a:tblPr firstRow="1" bandRow="1">
                <a:noFill/>
              </a:tblPr>
              <a:tblGrid>
                <a:gridCol w="1418794">
                  <a:extLst>
                    <a:ext uri="{9D8B030D-6E8A-4147-A177-3AD203B41FA5}">
                      <a16:colId xmlns:a16="http://schemas.microsoft.com/office/drawing/2014/main" val="20000"/>
                    </a:ext>
                  </a:extLst>
                </a:gridCol>
                <a:gridCol w="706581">
                  <a:extLst>
                    <a:ext uri="{9D8B030D-6E8A-4147-A177-3AD203B41FA5}">
                      <a16:colId xmlns:a16="http://schemas.microsoft.com/office/drawing/2014/main" val="20001"/>
                    </a:ext>
                  </a:extLst>
                </a:gridCol>
                <a:gridCol w="374073">
                  <a:extLst>
                    <a:ext uri="{9D8B030D-6E8A-4147-A177-3AD203B41FA5}">
                      <a16:colId xmlns:a16="http://schemas.microsoft.com/office/drawing/2014/main" val="20002"/>
                    </a:ext>
                  </a:extLst>
                </a:gridCol>
                <a:gridCol w="1911927">
                  <a:extLst>
                    <a:ext uri="{9D8B030D-6E8A-4147-A177-3AD203B41FA5}">
                      <a16:colId xmlns:a16="http://schemas.microsoft.com/office/drawing/2014/main" val="20003"/>
                    </a:ext>
                  </a:extLst>
                </a:gridCol>
                <a:gridCol w="498764">
                  <a:extLst>
                    <a:ext uri="{9D8B030D-6E8A-4147-A177-3AD203B41FA5}">
                      <a16:colId xmlns:a16="http://schemas.microsoft.com/office/drawing/2014/main" val="20004"/>
                    </a:ext>
                  </a:extLst>
                </a:gridCol>
                <a:gridCol w="742952">
                  <a:extLst>
                    <a:ext uri="{9D8B030D-6E8A-4147-A177-3AD203B41FA5}">
                      <a16:colId xmlns:a16="http://schemas.microsoft.com/office/drawing/2014/main" val="20005"/>
                    </a:ext>
                  </a:extLst>
                </a:gridCol>
              </a:tblGrid>
              <a:tr h="516126">
                <a:tc>
                  <a:txBody>
                    <a:bodyPr/>
                    <a:lstStyle/>
                    <a:p>
                      <a:pPr marL="0" marR="0" lvl="0" indent="0" algn="ctr" rtl="0">
                        <a:spcBef>
                          <a:spcPts val="0"/>
                        </a:spcBef>
                        <a:spcAft>
                          <a:spcPts val="0"/>
                        </a:spcAft>
                        <a:buNone/>
                      </a:pPr>
                      <a:r>
                        <a:rPr lang="es-ES" sz="1200" b="0" dirty="0" err="1">
                          <a:solidFill>
                            <a:schemeClr val="tx1"/>
                          </a:solidFill>
                          <a:latin typeface="Calibri"/>
                          <a:ea typeface="Calibri"/>
                          <a:cs typeface="Calibri"/>
                          <a:sym typeface="Calibri"/>
                        </a:rPr>
                        <a:t>Identificador_M</a:t>
                      </a:r>
                      <a:endParaRPr dirty="0">
                        <a:solidFill>
                          <a:schemeClr val="tx1"/>
                        </a:solidFill>
                      </a:endParaRPr>
                    </a:p>
                  </a:txBody>
                  <a:tcPr marL="91450" marR="91450" marT="45725" marB="45725" anchor="ctr">
                    <a:solidFill>
                      <a:schemeClr val="accent2">
                        <a:lumMod val="60000"/>
                        <a:lumOff val="40000"/>
                      </a:schemeClr>
                    </a:solidFill>
                  </a:tcPr>
                </a:tc>
                <a:tc>
                  <a:txBody>
                    <a:bodyPr/>
                    <a:lstStyle/>
                    <a:p>
                      <a:pPr marL="0" marR="0" lvl="0" indent="0" algn="ctr" rtl="0">
                        <a:spcBef>
                          <a:spcPts val="0"/>
                        </a:spcBef>
                        <a:spcAft>
                          <a:spcPts val="0"/>
                        </a:spcAft>
                        <a:buNone/>
                      </a:pPr>
                      <a:r>
                        <a:rPr lang="es-ES" sz="1200" b="0" dirty="0" err="1">
                          <a:solidFill>
                            <a:schemeClr val="tx1"/>
                          </a:solidFill>
                          <a:latin typeface="Calibri"/>
                          <a:ea typeface="Calibri"/>
                          <a:cs typeface="Calibri"/>
                          <a:sym typeface="Calibri"/>
                        </a:rPr>
                        <a:t>Annio</a:t>
                      </a:r>
                      <a:endParaRPr dirty="0">
                        <a:solidFill>
                          <a:schemeClr val="tx1"/>
                        </a:solidFill>
                      </a:endParaRPr>
                    </a:p>
                  </a:txBody>
                  <a:tcPr marL="91450" marR="91450" marT="45725" marB="45725" anchor="ctr">
                    <a:solidFill>
                      <a:schemeClr val="accent2">
                        <a:lumMod val="60000"/>
                        <a:lumOff val="40000"/>
                      </a:schemeClr>
                    </a:solidFill>
                  </a:tcPr>
                </a:tc>
                <a:tc>
                  <a:txBody>
                    <a:bodyPr/>
                    <a:lstStyle/>
                    <a:p>
                      <a:pPr marL="0" marR="0" lvl="0" indent="0" algn="ctr" rtl="0">
                        <a:lnSpc>
                          <a:spcPct val="100000"/>
                        </a:lnSpc>
                        <a:spcBef>
                          <a:spcPts val="0"/>
                        </a:spcBef>
                        <a:spcAft>
                          <a:spcPts val="0"/>
                        </a:spcAft>
                        <a:buClr>
                          <a:schemeClr val="lt1"/>
                        </a:buClr>
                        <a:buSzPts val="1200"/>
                        <a:buFont typeface="Calibri"/>
                        <a:buNone/>
                      </a:pPr>
                      <a:r>
                        <a:rPr lang="es-ES" sz="1200" b="0" i="0" u="none" strike="noStrike" dirty="0" err="1">
                          <a:solidFill>
                            <a:schemeClr val="tx1"/>
                          </a:solidFill>
                          <a:latin typeface="Calibri"/>
                          <a:ea typeface="Calibri"/>
                          <a:cs typeface="Calibri"/>
                          <a:sym typeface="Calibri"/>
                        </a:rPr>
                        <a:t>Cil</a:t>
                      </a:r>
                      <a:r>
                        <a:rPr lang="es-ES" sz="1200" b="0" i="0" u="none" strike="noStrike" dirty="0">
                          <a:solidFill>
                            <a:schemeClr val="tx1"/>
                          </a:solidFill>
                          <a:latin typeface="Calibri"/>
                          <a:ea typeface="Calibri"/>
                          <a:cs typeface="Calibri"/>
                          <a:sym typeface="Calibri"/>
                        </a:rPr>
                        <a:t>.</a:t>
                      </a:r>
                      <a:endParaRPr dirty="0">
                        <a:solidFill>
                          <a:schemeClr val="tx1"/>
                        </a:solidFill>
                      </a:endParaRPr>
                    </a:p>
                  </a:txBody>
                  <a:tcPr marL="91450" marR="91450" marT="45725" marB="45725" anchor="ctr">
                    <a:solidFill>
                      <a:schemeClr val="accent2">
                        <a:lumMod val="60000"/>
                        <a:lumOff val="40000"/>
                      </a:schemeClr>
                    </a:solidFill>
                  </a:tcPr>
                </a:tc>
                <a:tc>
                  <a:txBody>
                    <a:bodyPr/>
                    <a:lstStyle/>
                    <a:p>
                      <a:pPr marL="0" marR="0" lvl="0" indent="0" algn="ctr" rtl="0">
                        <a:lnSpc>
                          <a:spcPct val="100000"/>
                        </a:lnSpc>
                        <a:spcBef>
                          <a:spcPts val="0"/>
                        </a:spcBef>
                        <a:spcAft>
                          <a:spcPts val="0"/>
                        </a:spcAft>
                        <a:buClr>
                          <a:schemeClr val="lt1"/>
                        </a:buClr>
                        <a:buSzPts val="1200"/>
                        <a:buFont typeface="Calibri"/>
                        <a:buNone/>
                      </a:pPr>
                      <a:r>
                        <a:rPr lang="es-ES" sz="1200" b="0" i="0" u="none" strike="noStrike" dirty="0">
                          <a:solidFill>
                            <a:schemeClr val="tx1"/>
                          </a:solidFill>
                          <a:latin typeface="Calibri"/>
                          <a:ea typeface="Calibri"/>
                          <a:cs typeface="Calibri"/>
                          <a:sym typeface="Calibri"/>
                        </a:rPr>
                        <a:t>Consumo_por_cada_100_kms_de_recorrido_urbano</a:t>
                      </a:r>
                      <a:endParaRPr dirty="0">
                        <a:solidFill>
                          <a:schemeClr val="tx1"/>
                        </a:solidFill>
                      </a:endParaRPr>
                    </a:p>
                  </a:txBody>
                  <a:tcPr marL="91450" marR="91450" marT="45725" marB="45725" anchor="ctr">
                    <a:solidFill>
                      <a:schemeClr val="accent2">
                        <a:lumMod val="60000"/>
                        <a:lumOff val="40000"/>
                      </a:schemeClr>
                    </a:solidFill>
                  </a:tcPr>
                </a:tc>
                <a:tc>
                  <a:txBody>
                    <a:bodyPr/>
                    <a:lstStyle/>
                    <a:p>
                      <a:pPr marL="0" marR="0" lvl="0" indent="0" algn="ctr" rtl="0">
                        <a:spcBef>
                          <a:spcPts val="0"/>
                        </a:spcBef>
                        <a:spcAft>
                          <a:spcPts val="0"/>
                        </a:spcAft>
                        <a:buNone/>
                      </a:pPr>
                      <a:r>
                        <a:rPr lang="es-ES" sz="1200" b="0" dirty="0">
                          <a:solidFill>
                            <a:schemeClr val="tx1"/>
                          </a:solidFill>
                          <a:latin typeface="Calibri"/>
                          <a:ea typeface="Calibri"/>
                          <a:cs typeface="Calibri"/>
                          <a:sym typeface="Calibri"/>
                        </a:rPr>
                        <a:t>HP</a:t>
                      </a:r>
                      <a:endParaRPr dirty="0">
                        <a:solidFill>
                          <a:schemeClr val="tx1"/>
                        </a:solidFill>
                      </a:endParaRPr>
                    </a:p>
                  </a:txBody>
                  <a:tcPr marL="91450" marR="91450" marT="45725" marB="45725" anchor="ctr">
                    <a:solidFill>
                      <a:schemeClr val="accent2">
                        <a:lumMod val="60000"/>
                        <a:lumOff val="40000"/>
                      </a:schemeClr>
                    </a:solidFill>
                  </a:tcPr>
                </a:tc>
                <a:tc>
                  <a:txBody>
                    <a:bodyPr/>
                    <a:lstStyle/>
                    <a:p>
                      <a:pPr marL="0" marR="0" lvl="0" indent="0" algn="ctr" rtl="0">
                        <a:spcBef>
                          <a:spcPts val="0"/>
                        </a:spcBef>
                        <a:spcAft>
                          <a:spcPts val="0"/>
                        </a:spcAft>
                        <a:buNone/>
                      </a:pPr>
                      <a:r>
                        <a:rPr lang="es-ES" sz="1200" b="0" dirty="0">
                          <a:solidFill>
                            <a:schemeClr val="tx1"/>
                          </a:solidFill>
                          <a:latin typeface="Calibri"/>
                          <a:ea typeface="Calibri"/>
                          <a:cs typeface="Calibri"/>
                          <a:sym typeface="Calibri"/>
                        </a:rPr>
                        <a:t>m/seg^2</a:t>
                      </a:r>
                      <a:endParaRPr dirty="0">
                        <a:solidFill>
                          <a:schemeClr val="tx1"/>
                        </a:solidFill>
                      </a:endParaRPr>
                    </a:p>
                  </a:txBody>
                  <a:tcPr marL="91450" marR="91450" marT="45725" marB="45725" anchor="ctr">
                    <a:solidFill>
                      <a:schemeClr val="accent2">
                        <a:lumMod val="60000"/>
                        <a:lumOff val="40000"/>
                      </a:schemeClr>
                    </a:solidFill>
                  </a:tcPr>
                </a:tc>
                <a:extLst>
                  <a:ext uri="{0D108BD9-81ED-4DB2-BD59-A6C34878D82A}">
                    <a16:rowId xmlns:a16="http://schemas.microsoft.com/office/drawing/2014/main" val="10000"/>
                  </a:ext>
                </a:extLst>
              </a:tr>
              <a:tr h="423402">
                <a:tc>
                  <a:txBody>
                    <a:bodyPr/>
                    <a:lstStyle/>
                    <a:p>
                      <a:pPr marL="0" marR="0" lvl="0" indent="0" algn="l" rtl="0">
                        <a:spcBef>
                          <a:spcPts val="0"/>
                        </a:spcBef>
                        <a:spcAft>
                          <a:spcPts val="0"/>
                        </a:spcAft>
                        <a:buNone/>
                      </a:pPr>
                      <a:r>
                        <a:rPr lang="es-ES" sz="1200">
                          <a:latin typeface="Calibri"/>
                          <a:ea typeface="Calibri"/>
                          <a:cs typeface="Calibri"/>
                          <a:sym typeface="Calibri"/>
                        </a:rPr>
                        <a:t>chevrolet chevelle malibu</a:t>
                      </a:r>
                      <a:endParaRPr/>
                    </a:p>
                  </a:txBody>
                  <a:tcPr marL="91450" marR="91450" marT="45725" marB="45725" anchor="ctr"/>
                </a:tc>
                <a:tc>
                  <a:txBody>
                    <a:bodyPr/>
                    <a:lstStyle/>
                    <a:p>
                      <a:pPr marL="0" marR="0" lvl="0" indent="0" algn="r" rtl="0">
                        <a:spcBef>
                          <a:spcPts val="0"/>
                        </a:spcBef>
                        <a:spcAft>
                          <a:spcPts val="0"/>
                        </a:spcAft>
                        <a:buNone/>
                      </a:pPr>
                      <a:r>
                        <a:rPr lang="es-ES" sz="1200">
                          <a:latin typeface="Calibri"/>
                          <a:ea typeface="Calibri"/>
                          <a:cs typeface="Calibri"/>
                          <a:sym typeface="Calibri"/>
                        </a:rPr>
                        <a:t>1970</a:t>
                      </a:r>
                      <a:endParaRPr/>
                    </a:p>
                  </a:txBody>
                  <a:tcPr marL="91450" marR="91450" marT="45725" marB="45725" anchor="ctr"/>
                </a:tc>
                <a:tc>
                  <a:txBody>
                    <a:bodyPr/>
                    <a:lstStyle/>
                    <a:p>
                      <a:pPr marL="0" marR="0" lvl="0" indent="0" algn="r" rtl="0">
                        <a:spcBef>
                          <a:spcPts val="0"/>
                        </a:spcBef>
                        <a:spcAft>
                          <a:spcPts val="0"/>
                        </a:spcAft>
                        <a:buNone/>
                      </a:pPr>
                      <a:r>
                        <a:rPr lang="es-ES" sz="1200">
                          <a:latin typeface="Calibri"/>
                          <a:ea typeface="Calibri"/>
                          <a:cs typeface="Calibri"/>
                          <a:sym typeface="Calibri"/>
                        </a:rPr>
                        <a:t>8</a:t>
                      </a:r>
                      <a:endParaRPr/>
                    </a:p>
                  </a:txBody>
                  <a:tcPr marL="91450" marR="91450" marT="45725" marB="45725" anchor="ctr"/>
                </a:tc>
                <a:tc>
                  <a:txBody>
                    <a:bodyPr/>
                    <a:lstStyle/>
                    <a:p>
                      <a:pPr marL="0" marR="0" lvl="0" indent="0" algn="r" rtl="0">
                        <a:spcBef>
                          <a:spcPts val="0"/>
                        </a:spcBef>
                        <a:spcAft>
                          <a:spcPts val="0"/>
                        </a:spcAft>
                        <a:buNone/>
                      </a:pPr>
                      <a:r>
                        <a:rPr lang="es-ES" sz="1200">
                          <a:latin typeface="Calibri"/>
                          <a:ea typeface="Calibri"/>
                          <a:cs typeface="Calibri"/>
                          <a:sym typeface="Calibri"/>
                        </a:rPr>
                        <a:t>18</a:t>
                      </a:r>
                      <a:endParaRPr/>
                    </a:p>
                  </a:txBody>
                  <a:tcPr marL="91450" marR="91450" marT="45725" marB="45725" anchor="ctr"/>
                </a:tc>
                <a:tc>
                  <a:txBody>
                    <a:bodyPr/>
                    <a:lstStyle/>
                    <a:p>
                      <a:pPr marL="0" marR="0" lvl="0" indent="0" algn="r" rtl="0">
                        <a:spcBef>
                          <a:spcPts val="0"/>
                        </a:spcBef>
                        <a:spcAft>
                          <a:spcPts val="0"/>
                        </a:spcAft>
                        <a:buNone/>
                      </a:pPr>
                      <a:r>
                        <a:rPr lang="es-ES" sz="1200">
                          <a:latin typeface="Calibri"/>
                          <a:ea typeface="Calibri"/>
                          <a:cs typeface="Calibri"/>
                          <a:sym typeface="Calibri"/>
                        </a:rPr>
                        <a:t>130</a:t>
                      </a:r>
                      <a:endParaRPr/>
                    </a:p>
                  </a:txBody>
                  <a:tcPr marL="91450" marR="91450" marT="45725" marB="45725" anchor="ctr"/>
                </a:tc>
                <a:tc>
                  <a:txBody>
                    <a:bodyPr/>
                    <a:lstStyle/>
                    <a:p>
                      <a:pPr marL="0" marR="0" lvl="0" indent="0" algn="r" rtl="0">
                        <a:spcBef>
                          <a:spcPts val="0"/>
                        </a:spcBef>
                        <a:spcAft>
                          <a:spcPts val="0"/>
                        </a:spcAft>
                        <a:buNone/>
                      </a:pPr>
                      <a:r>
                        <a:rPr lang="es-ES" sz="1200" dirty="0">
                          <a:latin typeface="Calibri"/>
                          <a:ea typeface="Calibri"/>
                          <a:cs typeface="Calibri"/>
                          <a:sym typeface="Calibri"/>
                        </a:rPr>
                        <a:t>12</a:t>
                      </a:r>
                      <a:endParaRPr dirty="0"/>
                    </a:p>
                  </a:txBody>
                  <a:tcPr marL="91450" marR="91450" marT="45725" marB="45725" anchor="ctr"/>
                </a:tc>
                <a:extLst>
                  <a:ext uri="{0D108BD9-81ED-4DB2-BD59-A6C34878D82A}">
                    <a16:rowId xmlns:a16="http://schemas.microsoft.com/office/drawing/2014/main" val="10001"/>
                  </a:ext>
                </a:extLst>
              </a:tr>
              <a:tr h="344452">
                <a:tc>
                  <a:txBody>
                    <a:bodyPr/>
                    <a:lstStyle/>
                    <a:p>
                      <a:pPr marL="0" marR="0" lvl="0" indent="0" algn="l" rtl="0">
                        <a:spcBef>
                          <a:spcPts val="0"/>
                        </a:spcBef>
                        <a:spcAft>
                          <a:spcPts val="0"/>
                        </a:spcAft>
                        <a:buNone/>
                      </a:pPr>
                      <a:r>
                        <a:rPr lang="es-ES" sz="1200">
                          <a:latin typeface="Calibri"/>
                          <a:ea typeface="Calibri"/>
                          <a:cs typeface="Calibri"/>
                          <a:sym typeface="Calibri"/>
                        </a:rPr>
                        <a:t>buick skylark 320</a:t>
                      </a:r>
                      <a:endParaRPr/>
                    </a:p>
                  </a:txBody>
                  <a:tcPr marL="91450" marR="91450" marT="45725" marB="45725" anchor="ctr"/>
                </a:tc>
                <a:tc>
                  <a:txBody>
                    <a:bodyPr/>
                    <a:lstStyle/>
                    <a:p>
                      <a:pPr marL="0" marR="0" lvl="0" indent="0" algn="r" rtl="0">
                        <a:spcBef>
                          <a:spcPts val="0"/>
                        </a:spcBef>
                        <a:spcAft>
                          <a:spcPts val="0"/>
                        </a:spcAft>
                        <a:buNone/>
                      </a:pPr>
                      <a:r>
                        <a:rPr lang="es-ES" sz="1200">
                          <a:latin typeface="Calibri"/>
                          <a:ea typeface="Calibri"/>
                          <a:cs typeface="Calibri"/>
                          <a:sym typeface="Calibri"/>
                        </a:rPr>
                        <a:t>1970</a:t>
                      </a:r>
                      <a:endParaRPr/>
                    </a:p>
                  </a:txBody>
                  <a:tcPr marL="91450" marR="91450" marT="45725" marB="45725" anchor="ctr"/>
                </a:tc>
                <a:tc>
                  <a:txBody>
                    <a:bodyPr/>
                    <a:lstStyle/>
                    <a:p>
                      <a:pPr marL="0" marR="0" lvl="0" indent="0" algn="r" rtl="0">
                        <a:spcBef>
                          <a:spcPts val="0"/>
                        </a:spcBef>
                        <a:spcAft>
                          <a:spcPts val="0"/>
                        </a:spcAft>
                        <a:buNone/>
                      </a:pPr>
                      <a:r>
                        <a:rPr lang="es-ES" sz="1200">
                          <a:latin typeface="Calibri"/>
                          <a:ea typeface="Calibri"/>
                          <a:cs typeface="Calibri"/>
                          <a:sym typeface="Calibri"/>
                        </a:rPr>
                        <a:t>8</a:t>
                      </a:r>
                      <a:endParaRPr/>
                    </a:p>
                  </a:txBody>
                  <a:tcPr marL="91450" marR="91450" marT="45725" marB="45725" anchor="ctr"/>
                </a:tc>
                <a:tc>
                  <a:txBody>
                    <a:bodyPr/>
                    <a:lstStyle/>
                    <a:p>
                      <a:pPr marL="0" marR="0" lvl="0" indent="0" algn="r" rtl="0">
                        <a:spcBef>
                          <a:spcPts val="0"/>
                        </a:spcBef>
                        <a:spcAft>
                          <a:spcPts val="0"/>
                        </a:spcAft>
                        <a:buNone/>
                      </a:pPr>
                      <a:r>
                        <a:rPr lang="es-ES" sz="1200">
                          <a:latin typeface="Calibri"/>
                          <a:ea typeface="Calibri"/>
                          <a:cs typeface="Calibri"/>
                          <a:sym typeface="Calibri"/>
                        </a:rPr>
                        <a:t>15</a:t>
                      </a:r>
                      <a:endParaRPr/>
                    </a:p>
                  </a:txBody>
                  <a:tcPr marL="91450" marR="91450" marT="45725" marB="45725" anchor="ctr"/>
                </a:tc>
                <a:tc>
                  <a:txBody>
                    <a:bodyPr/>
                    <a:lstStyle/>
                    <a:p>
                      <a:pPr marL="0" marR="0" lvl="0" indent="0" algn="r" rtl="0">
                        <a:spcBef>
                          <a:spcPts val="0"/>
                        </a:spcBef>
                        <a:spcAft>
                          <a:spcPts val="0"/>
                        </a:spcAft>
                        <a:buNone/>
                      </a:pPr>
                      <a:r>
                        <a:rPr lang="es-ES" sz="1200">
                          <a:latin typeface="Calibri"/>
                          <a:ea typeface="Calibri"/>
                          <a:cs typeface="Calibri"/>
                          <a:sym typeface="Calibri"/>
                        </a:rPr>
                        <a:t>165</a:t>
                      </a:r>
                      <a:endParaRPr/>
                    </a:p>
                  </a:txBody>
                  <a:tcPr marL="91450" marR="91450" marT="45725" marB="45725" anchor="ctr"/>
                </a:tc>
                <a:tc>
                  <a:txBody>
                    <a:bodyPr/>
                    <a:lstStyle/>
                    <a:p>
                      <a:pPr marL="0" marR="0" lvl="0" indent="0" algn="r" rtl="0">
                        <a:spcBef>
                          <a:spcPts val="0"/>
                        </a:spcBef>
                        <a:spcAft>
                          <a:spcPts val="0"/>
                        </a:spcAft>
                        <a:buNone/>
                      </a:pPr>
                      <a:r>
                        <a:rPr lang="es-ES" sz="1200" dirty="0">
                          <a:latin typeface="Calibri"/>
                          <a:ea typeface="Calibri"/>
                          <a:cs typeface="Calibri"/>
                          <a:sym typeface="Calibri"/>
                        </a:rPr>
                        <a:t>11,5</a:t>
                      </a:r>
                      <a:endParaRPr dirty="0"/>
                    </a:p>
                  </a:txBody>
                  <a:tcPr marL="91450" marR="91450" marT="45725" marB="45725" anchor="ctr"/>
                </a:tc>
                <a:extLst>
                  <a:ext uri="{0D108BD9-81ED-4DB2-BD59-A6C34878D82A}">
                    <a16:rowId xmlns:a16="http://schemas.microsoft.com/office/drawing/2014/main" val="10002"/>
                  </a:ext>
                </a:extLst>
              </a:tr>
              <a:tr h="344452">
                <a:tc>
                  <a:txBody>
                    <a:bodyPr/>
                    <a:lstStyle/>
                    <a:p>
                      <a:pPr marL="0" marR="0" lvl="0" indent="0" algn="l" rtl="0">
                        <a:spcBef>
                          <a:spcPts val="0"/>
                        </a:spcBef>
                        <a:spcAft>
                          <a:spcPts val="0"/>
                        </a:spcAft>
                        <a:buNone/>
                      </a:pPr>
                      <a:r>
                        <a:rPr lang="es-ES" sz="1200">
                          <a:latin typeface="Calibri"/>
                          <a:ea typeface="Calibri"/>
                          <a:cs typeface="Calibri"/>
                          <a:sym typeface="Calibri"/>
                        </a:rPr>
                        <a:t>plymouth satellite</a:t>
                      </a:r>
                      <a:endParaRPr/>
                    </a:p>
                  </a:txBody>
                  <a:tcPr marL="91450" marR="91450" marT="45725" marB="45725" anchor="ctr"/>
                </a:tc>
                <a:tc>
                  <a:txBody>
                    <a:bodyPr/>
                    <a:lstStyle/>
                    <a:p>
                      <a:pPr marL="0" marR="0" lvl="0" indent="0" algn="r" rtl="0">
                        <a:spcBef>
                          <a:spcPts val="0"/>
                        </a:spcBef>
                        <a:spcAft>
                          <a:spcPts val="0"/>
                        </a:spcAft>
                        <a:buNone/>
                      </a:pPr>
                      <a:r>
                        <a:rPr lang="es-ES" sz="1200">
                          <a:latin typeface="Calibri"/>
                          <a:ea typeface="Calibri"/>
                          <a:cs typeface="Calibri"/>
                          <a:sym typeface="Calibri"/>
                        </a:rPr>
                        <a:t>1970</a:t>
                      </a:r>
                      <a:endParaRPr/>
                    </a:p>
                  </a:txBody>
                  <a:tcPr marL="91450" marR="91450" marT="45725" marB="45725" anchor="ctr"/>
                </a:tc>
                <a:tc>
                  <a:txBody>
                    <a:bodyPr/>
                    <a:lstStyle/>
                    <a:p>
                      <a:pPr marL="0" marR="0" lvl="0" indent="0" algn="r" rtl="0">
                        <a:spcBef>
                          <a:spcPts val="0"/>
                        </a:spcBef>
                        <a:spcAft>
                          <a:spcPts val="0"/>
                        </a:spcAft>
                        <a:buNone/>
                      </a:pPr>
                      <a:r>
                        <a:rPr lang="es-ES" sz="1200">
                          <a:latin typeface="Calibri"/>
                          <a:ea typeface="Calibri"/>
                          <a:cs typeface="Calibri"/>
                          <a:sym typeface="Calibri"/>
                        </a:rPr>
                        <a:t>8</a:t>
                      </a:r>
                      <a:endParaRPr/>
                    </a:p>
                  </a:txBody>
                  <a:tcPr marL="91450" marR="91450" marT="45725" marB="45725" anchor="ctr"/>
                </a:tc>
                <a:tc>
                  <a:txBody>
                    <a:bodyPr/>
                    <a:lstStyle/>
                    <a:p>
                      <a:pPr marL="0" marR="0" lvl="0" indent="0" algn="r" rtl="0">
                        <a:spcBef>
                          <a:spcPts val="0"/>
                        </a:spcBef>
                        <a:spcAft>
                          <a:spcPts val="0"/>
                        </a:spcAft>
                        <a:buNone/>
                      </a:pPr>
                      <a:r>
                        <a:rPr lang="es-ES" sz="1200" dirty="0">
                          <a:latin typeface="Calibri"/>
                          <a:ea typeface="Calibri"/>
                          <a:cs typeface="Calibri"/>
                          <a:sym typeface="Calibri"/>
                        </a:rPr>
                        <a:t>18</a:t>
                      </a:r>
                      <a:endParaRPr dirty="0"/>
                    </a:p>
                  </a:txBody>
                  <a:tcPr marL="91450" marR="91450" marT="45725" marB="45725" anchor="ctr"/>
                </a:tc>
                <a:tc>
                  <a:txBody>
                    <a:bodyPr/>
                    <a:lstStyle/>
                    <a:p>
                      <a:pPr marL="0" marR="0" lvl="0" indent="0" algn="r" rtl="0">
                        <a:spcBef>
                          <a:spcPts val="0"/>
                        </a:spcBef>
                        <a:spcAft>
                          <a:spcPts val="0"/>
                        </a:spcAft>
                        <a:buNone/>
                      </a:pPr>
                      <a:r>
                        <a:rPr lang="es-ES" sz="1200">
                          <a:latin typeface="Calibri"/>
                          <a:ea typeface="Calibri"/>
                          <a:cs typeface="Calibri"/>
                          <a:sym typeface="Calibri"/>
                        </a:rPr>
                        <a:t>150</a:t>
                      </a:r>
                      <a:endParaRPr/>
                    </a:p>
                  </a:txBody>
                  <a:tcPr marL="91450" marR="91450" marT="45725" marB="45725" anchor="ctr"/>
                </a:tc>
                <a:tc>
                  <a:txBody>
                    <a:bodyPr/>
                    <a:lstStyle/>
                    <a:p>
                      <a:pPr marL="0" marR="0" lvl="0" indent="0" algn="r" rtl="0">
                        <a:spcBef>
                          <a:spcPts val="0"/>
                        </a:spcBef>
                        <a:spcAft>
                          <a:spcPts val="0"/>
                        </a:spcAft>
                        <a:buNone/>
                      </a:pPr>
                      <a:r>
                        <a:rPr lang="es-ES" sz="1200" dirty="0">
                          <a:latin typeface="Calibri"/>
                          <a:ea typeface="Calibri"/>
                          <a:cs typeface="Calibri"/>
                          <a:sym typeface="Calibri"/>
                        </a:rPr>
                        <a:t>11</a:t>
                      </a:r>
                      <a:endParaRPr dirty="0"/>
                    </a:p>
                  </a:txBody>
                  <a:tcPr marL="91450" marR="91450" marT="45725" marB="45725" anchor="ctr"/>
                </a:tc>
                <a:extLst>
                  <a:ext uri="{0D108BD9-81ED-4DB2-BD59-A6C34878D82A}">
                    <a16:rowId xmlns:a16="http://schemas.microsoft.com/office/drawing/2014/main" val="10003"/>
                  </a:ext>
                </a:extLst>
              </a:tr>
            </a:tbl>
          </a:graphicData>
        </a:graphic>
      </p:graphicFrame>
      <p:graphicFrame>
        <p:nvGraphicFramePr>
          <p:cNvPr id="21" name="Google Shape;233;p32">
            <a:extLst>
              <a:ext uri="{FF2B5EF4-FFF2-40B4-BE49-F238E27FC236}">
                <a16:creationId xmlns:a16="http://schemas.microsoft.com/office/drawing/2014/main" id="{AF0C2D02-577C-DB4F-80F4-557C80B9DA30}"/>
              </a:ext>
            </a:extLst>
          </p:cNvPr>
          <p:cNvGraphicFramePr/>
          <p:nvPr>
            <p:extLst>
              <p:ext uri="{D42A27DB-BD31-4B8C-83A1-F6EECF244321}">
                <p14:modId xmlns:p14="http://schemas.microsoft.com/office/powerpoint/2010/main" val="128933485"/>
              </p:ext>
            </p:extLst>
          </p:nvPr>
        </p:nvGraphicFramePr>
        <p:xfrm>
          <a:off x="728663" y="3464385"/>
          <a:ext cx="5653087" cy="1645960"/>
        </p:xfrm>
        <a:graphic>
          <a:graphicData uri="http://schemas.openxmlformats.org/drawingml/2006/table">
            <a:tbl>
              <a:tblPr firstRow="1" bandRow="1">
                <a:noFill/>
              </a:tblPr>
              <a:tblGrid>
                <a:gridCol w="1210973">
                  <a:extLst>
                    <a:ext uri="{9D8B030D-6E8A-4147-A177-3AD203B41FA5}">
                      <a16:colId xmlns:a16="http://schemas.microsoft.com/office/drawing/2014/main" val="20000"/>
                    </a:ext>
                  </a:extLst>
                </a:gridCol>
                <a:gridCol w="673390">
                  <a:extLst>
                    <a:ext uri="{9D8B030D-6E8A-4147-A177-3AD203B41FA5}">
                      <a16:colId xmlns:a16="http://schemas.microsoft.com/office/drawing/2014/main" val="20001"/>
                    </a:ext>
                  </a:extLst>
                </a:gridCol>
                <a:gridCol w="942181">
                  <a:extLst>
                    <a:ext uri="{9D8B030D-6E8A-4147-A177-3AD203B41FA5}">
                      <a16:colId xmlns:a16="http://schemas.microsoft.com/office/drawing/2014/main" val="20002"/>
                    </a:ext>
                  </a:extLst>
                </a:gridCol>
                <a:gridCol w="942181">
                  <a:extLst>
                    <a:ext uri="{9D8B030D-6E8A-4147-A177-3AD203B41FA5}">
                      <a16:colId xmlns:a16="http://schemas.microsoft.com/office/drawing/2014/main" val="20003"/>
                    </a:ext>
                  </a:extLst>
                </a:gridCol>
                <a:gridCol w="942181">
                  <a:extLst>
                    <a:ext uri="{9D8B030D-6E8A-4147-A177-3AD203B41FA5}">
                      <a16:colId xmlns:a16="http://schemas.microsoft.com/office/drawing/2014/main" val="20004"/>
                    </a:ext>
                  </a:extLst>
                </a:gridCol>
                <a:gridCol w="942181">
                  <a:extLst>
                    <a:ext uri="{9D8B030D-6E8A-4147-A177-3AD203B41FA5}">
                      <a16:colId xmlns:a16="http://schemas.microsoft.com/office/drawing/2014/main" val="20005"/>
                    </a:ext>
                  </a:extLst>
                </a:gridCol>
              </a:tblGrid>
              <a:tr h="259458">
                <a:tc>
                  <a:txBody>
                    <a:bodyPr/>
                    <a:lstStyle/>
                    <a:p>
                      <a:pPr marL="0" marR="0" lvl="0" indent="0" algn="ctr" rtl="0">
                        <a:spcBef>
                          <a:spcPts val="0"/>
                        </a:spcBef>
                        <a:spcAft>
                          <a:spcPts val="0"/>
                        </a:spcAft>
                        <a:buNone/>
                      </a:pPr>
                      <a:r>
                        <a:rPr lang="es-ES" sz="1200" b="0" dirty="0">
                          <a:latin typeface="Calibri"/>
                          <a:ea typeface="Calibri"/>
                          <a:cs typeface="Calibri"/>
                          <a:sym typeface="Calibri"/>
                        </a:rPr>
                        <a:t>marca</a:t>
                      </a:r>
                      <a:endParaRPr dirty="0"/>
                    </a:p>
                  </a:txBody>
                  <a:tcPr marL="91450" marR="91450" marT="45725" marB="45725" anchor="ctr">
                    <a:solidFill>
                      <a:schemeClr val="accent2">
                        <a:lumMod val="60000"/>
                        <a:lumOff val="40000"/>
                      </a:schemeClr>
                    </a:solidFill>
                  </a:tcPr>
                </a:tc>
                <a:tc>
                  <a:txBody>
                    <a:bodyPr/>
                    <a:lstStyle/>
                    <a:p>
                      <a:pPr marL="0" marR="0" lvl="0" indent="0" algn="ctr" rtl="0">
                        <a:spcBef>
                          <a:spcPts val="0"/>
                        </a:spcBef>
                        <a:spcAft>
                          <a:spcPts val="0"/>
                        </a:spcAft>
                        <a:buNone/>
                      </a:pPr>
                      <a:r>
                        <a:rPr lang="es-ES" sz="1200" b="0" dirty="0">
                          <a:latin typeface="Calibri"/>
                          <a:ea typeface="Calibri"/>
                          <a:cs typeface="Calibri"/>
                          <a:sym typeface="Calibri"/>
                        </a:rPr>
                        <a:t>año</a:t>
                      </a:r>
                      <a:endParaRPr dirty="0"/>
                    </a:p>
                  </a:txBody>
                  <a:tcPr marL="91450" marR="91450" marT="45725" marB="45725" anchor="ctr">
                    <a:solidFill>
                      <a:schemeClr val="accent2">
                        <a:lumMod val="60000"/>
                        <a:lumOff val="40000"/>
                      </a:schemeClr>
                    </a:solidFill>
                  </a:tcPr>
                </a:tc>
                <a:tc>
                  <a:txBody>
                    <a:bodyPr/>
                    <a:lstStyle/>
                    <a:p>
                      <a:pPr marL="0" marR="0" lvl="0" indent="0" algn="ctr" rtl="0">
                        <a:spcBef>
                          <a:spcPts val="0"/>
                        </a:spcBef>
                        <a:spcAft>
                          <a:spcPts val="0"/>
                        </a:spcAft>
                        <a:buNone/>
                      </a:pPr>
                      <a:r>
                        <a:rPr lang="es-ES" sz="1200" b="0" dirty="0">
                          <a:latin typeface="Calibri"/>
                          <a:ea typeface="Calibri"/>
                          <a:cs typeface="Calibri"/>
                          <a:sym typeface="Calibri"/>
                        </a:rPr>
                        <a:t>cilindros</a:t>
                      </a:r>
                      <a:endParaRPr dirty="0"/>
                    </a:p>
                  </a:txBody>
                  <a:tcPr marL="91450" marR="91450" marT="45725" marB="45725" anchor="ctr">
                    <a:solidFill>
                      <a:schemeClr val="accent2">
                        <a:lumMod val="60000"/>
                        <a:lumOff val="40000"/>
                      </a:schemeClr>
                    </a:solidFill>
                  </a:tcPr>
                </a:tc>
                <a:tc>
                  <a:txBody>
                    <a:bodyPr/>
                    <a:lstStyle/>
                    <a:p>
                      <a:pPr marL="0" marR="0" lvl="0" indent="0" algn="ctr" rtl="0">
                        <a:spcBef>
                          <a:spcPts val="0"/>
                        </a:spcBef>
                        <a:spcAft>
                          <a:spcPts val="0"/>
                        </a:spcAft>
                        <a:buNone/>
                      </a:pPr>
                      <a:r>
                        <a:rPr lang="es-ES" sz="1200" b="0" dirty="0">
                          <a:latin typeface="Calibri"/>
                          <a:ea typeface="Calibri"/>
                          <a:cs typeface="Calibri"/>
                          <a:sym typeface="Calibri"/>
                        </a:rPr>
                        <a:t>consumo</a:t>
                      </a:r>
                      <a:endParaRPr dirty="0"/>
                    </a:p>
                  </a:txBody>
                  <a:tcPr marL="91450" marR="91450" marT="45725" marB="45725" anchor="ctr">
                    <a:solidFill>
                      <a:schemeClr val="accent2">
                        <a:lumMod val="60000"/>
                        <a:lumOff val="40000"/>
                      </a:schemeClr>
                    </a:solidFill>
                  </a:tcPr>
                </a:tc>
                <a:tc>
                  <a:txBody>
                    <a:bodyPr/>
                    <a:lstStyle/>
                    <a:p>
                      <a:pPr marL="0" marR="0" lvl="0" indent="0" algn="ctr" rtl="0">
                        <a:spcBef>
                          <a:spcPts val="0"/>
                        </a:spcBef>
                        <a:spcAft>
                          <a:spcPts val="0"/>
                        </a:spcAft>
                        <a:buNone/>
                      </a:pPr>
                      <a:r>
                        <a:rPr lang="es-ES" sz="1200" b="0" dirty="0">
                          <a:latin typeface="Calibri"/>
                          <a:ea typeface="Calibri"/>
                          <a:cs typeface="Calibri"/>
                          <a:sym typeface="Calibri"/>
                        </a:rPr>
                        <a:t>potencia</a:t>
                      </a:r>
                      <a:endParaRPr dirty="0"/>
                    </a:p>
                  </a:txBody>
                  <a:tcPr marL="91450" marR="91450" marT="45725" marB="45725" anchor="ctr">
                    <a:solidFill>
                      <a:schemeClr val="accent2">
                        <a:lumMod val="60000"/>
                        <a:lumOff val="40000"/>
                      </a:schemeClr>
                    </a:solidFill>
                  </a:tcPr>
                </a:tc>
                <a:tc>
                  <a:txBody>
                    <a:bodyPr/>
                    <a:lstStyle/>
                    <a:p>
                      <a:pPr marL="0" marR="0" lvl="0" indent="0" algn="ctr" rtl="0">
                        <a:spcBef>
                          <a:spcPts val="0"/>
                        </a:spcBef>
                        <a:spcAft>
                          <a:spcPts val="0"/>
                        </a:spcAft>
                        <a:buNone/>
                      </a:pPr>
                      <a:r>
                        <a:rPr lang="es-ES" sz="1200" b="0" dirty="0" err="1">
                          <a:latin typeface="Calibri"/>
                          <a:ea typeface="Calibri"/>
                          <a:cs typeface="Calibri"/>
                          <a:sym typeface="Calibri"/>
                        </a:rPr>
                        <a:t>aceleracion</a:t>
                      </a:r>
                      <a:endParaRPr dirty="0"/>
                    </a:p>
                  </a:txBody>
                  <a:tcPr marL="91450" marR="91450" marT="45725" marB="45725" anchor="ctr">
                    <a:solidFill>
                      <a:schemeClr val="accent2">
                        <a:lumMod val="60000"/>
                        <a:lumOff val="40000"/>
                      </a:schemeClr>
                    </a:solidFill>
                  </a:tcPr>
                </a:tc>
                <a:extLst>
                  <a:ext uri="{0D108BD9-81ED-4DB2-BD59-A6C34878D82A}">
                    <a16:rowId xmlns:a16="http://schemas.microsoft.com/office/drawing/2014/main" val="10000"/>
                  </a:ext>
                </a:extLst>
              </a:tr>
              <a:tr h="391952">
                <a:tc>
                  <a:txBody>
                    <a:bodyPr/>
                    <a:lstStyle/>
                    <a:p>
                      <a:pPr marL="0" marR="0" lvl="0" indent="0" algn="l" rtl="0">
                        <a:spcBef>
                          <a:spcPts val="0"/>
                        </a:spcBef>
                        <a:spcAft>
                          <a:spcPts val="0"/>
                        </a:spcAft>
                        <a:buNone/>
                      </a:pPr>
                      <a:r>
                        <a:rPr lang="es-ES" sz="1200">
                          <a:latin typeface="Calibri"/>
                          <a:ea typeface="Calibri"/>
                          <a:cs typeface="Calibri"/>
                          <a:sym typeface="Calibri"/>
                        </a:rPr>
                        <a:t>chevrolet chevelle malibu</a:t>
                      </a:r>
                      <a:endParaRPr/>
                    </a:p>
                  </a:txBody>
                  <a:tcPr marL="91450" marR="91450" marT="45725" marB="45725" anchor="ctr"/>
                </a:tc>
                <a:tc>
                  <a:txBody>
                    <a:bodyPr/>
                    <a:lstStyle/>
                    <a:p>
                      <a:pPr marL="0" marR="0" lvl="0" indent="0" algn="r" rtl="0">
                        <a:spcBef>
                          <a:spcPts val="0"/>
                        </a:spcBef>
                        <a:spcAft>
                          <a:spcPts val="0"/>
                        </a:spcAft>
                        <a:buNone/>
                      </a:pPr>
                      <a:r>
                        <a:rPr lang="es-ES" sz="1200">
                          <a:latin typeface="Calibri"/>
                          <a:ea typeface="Calibri"/>
                          <a:cs typeface="Calibri"/>
                          <a:sym typeface="Calibri"/>
                        </a:rPr>
                        <a:t>1970</a:t>
                      </a:r>
                      <a:endParaRPr/>
                    </a:p>
                  </a:txBody>
                  <a:tcPr marL="91450" marR="91450" marT="45725" marB="45725" anchor="ctr"/>
                </a:tc>
                <a:tc>
                  <a:txBody>
                    <a:bodyPr/>
                    <a:lstStyle/>
                    <a:p>
                      <a:pPr marL="0" marR="0" lvl="0" indent="0" algn="r" rtl="0">
                        <a:spcBef>
                          <a:spcPts val="0"/>
                        </a:spcBef>
                        <a:spcAft>
                          <a:spcPts val="0"/>
                        </a:spcAft>
                        <a:buNone/>
                      </a:pPr>
                      <a:r>
                        <a:rPr lang="es-ES" sz="1200">
                          <a:latin typeface="Calibri"/>
                          <a:ea typeface="Calibri"/>
                          <a:cs typeface="Calibri"/>
                          <a:sym typeface="Calibri"/>
                        </a:rPr>
                        <a:t>8</a:t>
                      </a:r>
                      <a:endParaRPr/>
                    </a:p>
                  </a:txBody>
                  <a:tcPr marL="91450" marR="91450" marT="45725" marB="45725" anchor="ctr"/>
                </a:tc>
                <a:tc>
                  <a:txBody>
                    <a:bodyPr/>
                    <a:lstStyle/>
                    <a:p>
                      <a:pPr marL="0" marR="0" lvl="0" indent="0" algn="r" rtl="0">
                        <a:spcBef>
                          <a:spcPts val="0"/>
                        </a:spcBef>
                        <a:spcAft>
                          <a:spcPts val="0"/>
                        </a:spcAft>
                        <a:buNone/>
                      </a:pPr>
                      <a:r>
                        <a:rPr lang="es-ES" sz="1200" dirty="0">
                          <a:latin typeface="Calibri"/>
                          <a:ea typeface="Calibri"/>
                          <a:cs typeface="Calibri"/>
                          <a:sym typeface="Calibri"/>
                        </a:rPr>
                        <a:t>18</a:t>
                      </a:r>
                      <a:endParaRPr dirty="0"/>
                    </a:p>
                  </a:txBody>
                  <a:tcPr marL="91450" marR="91450" marT="45725" marB="45725" anchor="ctr"/>
                </a:tc>
                <a:tc>
                  <a:txBody>
                    <a:bodyPr/>
                    <a:lstStyle/>
                    <a:p>
                      <a:pPr marL="0" marR="0" lvl="0" indent="0" algn="r" rtl="0">
                        <a:spcBef>
                          <a:spcPts val="0"/>
                        </a:spcBef>
                        <a:spcAft>
                          <a:spcPts val="0"/>
                        </a:spcAft>
                        <a:buNone/>
                      </a:pPr>
                      <a:r>
                        <a:rPr lang="es-ES" sz="1200">
                          <a:latin typeface="Calibri"/>
                          <a:ea typeface="Calibri"/>
                          <a:cs typeface="Calibri"/>
                          <a:sym typeface="Calibri"/>
                        </a:rPr>
                        <a:t>130</a:t>
                      </a:r>
                      <a:endParaRPr/>
                    </a:p>
                  </a:txBody>
                  <a:tcPr marL="91450" marR="91450" marT="45725" marB="45725" anchor="ctr"/>
                </a:tc>
                <a:tc>
                  <a:txBody>
                    <a:bodyPr/>
                    <a:lstStyle/>
                    <a:p>
                      <a:pPr marL="0" marR="0" lvl="0" indent="0" algn="r" rtl="0">
                        <a:spcBef>
                          <a:spcPts val="0"/>
                        </a:spcBef>
                        <a:spcAft>
                          <a:spcPts val="0"/>
                        </a:spcAft>
                        <a:buNone/>
                      </a:pPr>
                      <a:r>
                        <a:rPr lang="es-ES" sz="1200">
                          <a:latin typeface="Calibri"/>
                          <a:ea typeface="Calibri"/>
                          <a:cs typeface="Calibri"/>
                          <a:sym typeface="Calibri"/>
                        </a:rPr>
                        <a:t>12</a:t>
                      </a:r>
                      <a:endParaRPr/>
                    </a:p>
                  </a:txBody>
                  <a:tcPr marL="91450" marR="91450" marT="45725" marB="45725" anchor="ctr"/>
                </a:tc>
                <a:extLst>
                  <a:ext uri="{0D108BD9-81ED-4DB2-BD59-A6C34878D82A}">
                    <a16:rowId xmlns:a16="http://schemas.microsoft.com/office/drawing/2014/main" val="10001"/>
                  </a:ext>
                </a:extLst>
              </a:tr>
              <a:tr h="391952">
                <a:tc>
                  <a:txBody>
                    <a:bodyPr/>
                    <a:lstStyle/>
                    <a:p>
                      <a:pPr marL="0" marR="0" lvl="0" indent="0" algn="l" rtl="0">
                        <a:spcBef>
                          <a:spcPts val="0"/>
                        </a:spcBef>
                        <a:spcAft>
                          <a:spcPts val="0"/>
                        </a:spcAft>
                        <a:buNone/>
                      </a:pPr>
                      <a:r>
                        <a:rPr lang="es-ES" sz="1200">
                          <a:latin typeface="Calibri"/>
                          <a:ea typeface="Calibri"/>
                          <a:cs typeface="Calibri"/>
                          <a:sym typeface="Calibri"/>
                        </a:rPr>
                        <a:t>buick skylark 320</a:t>
                      </a:r>
                      <a:endParaRPr/>
                    </a:p>
                  </a:txBody>
                  <a:tcPr marL="91450" marR="91450" marT="45725" marB="45725" anchor="ctr"/>
                </a:tc>
                <a:tc>
                  <a:txBody>
                    <a:bodyPr/>
                    <a:lstStyle/>
                    <a:p>
                      <a:pPr marL="0" marR="0" lvl="0" indent="0" algn="r" rtl="0">
                        <a:spcBef>
                          <a:spcPts val="0"/>
                        </a:spcBef>
                        <a:spcAft>
                          <a:spcPts val="0"/>
                        </a:spcAft>
                        <a:buNone/>
                      </a:pPr>
                      <a:r>
                        <a:rPr lang="es-ES" sz="1200">
                          <a:latin typeface="Calibri"/>
                          <a:ea typeface="Calibri"/>
                          <a:cs typeface="Calibri"/>
                          <a:sym typeface="Calibri"/>
                        </a:rPr>
                        <a:t>1970</a:t>
                      </a:r>
                      <a:endParaRPr/>
                    </a:p>
                  </a:txBody>
                  <a:tcPr marL="91450" marR="91450" marT="45725" marB="45725" anchor="ctr"/>
                </a:tc>
                <a:tc>
                  <a:txBody>
                    <a:bodyPr/>
                    <a:lstStyle/>
                    <a:p>
                      <a:pPr marL="0" marR="0" lvl="0" indent="0" algn="r" rtl="0">
                        <a:spcBef>
                          <a:spcPts val="0"/>
                        </a:spcBef>
                        <a:spcAft>
                          <a:spcPts val="0"/>
                        </a:spcAft>
                        <a:buNone/>
                      </a:pPr>
                      <a:r>
                        <a:rPr lang="es-ES" sz="1200">
                          <a:latin typeface="Calibri"/>
                          <a:ea typeface="Calibri"/>
                          <a:cs typeface="Calibri"/>
                          <a:sym typeface="Calibri"/>
                        </a:rPr>
                        <a:t>8</a:t>
                      </a:r>
                      <a:endParaRPr/>
                    </a:p>
                  </a:txBody>
                  <a:tcPr marL="91450" marR="91450" marT="45725" marB="45725" anchor="ctr"/>
                </a:tc>
                <a:tc>
                  <a:txBody>
                    <a:bodyPr/>
                    <a:lstStyle/>
                    <a:p>
                      <a:pPr marL="0" marR="0" lvl="0" indent="0" algn="r" rtl="0">
                        <a:spcBef>
                          <a:spcPts val="0"/>
                        </a:spcBef>
                        <a:spcAft>
                          <a:spcPts val="0"/>
                        </a:spcAft>
                        <a:buNone/>
                      </a:pPr>
                      <a:r>
                        <a:rPr lang="es-ES" sz="1200">
                          <a:latin typeface="Calibri"/>
                          <a:ea typeface="Calibri"/>
                          <a:cs typeface="Calibri"/>
                          <a:sym typeface="Calibri"/>
                        </a:rPr>
                        <a:t>15</a:t>
                      </a:r>
                      <a:endParaRPr/>
                    </a:p>
                  </a:txBody>
                  <a:tcPr marL="91450" marR="91450" marT="45725" marB="45725" anchor="ctr"/>
                </a:tc>
                <a:tc>
                  <a:txBody>
                    <a:bodyPr/>
                    <a:lstStyle/>
                    <a:p>
                      <a:pPr marL="0" marR="0" lvl="0" indent="0" algn="r" rtl="0">
                        <a:spcBef>
                          <a:spcPts val="0"/>
                        </a:spcBef>
                        <a:spcAft>
                          <a:spcPts val="0"/>
                        </a:spcAft>
                        <a:buNone/>
                      </a:pPr>
                      <a:r>
                        <a:rPr lang="es-ES" sz="1200">
                          <a:latin typeface="Calibri"/>
                          <a:ea typeface="Calibri"/>
                          <a:cs typeface="Calibri"/>
                          <a:sym typeface="Calibri"/>
                        </a:rPr>
                        <a:t>165</a:t>
                      </a:r>
                      <a:endParaRPr/>
                    </a:p>
                  </a:txBody>
                  <a:tcPr marL="91450" marR="91450" marT="45725" marB="45725" anchor="ctr"/>
                </a:tc>
                <a:tc>
                  <a:txBody>
                    <a:bodyPr/>
                    <a:lstStyle/>
                    <a:p>
                      <a:pPr marL="0" marR="0" lvl="0" indent="0" algn="r" rtl="0">
                        <a:spcBef>
                          <a:spcPts val="0"/>
                        </a:spcBef>
                        <a:spcAft>
                          <a:spcPts val="0"/>
                        </a:spcAft>
                        <a:buNone/>
                      </a:pPr>
                      <a:r>
                        <a:rPr lang="es-ES" sz="1200" dirty="0">
                          <a:latin typeface="Calibri"/>
                          <a:ea typeface="Calibri"/>
                          <a:cs typeface="Calibri"/>
                          <a:sym typeface="Calibri"/>
                        </a:rPr>
                        <a:t>11,5</a:t>
                      </a:r>
                      <a:endParaRPr dirty="0"/>
                    </a:p>
                  </a:txBody>
                  <a:tcPr marL="91450" marR="91450" marT="45725" marB="45725" anchor="ctr"/>
                </a:tc>
                <a:extLst>
                  <a:ext uri="{0D108BD9-81ED-4DB2-BD59-A6C34878D82A}">
                    <a16:rowId xmlns:a16="http://schemas.microsoft.com/office/drawing/2014/main" val="10002"/>
                  </a:ext>
                </a:extLst>
              </a:tr>
              <a:tr h="391952">
                <a:tc>
                  <a:txBody>
                    <a:bodyPr/>
                    <a:lstStyle/>
                    <a:p>
                      <a:pPr marL="0" marR="0" lvl="0" indent="0" algn="l" rtl="0">
                        <a:spcBef>
                          <a:spcPts val="0"/>
                        </a:spcBef>
                        <a:spcAft>
                          <a:spcPts val="0"/>
                        </a:spcAft>
                        <a:buNone/>
                      </a:pPr>
                      <a:r>
                        <a:rPr lang="es-ES" sz="1200">
                          <a:latin typeface="Calibri"/>
                          <a:ea typeface="Calibri"/>
                          <a:cs typeface="Calibri"/>
                          <a:sym typeface="Calibri"/>
                        </a:rPr>
                        <a:t>plymouth satellite</a:t>
                      </a:r>
                      <a:endParaRPr/>
                    </a:p>
                  </a:txBody>
                  <a:tcPr marL="91450" marR="91450" marT="45725" marB="45725" anchor="ctr"/>
                </a:tc>
                <a:tc>
                  <a:txBody>
                    <a:bodyPr/>
                    <a:lstStyle/>
                    <a:p>
                      <a:pPr marL="0" marR="0" lvl="0" indent="0" algn="r" rtl="0">
                        <a:spcBef>
                          <a:spcPts val="0"/>
                        </a:spcBef>
                        <a:spcAft>
                          <a:spcPts val="0"/>
                        </a:spcAft>
                        <a:buNone/>
                      </a:pPr>
                      <a:r>
                        <a:rPr lang="es-ES" sz="1200">
                          <a:latin typeface="Calibri"/>
                          <a:ea typeface="Calibri"/>
                          <a:cs typeface="Calibri"/>
                          <a:sym typeface="Calibri"/>
                        </a:rPr>
                        <a:t>1970</a:t>
                      </a:r>
                      <a:endParaRPr/>
                    </a:p>
                  </a:txBody>
                  <a:tcPr marL="91450" marR="91450" marT="45725" marB="45725" anchor="ctr"/>
                </a:tc>
                <a:tc>
                  <a:txBody>
                    <a:bodyPr/>
                    <a:lstStyle/>
                    <a:p>
                      <a:pPr marL="0" marR="0" lvl="0" indent="0" algn="r" rtl="0">
                        <a:spcBef>
                          <a:spcPts val="0"/>
                        </a:spcBef>
                        <a:spcAft>
                          <a:spcPts val="0"/>
                        </a:spcAft>
                        <a:buNone/>
                      </a:pPr>
                      <a:r>
                        <a:rPr lang="es-ES" sz="1200" dirty="0">
                          <a:latin typeface="Calibri"/>
                          <a:ea typeface="Calibri"/>
                          <a:cs typeface="Calibri"/>
                          <a:sym typeface="Calibri"/>
                        </a:rPr>
                        <a:t>8</a:t>
                      </a:r>
                      <a:endParaRPr dirty="0"/>
                    </a:p>
                  </a:txBody>
                  <a:tcPr marL="91450" marR="91450" marT="45725" marB="45725" anchor="ctr"/>
                </a:tc>
                <a:tc>
                  <a:txBody>
                    <a:bodyPr/>
                    <a:lstStyle/>
                    <a:p>
                      <a:pPr marL="0" marR="0" lvl="0" indent="0" algn="r" rtl="0">
                        <a:spcBef>
                          <a:spcPts val="0"/>
                        </a:spcBef>
                        <a:spcAft>
                          <a:spcPts val="0"/>
                        </a:spcAft>
                        <a:buNone/>
                      </a:pPr>
                      <a:r>
                        <a:rPr lang="es-ES" sz="1200">
                          <a:latin typeface="Calibri"/>
                          <a:ea typeface="Calibri"/>
                          <a:cs typeface="Calibri"/>
                          <a:sym typeface="Calibri"/>
                        </a:rPr>
                        <a:t>18</a:t>
                      </a:r>
                      <a:endParaRPr/>
                    </a:p>
                  </a:txBody>
                  <a:tcPr marL="91450" marR="91450" marT="45725" marB="45725" anchor="ctr"/>
                </a:tc>
                <a:tc>
                  <a:txBody>
                    <a:bodyPr/>
                    <a:lstStyle/>
                    <a:p>
                      <a:pPr marL="0" marR="0" lvl="0" indent="0" algn="r" rtl="0">
                        <a:spcBef>
                          <a:spcPts val="0"/>
                        </a:spcBef>
                        <a:spcAft>
                          <a:spcPts val="0"/>
                        </a:spcAft>
                        <a:buNone/>
                      </a:pPr>
                      <a:r>
                        <a:rPr lang="es-ES" sz="1200">
                          <a:latin typeface="Calibri"/>
                          <a:ea typeface="Calibri"/>
                          <a:cs typeface="Calibri"/>
                          <a:sym typeface="Calibri"/>
                        </a:rPr>
                        <a:t>150</a:t>
                      </a:r>
                      <a:endParaRPr/>
                    </a:p>
                  </a:txBody>
                  <a:tcPr marL="91450" marR="91450" marT="45725" marB="45725" anchor="ctr"/>
                </a:tc>
                <a:tc>
                  <a:txBody>
                    <a:bodyPr/>
                    <a:lstStyle/>
                    <a:p>
                      <a:pPr marL="0" marR="0" lvl="0" indent="0" algn="r" rtl="0">
                        <a:spcBef>
                          <a:spcPts val="0"/>
                        </a:spcBef>
                        <a:spcAft>
                          <a:spcPts val="0"/>
                        </a:spcAft>
                        <a:buNone/>
                      </a:pPr>
                      <a:r>
                        <a:rPr lang="es-ES" sz="1200" dirty="0">
                          <a:latin typeface="Calibri"/>
                          <a:ea typeface="Calibri"/>
                          <a:cs typeface="Calibri"/>
                          <a:sym typeface="Calibri"/>
                        </a:rPr>
                        <a:t>11</a:t>
                      </a:r>
                      <a:endParaRPr dirty="0"/>
                    </a:p>
                  </a:txBody>
                  <a:tcPr marL="91450" marR="91450" marT="45725" marB="45725" anchor="ctr"/>
                </a:tc>
                <a:extLst>
                  <a:ext uri="{0D108BD9-81ED-4DB2-BD59-A6C34878D82A}">
                    <a16:rowId xmlns:a16="http://schemas.microsoft.com/office/drawing/2014/main" val="10003"/>
                  </a:ext>
                </a:extLst>
              </a:tr>
            </a:tbl>
          </a:graphicData>
        </a:graphic>
      </p:graphicFrame>
      <p:sp>
        <p:nvSpPr>
          <p:cNvPr id="22" name="Rectángulo 21">
            <a:extLst>
              <a:ext uri="{FF2B5EF4-FFF2-40B4-BE49-F238E27FC236}">
                <a16:creationId xmlns:a16="http://schemas.microsoft.com/office/drawing/2014/main" id="{8F73CBDD-8A55-9541-8A03-7B9A738A97FC}"/>
              </a:ext>
            </a:extLst>
          </p:cNvPr>
          <p:cNvSpPr/>
          <p:nvPr/>
        </p:nvSpPr>
        <p:spPr>
          <a:xfrm>
            <a:off x="728659" y="3417459"/>
            <a:ext cx="5653091" cy="1721286"/>
          </a:xfrm>
          <a:prstGeom prst="rect">
            <a:avLst/>
          </a:prstGeom>
          <a:noFill/>
          <a:ln w="57150">
            <a:solidFill>
              <a:srgbClr val="00B05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Rectángulo 22">
            <a:extLst>
              <a:ext uri="{FF2B5EF4-FFF2-40B4-BE49-F238E27FC236}">
                <a16:creationId xmlns:a16="http://schemas.microsoft.com/office/drawing/2014/main" id="{96B31F94-62D2-2848-99C5-00AFF2770192}"/>
              </a:ext>
            </a:extLst>
          </p:cNvPr>
          <p:cNvSpPr/>
          <p:nvPr/>
        </p:nvSpPr>
        <p:spPr>
          <a:xfrm>
            <a:off x="728662" y="1492865"/>
            <a:ext cx="5653087" cy="1714230"/>
          </a:xfrm>
          <a:prstGeom prst="rect">
            <a:avLst/>
          </a:prstGeom>
          <a:noFill/>
          <a:ln w="57150">
            <a:solidFill>
              <a:srgbClr val="FF5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Rectángulo 25">
            <a:extLst>
              <a:ext uri="{FF2B5EF4-FFF2-40B4-BE49-F238E27FC236}">
                <a16:creationId xmlns:a16="http://schemas.microsoft.com/office/drawing/2014/main" id="{1B355A75-4740-944E-8808-09109C76998A}"/>
              </a:ext>
            </a:extLst>
          </p:cNvPr>
          <p:cNvSpPr/>
          <p:nvPr/>
        </p:nvSpPr>
        <p:spPr>
          <a:xfrm>
            <a:off x="837048" y="5384241"/>
            <a:ext cx="5643682" cy="830997"/>
          </a:xfrm>
          <a:prstGeom prst="rect">
            <a:avLst/>
          </a:prstGeom>
        </p:spPr>
        <p:txBody>
          <a:bodyPr wrap="square">
            <a:spAutoFit/>
          </a:bodyPr>
          <a:lstStyle/>
          <a:p>
            <a:pPr marL="171450" indent="-171450" algn="just">
              <a:buClr>
                <a:srgbClr val="801F89"/>
              </a:buClr>
              <a:buFont typeface="Wingdings" panose="05000000000000000000" pitchFamily="2" charset="2"/>
              <a:buChar char="§"/>
            </a:pPr>
            <a:r>
              <a:rPr lang="es-ES" sz="1200" dirty="0"/>
              <a:t>Si existe una entidad que engloba varias características separadas en campos diferentes, es conveniente comenzar nombrando los campos con esa entidad y luego con los atributos más específicos (de lo más general a lo más específico). Por ejemplo:</a:t>
            </a:r>
          </a:p>
        </p:txBody>
      </p:sp>
      <p:graphicFrame>
        <p:nvGraphicFramePr>
          <p:cNvPr id="27" name="Tabla 26">
            <a:extLst>
              <a:ext uri="{FF2B5EF4-FFF2-40B4-BE49-F238E27FC236}">
                <a16:creationId xmlns:a16="http://schemas.microsoft.com/office/drawing/2014/main" id="{56592F76-43DD-3648-B0FD-FDEE4E5C3B4E}"/>
              </a:ext>
            </a:extLst>
          </p:cNvPr>
          <p:cNvGraphicFramePr>
            <a:graphicFrameLocks noGrp="1"/>
          </p:cNvGraphicFramePr>
          <p:nvPr>
            <p:extLst>
              <p:ext uri="{D42A27DB-BD31-4B8C-83A1-F6EECF244321}">
                <p14:modId xmlns:p14="http://schemas.microsoft.com/office/powerpoint/2010/main" val="1061121919"/>
              </p:ext>
            </p:extLst>
          </p:nvPr>
        </p:nvGraphicFramePr>
        <p:xfrm>
          <a:off x="981075" y="6265586"/>
          <a:ext cx="5433580" cy="541257"/>
        </p:xfrm>
        <a:graphic>
          <a:graphicData uri="http://schemas.openxmlformats.org/drawingml/2006/table">
            <a:tbl>
              <a:tblPr firstRow="1" bandRow="1">
                <a:tableStyleId>{5C22544A-7EE6-4342-B048-85BDC9FD1C3A}</a:tableStyleId>
              </a:tblPr>
              <a:tblGrid>
                <a:gridCol w="1000125">
                  <a:extLst>
                    <a:ext uri="{9D8B030D-6E8A-4147-A177-3AD203B41FA5}">
                      <a16:colId xmlns:a16="http://schemas.microsoft.com/office/drawing/2014/main" val="3387618179"/>
                    </a:ext>
                  </a:extLst>
                </a:gridCol>
                <a:gridCol w="928255">
                  <a:extLst>
                    <a:ext uri="{9D8B030D-6E8A-4147-A177-3AD203B41FA5}">
                      <a16:colId xmlns:a16="http://schemas.microsoft.com/office/drawing/2014/main" val="1940806518"/>
                    </a:ext>
                  </a:extLst>
                </a:gridCol>
                <a:gridCol w="1690254">
                  <a:extLst>
                    <a:ext uri="{9D8B030D-6E8A-4147-A177-3AD203B41FA5}">
                      <a16:colId xmlns:a16="http://schemas.microsoft.com/office/drawing/2014/main" val="2393447270"/>
                    </a:ext>
                  </a:extLst>
                </a:gridCol>
                <a:gridCol w="1814946">
                  <a:extLst>
                    <a:ext uri="{9D8B030D-6E8A-4147-A177-3AD203B41FA5}">
                      <a16:colId xmlns:a16="http://schemas.microsoft.com/office/drawing/2014/main" val="2628833838"/>
                    </a:ext>
                  </a:extLst>
                </a:gridCol>
              </a:tblGrid>
              <a:tr h="282177">
                <a:tc>
                  <a:txBody>
                    <a:bodyPr/>
                    <a:lstStyle/>
                    <a:p>
                      <a:pPr algn="ctr"/>
                      <a:r>
                        <a:rPr lang="es-ES" sz="1100" b="0" dirty="0" err="1">
                          <a:solidFill>
                            <a:schemeClr val="tx1"/>
                          </a:solidFill>
                        </a:rPr>
                        <a:t>cliente_nombre</a:t>
                      </a:r>
                      <a:endParaRPr lang="es-ES" sz="1100" b="0" dirty="0">
                        <a:solidFill>
                          <a:schemeClr val="tx1"/>
                        </a:solidFil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ES" sz="1100" b="0" dirty="0" err="1">
                          <a:solidFill>
                            <a:schemeClr val="tx1"/>
                          </a:solidFill>
                        </a:rPr>
                        <a:t>cliente_cargo</a:t>
                      </a:r>
                      <a:endParaRPr lang="es-ES" sz="1100" b="0" dirty="0">
                        <a:solidFill>
                          <a:schemeClr val="tx1"/>
                        </a:solidFil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ES" sz="1100" b="0" dirty="0" err="1">
                          <a:solidFill>
                            <a:schemeClr val="tx1"/>
                          </a:solidFill>
                        </a:rPr>
                        <a:t>solicitante_tipo_documento</a:t>
                      </a:r>
                      <a:endParaRPr lang="es-ES" sz="1100" b="0" dirty="0">
                        <a:solidFill>
                          <a:schemeClr val="tx1"/>
                        </a:solidFil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ES" sz="1050" b="0" dirty="0" err="1">
                          <a:solidFill>
                            <a:schemeClr val="tx1"/>
                          </a:solidFill>
                        </a:rPr>
                        <a:t>solicitante_numero_documento</a:t>
                      </a:r>
                      <a:endParaRPr lang="es-ES" sz="1050" b="0" dirty="0">
                        <a:solidFill>
                          <a:schemeClr val="tx1"/>
                        </a:solidFill>
                      </a:endParaRP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2790757291"/>
                  </a:ext>
                </a:extLst>
              </a:tr>
              <a:tr h="245226">
                <a:tc>
                  <a:txBody>
                    <a:bodyPr/>
                    <a:lstStyle/>
                    <a:p>
                      <a:endParaRPr lang="es-E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s-E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s-E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s-E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67898854"/>
                  </a:ext>
                </a:extLst>
              </a:tr>
            </a:tbl>
          </a:graphicData>
        </a:graphic>
      </p:graphicFrame>
      <p:sp>
        <p:nvSpPr>
          <p:cNvPr id="28" name="Rectángulo 27">
            <a:extLst>
              <a:ext uri="{FF2B5EF4-FFF2-40B4-BE49-F238E27FC236}">
                <a16:creationId xmlns:a16="http://schemas.microsoft.com/office/drawing/2014/main" id="{A58C8A91-D086-5241-980E-D3EEDF572E97}"/>
              </a:ext>
            </a:extLst>
          </p:cNvPr>
          <p:cNvSpPr/>
          <p:nvPr/>
        </p:nvSpPr>
        <p:spPr>
          <a:xfrm>
            <a:off x="827639" y="7081388"/>
            <a:ext cx="5653091" cy="1277273"/>
          </a:xfrm>
          <a:prstGeom prst="rect">
            <a:avLst/>
          </a:prstGeom>
        </p:spPr>
        <p:txBody>
          <a:bodyPr wrap="square">
            <a:spAutoFit/>
          </a:bodyPr>
          <a:lstStyle/>
          <a:p>
            <a:pPr marL="285750" indent="-285750" algn="just">
              <a:spcBef>
                <a:spcPts val="600"/>
              </a:spcBef>
              <a:buClr>
                <a:srgbClr val="801F89"/>
              </a:buClr>
              <a:buFont typeface="Wingdings" panose="05000000000000000000" pitchFamily="2" charset="2"/>
              <a:buChar char="§"/>
            </a:pPr>
            <a:r>
              <a:rPr lang="es-ES" sz="1200" dirty="0"/>
              <a:t>Los campos que sean identificadores, pueden incluir el sufijo "_id" en el nombre del campo, salvo casos excepcionales donde un nombre alternativo sea más conveniente porque ofrece información sobre el sistema de identificación usado.</a:t>
            </a:r>
          </a:p>
          <a:p>
            <a:pPr marL="285750" indent="-285750" algn="just">
              <a:spcBef>
                <a:spcPts val="600"/>
              </a:spcBef>
              <a:buClr>
                <a:srgbClr val="801F89"/>
              </a:buClr>
              <a:buFont typeface="Wingdings" panose="05000000000000000000" pitchFamily="2" charset="2"/>
              <a:buChar char="§"/>
            </a:pPr>
            <a:r>
              <a:rPr lang="es-ES" sz="1200" dirty="0"/>
              <a:t>En cuanto a los campos que contengan la descripción de ese identificador, se recomienda que incluyan el sufijo "_nombre", salvo que exista una forma más conveniente de nombrar el campo.</a:t>
            </a:r>
            <a:endParaRPr lang="es-ES" dirty="0"/>
          </a:p>
        </p:txBody>
      </p:sp>
      <p:graphicFrame>
        <p:nvGraphicFramePr>
          <p:cNvPr id="29" name="Tabla 28">
            <a:extLst>
              <a:ext uri="{FF2B5EF4-FFF2-40B4-BE49-F238E27FC236}">
                <a16:creationId xmlns:a16="http://schemas.microsoft.com/office/drawing/2014/main" id="{9883EFBB-3180-1A46-A240-37FDE815D018}"/>
              </a:ext>
            </a:extLst>
          </p:cNvPr>
          <p:cNvGraphicFramePr>
            <a:graphicFrameLocks noGrp="1"/>
          </p:cNvGraphicFramePr>
          <p:nvPr>
            <p:extLst>
              <p:ext uri="{D42A27DB-BD31-4B8C-83A1-F6EECF244321}">
                <p14:modId xmlns:p14="http://schemas.microsoft.com/office/powerpoint/2010/main" val="2259394940"/>
              </p:ext>
            </p:extLst>
          </p:nvPr>
        </p:nvGraphicFramePr>
        <p:xfrm>
          <a:off x="2066317" y="8479991"/>
          <a:ext cx="3113314" cy="527404"/>
        </p:xfrm>
        <a:graphic>
          <a:graphicData uri="http://schemas.openxmlformats.org/drawingml/2006/table">
            <a:tbl>
              <a:tblPr firstRow="1" bandRow="1">
                <a:tableStyleId>{5C22544A-7EE6-4342-B048-85BDC9FD1C3A}</a:tableStyleId>
              </a:tblPr>
              <a:tblGrid>
                <a:gridCol w="1545771">
                  <a:extLst>
                    <a:ext uri="{9D8B030D-6E8A-4147-A177-3AD203B41FA5}">
                      <a16:colId xmlns:a16="http://schemas.microsoft.com/office/drawing/2014/main" val="174651993"/>
                    </a:ext>
                  </a:extLst>
                </a:gridCol>
                <a:gridCol w="1567543">
                  <a:extLst>
                    <a:ext uri="{9D8B030D-6E8A-4147-A177-3AD203B41FA5}">
                      <a16:colId xmlns:a16="http://schemas.microsoft.com/office/drawing/2014/main" val="470905810"/>
                    </a:ext>
                  </a:extLst>
                </a:gridCol>
              </a:tblGrid>
              <a:tr h="263702">
                <a:tc>
                  <a:txBody>
                    <a:bodyPr/>
                    <a:lstStyle/>
                    <a:p>
                      <a:pPr algn="ctr"/>
                      <a:r>
                        <a:rPr lang="es-ES" sz="1100" b="0" dirty="0" err="1">
                          <a:solidFill>
                            <a:schemeClr val="tx1"/>
                          </a:solidFill>
                        </a:rPr>
                        <a:t>concesionario_id</a:t>
                      </a:r>
                      <a:endParaRPr lang="es-ES" sz="11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ES" sz="1100" b="0" dirty="0" err="1">
                          <a:solidFill>
                            <a:schemeClr val="tx1"/>
                          </a:solidFill>
                        </a:rPr>
                        <a:t>concesionario_nombre</a:t>
                      </a:r>
                      <a:endParaRPr lang="es-ES" sz="11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3184187246"/>
                  </a:ext>
                </a:extLst>
              </a:tr>
              <a:tr h="263702">
                <a:tc>
                  <a:txBody>
                    <a:bodyPr/>
                    <a:lstStyle/>
                    <a:p>
                      <a:endParaRPr lang="es-E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s-E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2635206"/>
                  </a:ext>
                </a:extLst>
              </a:tr>
            </a:tbl>
          </a:graphicData>
        </a:graphic>
      </p:graphicFrame>
      <p:pic>
        <p:nvPicPr>
          <p:cNvPr id="31" name="Imagen 30">
            <a:extLst>
              <a:ext uri="{FF2B5EF4-FFF2-40B4-BE49-F238E27FC236}">
                <a16:creationId xmlns:a16="http://schemas.microsoft.com/office/drawing/2014/main" id="{88DC4A18-DB93-49B7-AFE5-4469707E79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33847" y="1237522"/>
            <a:ext cx="538511" cy="597890"/>
          </a:xfrm>
          <a:prstGeom prst="rect">
            <a:avLst/>
          </a:prstGeom>
        </p:spPr>
      </p:pic>
      <p:pic>
        <p:nvPicPr>
          <p:cNvPr id="32" name="Imagen 31">
            <a:extLst>
              <a:ext uri="{FF2B5EF4-FFF2-40B4-BE49-F238E27FC236}">
                <a16:creationId xmlns:a16="http://schemas.microsoft.com/office/drawing/2014/main" id="{221EE433-65A5-47E9-B793-BB81A34EDE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66508" y="3060531"/>
            <a:ext cx="591315" cy="589395"/>
          </a:xfrm>
          <a:prstGeom prst="rect">
            <a:avLst/>
          </a:prstGeom>
        </p:spPr>
      </p:pic>
    </p:spTree>
    <p:extLst>
      <p:ext uri="{BB962C8B-B14F-4D97-AF65-F5344CB8AC3E}">
        <p14:creationId xmlns:p14="http://schemas.microsoft.com/office/powerpoint/2010/main" val="485777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B4CA83DE-FF6B-4EB1-A07F-3423161E7ABE}"/>
              </a:ext>
            </a:extLst>
          </p:cNvPr>
          <p:cNvSpPr>
            <a:spLocks noGrp="1"/>
          </p:cNvSpPr>
          <p:nvPr>
            <p:ph type="sldNum" sz="quarter" idx="12"/>
          </p:nvPr>
        </p:nvSpPr>
        <p:spPr/>
        <p:txBody>
          <a:bodyPr/>
          <a:lstStyle/>
          <a:p>
            <a:fld id="{B0B223AA-581B-472F-BB2F-AB3AEAB0FF05}" type="slidenum">
              <a:rPr lang="es-ES" smtClean="0"/>
              <a:t>23</a:t>
            </a:fld>
            <a:endParaRPr lang="es-ES" dirty="0"/>
          </a:p>
        </p:txBody>
      </p:sp>
      <p:sp>
        <p:nvSpPr>
          <p:cNvPr id="3" name="CuadroTexto 2">
            <a:extLst>
              <a:ext uri="{FF2B5EF4-FFF2-40B4-BE49-F238E27FC236}">
                <a16:creationId xmlns:a16="http://schemas.microsoft.com/office/drawing/2014/main" id="{2466135F-18BD-4B5E-8A73-7643804F8900}"/>
              </a:ext>
            </a:extLst>
          </p:cNvPr>
          <p:cNvSpPr txBox="1"/>
          <p:nvPr/>
        </p:nvSpPr>
        <p:spPr>
          <a:xfrm>
            <a:off x="-64961" y="2822712"/>
            <a:ext cx="884791" cy="769441"/>
          </a:xfrm>
          <a:prstGeom prst="rect">
            <a:avLst/>
          </a:prstGeom>
          <a:noFill/>
        </p:spPr>
        <p:txBody>
          <a:bodyPr wrap="square" rtlCol="0">
            <a:spAutoFit/>
          </a:bodyPr>
          <a:lstStyle/>
          <a:p>
            <a:pPr algn="ctr"/>
            <a:r>
              <a:rPr lang="es-ES" sz="4400" spc="-150" dirty="0">
                <a:solidFill>
                  <a:schemeClr val="bg1"/>
                </a:solidFill>
                <a:latin typeface="Neutra Text" panose="02000000000000000000" pitchFamily="50" charset="0"/>
              </a:rPr>
              <a:t>04</a:t>
            </a:r>
          </a:p>
        </p:txBody>
      </p:sp>
      <p:sp>
        <p:nvSpPr>
          <p:cNvPr id="4" name="CuadroTexto 3">
            <a:extLst>
              <a:ext uri="{FF2B5EF4-FFF2-40B4-BE49-F238E27FC236}">
                <a16:creationId xmlns:a16="http://schemas.microsoft.com/office/drawing/2014/main" id="{18168E2A-EA90-41FE-A538-F3485934DC4A}"/>
              </a:ext>
            </a:extLst>
          </p:cNvPr>
          <p:cNvSpPr txBox="1"/>
          <p:nvPr/>
        </p:nvSpPr>
        <p:spPr>
          <a:xfrm>
            <a:off x="840627" y="1287980"/>
            <a:ext cx="1206746" cy="1107996"/>
          </a:xfrm>
          <a:prstGeom prst="rect">
            <a:avLst/>
          </a:prstGeom>
          <a:noFill/>
        </p:spPr>
        <p:txBody>
          <a:bodyPr wrap="square" rtlCol="0">
            <a:spAutoFit/>
          </a:bodyPr>
          <a:lstStyle/>
          <a:p>
            <a:r>
              <a:rPr lang="es-ES" sz="6600" spc="-300" dirty="0">
                <a:solidFill>
                  <a:srgbClr val="801F8A"/>
                </a:solidFill>
                <a:latin typeface="Neutra Text" panose="02000000000000000000" pitchFamily="50" charset="0"/>
              </a:rPr>
              <a:t>P4</a:t>
            </a:r>
          </a:p>
        </p:txBody>
      </p:sp>
      <p:pic>
        <p:nvPicPr>
          <p:cNvPr id="5" name="Imagen 4">
            <a:extLst>
              <a:ext uri="{FF2B5EF4-FFF2-40B4-BE49-F238E27FC236}">
                <a16:creationId xmlns:a16="http://schemas.microsoft.com/office/drawing/2014/main" id="{BB61B658-3C99-419E-A10E-6EB03EF937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351" y="2323850"/>
            <a:ext cx="5632594" cy="79617"/>
          </a:xfrm>
          <a:prstGeom prst="rect">
            <a:avLst/>
          </a:prstGeom>
        </p:spPr>
      </p:pic>
      <p:sp>
        <p:nvSpPr>
          <p:cNvPr id="6" name="CuadroTexto 5">
            <a:extLst>
              <a:ext uri="{FF2B5EF4-FFF2-40B4-BE49-F238E27FC236}">
                <a16:creationId xmlns:a16="http://schemas.microsoft.com/office/drawing/2014/main" id="{01F3ECB8-A818-4E45-954E-89257FE46B9F}"/>
              </a:ext>
            </a:extLst>
          </p:cNvPr>
          <p:cNvSpPr txBox="1"/>
          <p:nvPr/>
        </p:nvSpPr>
        <p:spPr>
          <a:xfrm>
            <a:off x="2059129" y="1089875"/>
            <a:ext cx="5056050" cy="1200329"/>
          </a:xfrm>
          <a:prstGeom prst="rect">
            <a:avLst/>
          </a:prstGeom>
          <a:noFill/>
        </p:spPr>
        <p:txBody>
          <a:bodyPr wrap="square" rtlCol="0">
            <a:spAutoFit/>
          </a:bodyPr>
          <a:lstStyle/>
          <a:p>
            <a:r>
              <a:rPr lang="es-ES_tradnl" sz="3600" dirty="0">
                <a:latin typeface="Neutra Text" panose="02000000000000000000" pitchFamily="50" charset="0"/>
              </a:rPr>
              <a:t>Estructuras de datos </a:t>
            </a:r>
          </a:p>
          <a:p>
            <a:r>
              <a:rPr lang="es-ES_tradnl" sz="3600" dirty="0">
                <a:latin typeface="Neutra Text" panose="02000000000000000000" pitchFamily="50" charset="0"/>
              </a:rPr>
              <a:t>verticales vs horizontales</a:t>
            </a:r>
            <a:endParaRPr lang="es-ES" sz="3600" spc="-150" dirty="0">
              <a:latin typeface="Neutra Text" panose="02000000000000000000" pitchFamily="50" charset="0"/>
            </a:endParaRPr>
          </a:p>
        </p:txBody>
      </p:sp>
      <p:sp>
        <p:nvSpPr>
          <p:cNvPr id="8" name="Rectángulo 7">
            <a:extLst>
              <a:ext uri="{FF2B5EF4-FFF2-40B4-BE49-F238E27FC236}">
                <a16:creationId xmlns:a16="http://schemas.microsoft.com/office/drawing/2014/main" id="{84AB66E6-83B6-40E0-A0E0-B0F95775FA2F}"/>
              </a:ext>
            </a:extLst>
          </p:cNvPr>
          <p:cNvSpPr/>
          <p:nvPr/>
        </p:nvSpPr>
        <p:spPr>
          <a:xfrm>
            <a:off x="925155" y="2604687"/>
            <a:ext cx="5531848" cy="461665"/>
          </a:xfrm>
          <a:prstGeom prst="rect">
            <a:avLst/>
          </a:prstGeom>
        </p:spPr>
        <p:txBody>
          <a:bodyPr wrap="square">
            <a:spAutoFit/>
          </a:bodyPr>
          <a:lstStyle/>
          <a:p>
            <a:pPr marL="171450" indent="-171450" algn="just">
              <a:buClr>
                <a:srgbClr val="801F89"/>
              </a:buClr>
              <a:buFont typeface="Wingdings" panose="05000000000000000000" pitchFamily="2" charset="2"/>
              <a:buChar char="§"/>
            </a:pPr>
            <a:r>
              <a:rPr lang="es-ES_tradnl" sz="1200" dirty="0"/>
              <a:t>Cuando se diseñan estructuras de datos tabulares es recomendable evitar el crecimiento horizontal de valores.</a:t>
            </a:r>
          </a:p>
        </p:txBody>
      </p:sp>
      <p:graphicFrame>
        <p:nvGraphicFramePr>
          <p:cNvPr id="9" name="Tabla 8">
            <a:extLst>
              <a:ext uri="{FF2B5EF4-FFF2-40B4-BE49-F238E27FC236}">
                <a16:creationId xmlns:a16="http://schemas.microsoft.com/office/drawing/2014/main" id="{36721528-56F2-4985-80CC-E2F44E61167B}"/>
              </a:ext>
            </a:extLst>
          </p:cNvPr>
          <p:cNvGraphicFramePr>
            <a:graphicFrameLocks noGrp="1"/>
          </p:cNvGraphicFramePr>
          <p:nvPr>
            <p:extLst>
              <p:ext uri="{D42A27DB-BD31-4B8C-83A1-F6EECF244321}">
                <p14:modId xmlns:p14="http://schemas.microsoft.com/office/powerpoint/2010/main" val="974280529"/>
              </p:ext>
            </p:extLst>
          </p:nvPr>
        </p:nvGraphicFramePr>
        <p:xfrm>
          <a:off x="1596204" y="3217000"/>
          <a:ext cx="1735348" cy="1422399"/>
        </p:xfrm>
        <a:graphic>
          <a:graphicData uri="http://schemas.openxmlformats.org/drawingml/2006/table">
            <a:tbl>
              <a:tblPr firstRow="1" bandRow="1">
                <a:tableStyleId>{5C22544A-7EE6-4342-B048-85BDC9FD1C3A}</a:tableStyleId>
              </a:tblPr>
              <a:tblGrid>
                <a:gridCol w="432367">
                  <a:extLst>
                    <a:ext uri="{9D8B030D-6E8A-4147-A177-3AD203B41FA5}">
                      <a16:colId xmlns:a16="http://schemas.microsoft.com/office/drawing/2014/main" val="1663576986"/>
                    </a:ext>
                  </a:extLst>
                </a:gridCol>
                <a:gridCol w="434327">
                  <a:extLst>
                    <a:ext uri="{9D8B030D-6E8A-4147-A177-3AD203B41FA5}">
                      <a16:colId xmlns:a16="http://schemas.microsoft.com/office/drawing/2014/main" val="4071486589"/>
                    </a:ext>
                  </a:extLst>
                </a:gridCol>
                <a:gridCol w="434327">
                  <a:extLst>
                    <a:ext uri="{9D8B030D-6E8A-4147-A177-3AD203B41FA5}">
                      <a16:colId xmlns:a16="http://schemas.microsoft.com/office/drawing/2014/main" val="2687626949"/>
                    </a:ext>
                  </a:extLst>
                </a:gridCol>
                <a:gridCol w="434327">
                  <a:extLst>
                    <a:ext uri="{9D8B030D-6E8A-4147-A177-3AD203B41FA5}">
                      <a16:colId xmlns:a16="http://schemas.microsoft.com/office/drawing/2014/main" val="1538544220"/>
                    </a:ext>
                  </a:extLst>
                </a:gridCol>
              </a:tblGrid>
              <a:tr h="474133">
                <a:tc>
                  <a:txBody>
                    <a:bodyPr/>
                    <a:lstStyle/>
                    <a:p>
                      <a:endParaRPr lang="es-ES" sz="9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r>
                        <a:rPr lang="es-ES" sz="900" b="0" dirty="0" err="1">
                          <a:solidFill>
                            <a:schemeClr val="tx1"/>
                          </a:solidFill>
                        </a:rPr>
                        <a:t>obs</a:t>
                      </a:r>
                      <a:endParaRPr lang="es-ES" sz="9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r>
                        <a:rPr lang="es-ES" sz="900" b="0" dirty="0" err="1">
                          <a:solidFill>
                            <a:schemeClr val="tx1"/>
                          </a:solidFill>
                        </a:rPr>
                        <a:t>obs</a:t>
                      </a:r>
                      <a:endParaRPr lang="es-ES" sz="9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r>
                        <a:rPr lang="es-ES" sz="900" b="0" dirty="0" err="1">
                          <a:solidFill>
                            <a:schemeClr val="tx1"/>
                          </a:solidFill>
                        </a:rPr>
                        <a:t>obs</a:t>
                      </a:r>
                      <a:endParaRPr lang="es-ES" sz="9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24163963"/>
                  </a:ext>
                </a:extLst>
              </a:tr>
              <a:tr h="474133">
                <a:tc>
                  <a:txBody>
                    <a:bodyPr/>
                    <a:lstStyle/>
                    <a:p>
                      <a:r>
                        <a:rPr lang="es-ES" sz="900" b="0" dirty="0" err="1"/>
                        <a:t>vble</a:t>
                      </a:r>
                      <a:endParaRPr lang="es-ES" sz="9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s-ES" sz="9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s-ES" sz="9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s-ES" sz="9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57150212"/>
                  </a:ext>
                </a:extLst>
              </a:tr>
              <a:tr h="474133">
                <a:tc>
                  <a:txBody>
                    <a:bodyPr/>
                    <a:lstStyle/>
                    <a:p>
                      <a:r>
                        <a:rPr lang="es-ES" sz="900" b="0" dirty="0" err="1"/>
                        <a:t>vble</a:t>
                      </a:r>
                      <a:endParaRPr lang="es-ES" sz="9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s-ES" sz="900" b="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s-ES" sz="9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s-ES" sz="9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70619470"/>
                  </a:ext>
                </a:extLst>
              </a:tr>
            </a:tbl>
          </a:graphicData>
        </a:graphic>
      </p:graphicFrame>
      <p:sp>
        <p:nvSpPr>
          <p:cNvPr id="10" name="Flecha a la derecha con bandas 17">
            <a:extLst>
              <a:ext uri="{FF2B5EF4-FFF2-40B4-BE49-F238E27FC236}">
                <a16:creationId xmlns:a16="http://schemas.microsoft.com/office/drawing/2014/main" id="{B4623789-4FA4-47FF-A7BB-DAF6D8AA83D7}"/>
              </a:ext>
            </a:extLst>
          </p:cNvPr>
          <p:cNvSpPr/>
          <p:nvPr/>
        </p:nvSpPr>
        <p:spPr>
          <a:xfrm>
            <a:off x="2258791" y="3756577"/>
            <a:ext cx="1281422" cy="733425"/>
          </a:xfrm>
          <a:prstGeom prst="stripedRightArrow">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aphicFrame>
        <p:nvGraphicFramePr>
          <p:cNvPr id="11" name="Tabla 10">
            <a:extLst>
              <a:ext uri="{FF2B5EF4-FFF2-40B4-BE49-F238E27FC236}">
                <a16:creationId xmlns:a16="http://schemas.microsoft.com/office/drawing/2014/main" id="{A4545E38-15F0-44B1-BF17-FE40FD932C76}"/>
              </a:ext>
            </a:extLst>
          </p:cNvPr>
          <p:cNvGraphicFramePr>
            <a:graphicFrameLocks noGrp="1"/>
          </p:cNvGraphicFramePr>
          <p:nvPr>
            <p:extLst>
              <p:ext uri="{D42A27DB-BD31-4B8C-83A1-F6EECF244321}">
                <p14:modId xmlns:p14="http://schemas.microsoft.com/office/powerpoint/2010/main" val="3941202298"/>
              </p:ext>
            </p:extLst>
          </p:nvPr>
        </p:nvGraphicFramePr>
        <p:xfrm>
          <a:off x="4090473" y="3219302"/>
          <a:ext cx="1735349" cy="1422399"/>
        </p:xfrm>
        <a:graphic>
          <a:graphicData uri="http://schemas.openxmlformats.org/drawingml/2006/table">
            <a:tbl>
              <a:tblPr firstRow="1" bandRow="1">
                <a:tableStyleId>{5C22544A-7EE6-4342-B048-85BDC9FD1C3A}</a:tableStyleId>
              </a:tblPr>
              <a:tblGrid>
                <a:gridCol w="417395">
                  <a:extLst>
                    <a:ext uri="{9D8B030D-6E8A-4147-A177-3AD203B41FA5}">
                      <a16:colId xmlns:a16="http://schemas.microsoft.com/office/drawing/2014/main" val="1663576986"/>
                    </a:ext>
                  </a:extLst>
                </a:gridCol>
                <a:gridCol w="439318">
                  <a:extLst>
                    <a:ext uri="{9D8B030D-6E8A-4147-A177-3AD203B41FA5}">
                      <a16:colId xmlns:a16="http://schemas.microsoft.com/office/drawing/2014/main" val="4071486589"/>
                    </a:ext>
                  </a:extLst>
                </a:gridCol>
                <a:gridCol w="439318">
                  <a:extLst>
                    <a:ext uri="{9D8B030D-6E8A-4147-A177-3AD203B41FA5}">
                      <a16:colId xmlns:a16="http://schemas.microsoft.com/office/drawing/2014/main" val="2687626949"/>
                    </a:ext>
                  </a:extLst>
                </a:gridCol>
                <a:gridCol w="439318">
                  <a:extLst>
                    <a:ext uri="{9D8B030D-6E8A-4147-A177-3AD203B41FA5}">
                      <a16:colId xmlns:a16="http://schemas.microsoft.com/office/drawing/2014/main" val="1538544220"/>
                    </a:ext>
                  </a:extLst>
                </a:gridCol>
              </a:tblGrid>
              <a:tr h="474133">
                <a:tc>
                  <a:txBody>
                    <a:bodyPr/>
                    <a:lstStyle/>
                    <a:p>
                      <a:endParaRPr lang="es-ES" sz="9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r>
                        <a:rPr lang="es-ES" sz="900" b="0" dirty="0" err="1">
                          <a:solidFill>
                            <a:schemeClr val="tx1"/>
                          </a:solidFill>
                        </a:rPr>
                        <a:t>vble</a:t>
                      </a:r>
                      <a:endParaRPr lang="es-ES" sz="9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r>
                        <a:rPr lang="es-ES" sz="900" b="0" dirty="0" err="1">
                          <a:solidFill>
                            <a:schemeClr val="tx1"/>
                          </a:solidFill>
                        </a:rPr>
                        <a:t>vble</a:t>
                      </a:r>
                      <a:endParaRPr lang="es-ES" sz="9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r>
                        <a:rPr lang="es-ES" sz="900" b="0" dirty="0" err="1">
                          <a:solidFill>
                            <a:schemeClr val="tx1"/>
                          </a:solidFill>
                        </a:rPr>
                        <a:t>vble</a:t>
                      </a:r>
                      <a:endParaRPr lang="es-ES" sz="9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24163963"/>
                  </a:ext>
                </a:extLst>
              </a:tr>
              <a:tr h="474133">
                <a:tc>
                  <a:txBody>
                    <a:bodyPr/>
                    <a:lstStyle/>
                    <a:p>
                      <a:r>
                        <a:rPr lang="es-ES" sz="900" dirty="0" err="1"/>
                        <a:t>obs</a:t>
                      </a:r>
                      <a:endParaRPr lang="es-ES" sz="9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s-ES" sz="9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s-ES" sz="9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s-ES" sz="9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57150212"/>
                  </a:ext>
                </a:extLst>
              </a:tr>
              <a:tr h="474133">
                <a:tc>
                  <a:txBody>
                    <a:bodyPr/>
                    <a:lstStyle/>
                    <a:p>
                      <a:r>
                        <a:rPr lang="es-ES" sz="900" dirty="0" err="1"/>
                        <a:t>obs</a:t>
                      </a:r>
                      <a:endParaRPr lang="es-ES" sz="9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s-E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s-E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s-ES" sz="9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70619470"/>
                  </a:ext>
                </a:extLst>
              </a:tr>
            </a:tbl>
          </a:graphicData>
        </a:graphic>
      </p:graphicFrame>
      <p:sp>
        <p:nvSpPr>
          <p:cNvPr id="12" name="Flecha a la derecha con bandas 19">
            <a:extLst>
              <a:ext uri="{FF2B5EF4-FFF2-40B4-BE49-F238E27FC236}">
                <a16:creationId xmlns:a16="http://schemas.microsoft.com/office/drawing/2014/main" id="{6E8D2C9E-DA48-4EB6-979D-B56B51B45E91}"/>
              </a:ext>
            </a:extLst>
          </p:cNvPr>
          <p:cNvSpPr/>
          <p:nvPr/>
        </p:nvSpPr>
        <p:spPr>
          <a:xfrm rot="5400000">
            <a:off x="4448260" y="3890771"/>
            <a:ext cx="1320897" cy="733425"/>
          </a:xfrm>
          <a:prstGeom prst="stripedRightArrow">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70EA8870-8435-443A-9F34-9CA81B7DDB19}"/>
              </a:ext>
            </a:extLst>
          </p:cNvPr>
          <p:cNvSpPr/>
          <p:nvPr/>
        </p:nvSpPr>
        <p:spPr>
          <a:xfrm>
            <a:off x="5179631" y="7046"/>
            <a:ext cx="1678369" cy="783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8" name="Grupo 17">
            <a:extLst>
              <a:ext uri="{FF2B5EF4-FFF2-40B4-BE49-F238E27FC236}">
                <a16:creationId xmlns:a16="http://schemas.microsoft.com/office/drawing/2014/main" id="{8CCBA88E-0FBA-412B-927D-E25E3D6A8BE0}"/>
              </a:ext>
            </a:extLst>
          </p:cNvPr>
          <p:cNvGrpSpPr/>
          <p:nvPr/>
        </p:nvGrpSpPr>
        <p:grpSpPr>
          <a:xfrm>
            <a:off x="5440571" y="149361"/>
            <a:ext cx="1186420" cy="510639"/>
            <a:chOff x="685334" y="5330722"/>
            <a:chExt cx="730015" cy="314201"/>
          </a:xfrm>
        </p:grpSpPr>
        <p:grpSp>
          <p:nvGrpSpPr>
            <p:cNvPr id="19" name="Grupo 18">
              <a:extLst>
                <a:ext uri="{FF2B5EF4-FFF2-40B4-BE49-F238E27FC236}">
                  <a16:creationId xmlns:a16="http://schemas.microsoft.com/office/drawing/2014/main" id="{6435CD71-0C42-497B-B38C-EE9225146694}"/>
                </a:ext>
              </a:extLst>
            </p:cNvPr>
            <p:cNvGrpSpPr/>
            <p:nvPr/>
          </p:nvGrpSpPr>
          <p:grpSpPr>
            <a:xfrm>
              <a:off x="685334" y="5330722"/>
              <a:ext cx="730015" cy="314201"/>
              <a:chOff x="4716780" y="1043940"/>
              <a:chExt cx="1386840" cy="596900"/>
            </a:xfrm>
          </p:grpSpPr>
          <p:sp>
            <p:nvSpPr>
              <p:cNvPr id="22" name="Rectángulo 21">
                <a:extLst>
                  <a:ext uri="{FF2B5EF4-FFF2-40B4-BE49-F238E27FC236}">
                    <a16:creationId xmlns:a16="http://schemas.microsoft.com/office/drawing/2014/main" id="{9B08C59D-F68A-4614-8F4E-E6031B9F02F0}"/>
                  </a:ext>
                </a:extLst>
              </p:cNvPr>
              <p:cNvSpPr/>
              <p:nvPr/>
            </p:nvSpPr>
            <p:spPr>
              <a:xfrm>
                <a:off x="4716780" y="1043940"/>
                <a:ext cx="1386840" cy="144780"/>
              </a:xfrm>
              <a:prstGeom prst="rect">
                <a:avLst/>
              </a:prstGeom>
              <a:solidFill>
                <a:srgbClr val="D9D9D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23" name="Rectángulo 22">
                <a:extLst>
                  <a:ext uri="{FF2B5EF4-FFF2-40B4-BE49-F238E27FC236}">
                    <a16:creationId xmlns:a16="http://schemas.microsoft.com/office/drawing/2014/main" id="{A8B676BD-F659-4331-B2BE-34554DC2A1E3}"/>
                  </a:ext>
                </a:extLst>
              </p:cNvPr>
              <p:cNvSpPr/>
              <p:nvPr/>
            </p:nvSpPr>
            <p:spPr>
              <a:xfrm>
                <a:off x="4747260" y="1287780"/>
                <a:ext cx="670560" cy="4572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Rectángulo 23">
                <a:extLst>
                  <a:ext uri="{FF2B5EF4-FFF2-40B4-BE49-F238E27FC236}">
                    <a16:creationId xmlns:a16="http://schemas.microsoft.com/office/drawing/2014/main" id="{213762FE-1469-4B33-8F2B-1C56E652CC8F}"/>
                  </a:ext>
                </a:extLst>
              </p:cNvPr>
              <p:cNvSpPr/>
              <p:nvPr/>
            </p:nvSpPr>
            <p:spPr>
              <a:xfrm>
                <a:off x="4754880" y="1402080"/>
                <a:ext cx="670560" cy="4572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Rectángulo 24">
                <a:extLst>
                  <a:ext uri="{FF2B5EF4-FFF2-40B4-BE49-F238E27FC236}">
                    <a16:creationId xmlns:a16="http://schemas.microsoft.com/office/drawing/2014/main" id="{93A483A5-7FF0-487F-8D9E-8071691D6AC2}"/>
                  </a:ext>
                </a:extLst>
              </p:cNvPr>
              <p:cNvSpPr/>
              <p:nvPr/>
            </p:nvSpPr>
            <p:spPr>
              <a:xfrm>
                <a:off x="4754880" y="1516380"/>
                <a:ext cx="670560" cy="4572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Rectángulo 25">
                <a:extLst>
                  <a:ext uri="{FF2B5EF4-FFF2-40B4-BE49-F238E27FC236}">
                    <a16:creationId xmlns:a16="http://schemas.microsoft.com/office/drawing/2014/main" id="{F24C5C30-CE3A-48B5-A0C1-4E7661CEAC84}"/>
                  </a:ext>
                </a:extLst>
              </p:cNvPr>
              <p:cNvSpPr/>
              <p:nvPr/>
            </p:nvSpPr>
            <p:spPr>
              <a:xfrm rot="5400000">
                <a:off x="5502143" y="1394681"/>
                <a:ext cx="365759" cy="53341"/>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7" name="Conector recto 26">
                <a:extLst>
                  <a:ext uri="{FF2B5EF4-FFF2-40B4-BE49-F238E27FC236}">
                    <a16:creationId xmlns:a16="http://schemas.microsoft.com/office/drawing/2014/main" id="{DFFC0704-8A20-4866-95C0-016E7177F147}"/>
                  </a:ext>
                </a:extLst>
              </p:cNvPr>
              <p:cNvCxnSpPr/>
              <p:nvPr/>
            </p:nvCxnSpPr>
            <p:spPr>
              <a:xfrm>
                <a:off x="5547360" y="1221740"/>
                <a:ext cx="0" cy="4191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Rectángulo 19">
              <a:extLst>
                <a:ext uri="{FF2B5EF4-FFF2-40B4-BE49-F238E27FC236}">
                  <a16:creationId xmlns:a16="http://schemas.microsoft.com/office/drawing/2014/main" id="{E7456206-ABE3-443E-8306-CD8692CE93DE}"/>
                </a:ext>
              </a:extLst>
            </p:cNvPr>
            <p:cNvSpPr/>
            <p:nvPr/>
          </p:nvSpPr>
          <p:spPr>
            <a:xfrm rot="5400000">
              <a:off x="1170176" y="5515350"/>
              <a:ext cx="192531" cy="2807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Rectángulo 20">
              <a:extLst>
                <a:ext uri="{FF2B5EF4-FFF2-40B4-BE49-F238E27FC236}">
                  <a16:creationId xmlns:a16="http://schemas.microsoft.com/office/drawing/2014/main" id="{D774E14F-AE53-4531-A2B7-954BB300965A}"/>
                </a:ext>
              </a:extLst>
            </p:cNvPr>
            <p:cNvSpPr/>
            <p:nvPr/>
          </p:nvSpPr>
          <p:spPr>
            <a:xfrm rot="5400000">
              <a:off x="1239233" y="5517731"/>
              <a:ext cx="192531" cy="2807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13" name="Rectángulo 12">
            <a:extLst>
              <a:ext uri="{FF2B5EF4-FFF2-40B4-BE49-F238E27FC236}">
                <a16:creationId xmlns:a16="http://schemas.microsoft.com/office/drawing/2014/main" id="{42972308-0DD1-434D-8307-5851021D2B9E}"/>
              </a:ext>
            </a:extLst>
          </p:cNvPr>
          <p:cNvSpPr/>
          <p:nvPr/>
        </p:nvSpPr>
        <p:spPr>
          <a:xfrm>
            <a:off x="481808" y="4917930"/>
            <a:ext cx="6000137" cy="4093428"/>
          </a:xfrm>
          <a:prstGeom prst="rect">
            <a:avLst/>
          </a:prstGeom>
        </p:spPr>
        <p:txBody>
          <a:bodyPr wrap="square">
            <a:spAutoFit/>
          </a:bodyPr>
          <a:lstStyle/>
          <a:p>
            <a:pPr marL="628650" lvl="1" indent="-171450" algn="just">
              <a:spcBef>
                <a:spcPts val="600"/>
              </a:spcBef>
              <a:buClr>
                <a:srgbClr val="801F89"/>
              </a:buClr>
              <a:buFont typeface="Wingdings" panose="05000000000000000000" pitchFamily="2" charset="2"/>
              <a:buChar char="§"/>
            </a:pPr>
            <a:r>
              <a:rPr lang="es-ES_tradnl" sz="1200" dirty="0"/>
              <a:t>Siempre que sea posible es preferible situar las variables o atributos de los datos en las columnas de una tabla y añadir los valores correspondientes a las observaciones de los mismos en las filas.</a:t>
            </a:r>
          </a:p>
          <a:p>
            <a:pPr marL="628650" lvl="1" indent="-171450" algn="just">
              <a:spcBef>
                <a:spcPts val="600"/>
              </a:spcBef>
              <a:buClr>
                <a:srgbClr val="801F89"/>
              </a:buClr>
              <a:buFont typeface="Wingdings" panose="05000000000000000000" pitchFamily="2" charset="2"/>
              <a:buChar char="§"/>
            </a:pPr>
            <a:r>
              <a:rPr lang="es-ES_tradnl" sz="1200" dirty="0"/>
              <a:t>El crecimiento horizontal de una estructura de datos tabular puede dificultar su mantenimiento y la confección de visualizaciones.</a:t>
            </a:r>
          </a:p>
          <a:p>
            <a:pPr marL="628650" lvl="1" indent="-171450" algn="just">
              <a:spcBef>
                <a:spcPts val="600"/>
              </a:spcBef>
              <a:buClr>
                <a:srgbClr val="801F89"/>
              </a:buClr>
              <a:buFont typeface="Wingdings" panose="05000000000000000000" pitchFamily="2" charset="2"/>
              <a:buChar char="§"/>
            </a:pPr>
            <a:r>
              <a:rPr lang="es-ES" sz="1200" dirty="0"/>
              <a:t>Por lo general, es más fácil identificar relaciones entre variables en columnas que entre filas y es más fácil hacer comparaciones entre grupos de observaciones, en filas, que entre grupos de columnas. </a:t>
            </a:r>
            <a:endParaRPr lang="es-ES_tradnl" sz="1200" dirty="0"/>
          </a:p>
          <a:p>
            <a:pPr marL="628650" lvl="1" indent="-171450" algn="just">
              <a:spcBef>
                <a:spcPts val="600"/>
              </a:spcBef>
              <a:buClr>
                <a:srgbClr val="801F89"/>
              </a:buClr>
              <a:buFont typeface="Wingdings" panose="05000000000000000000" pitchFamily="2" charset="2"/>
              <a:buChar char="§"/>
            </a:pPr>
            <a:r>
              <a:rPr lang="es-ES_tradnl" sz="1200" dirty="0"/>
              <a:t>No obstante, esta recomendación debe ajustarse según las necesidades de actualización de los datos: </a:t>
            </a:r>
          </a:p>
          <a:p>
            <a:pPr marL="1085850" lvl="2" indent="-171450" algn="just">
              <a:spcBef>
                <a:spcPts val="600"/>
              </a:spcBef>
              <a:buClr>
                <a:srgbClr val="801F89"/>
              </a:buClr>
              <a:buFont typeface="Wingdings" panose="05000000000000000000" pitchFamily="2" charset="2"/>
              <a:buChar char="§"/>
            </a:pPr>
            <a:r>
              <a:rPr lang="es-ES_tradnl" sz="1200" dirty="0"/>
              <a:t>Si es necesario registrar nuevas variables o atributos que no se habían registrado previamente, por ejemplo: una serie temporal, entonces es razonable el crecimiento horizontal de la estructura de datos. es decir, añadir nuevas columnas. Esto permitirá insertar observaciones para las nuevas variables manteniendo valores en blanco en las observaciones previas a la actualización para estas nuevas columnas, si es que no existe un valor asignable a esas observaciones. Al añadir nuevas observaciones, necesariamente tienen que introducirse nuevas filas.</a:t>
            </a:r>
          </a:p>
          <a:p>
            <a:pPr marL="1085850" lvl="2" indent="-171450" algn="just">
              <a:buClr>
                <a:srgbClr val="801F89"/>
              </a:buClr>
              <a:buFont typeface="Wingdings" panose="05000000000000000000" pitchFamily="2" charset="2"/>
              <a:buChar char="§"/>
            </a:pPr>
            <a:endParaRPr lang="es-ES_tradnl" sz="1200" dirty="0"/>
          </a:p>
          <a:p>
            <a:pPr marL="628650" lvl="1" indent="-171450" algn="just">
              <a:buClr>
                <a:srgbClr val="801F89"/>
              </a:buClr>
              <a:buFont typeface="Wingdings" panose="05000000000000000000" pitchFamily="2" charset="2"/>
              <a:buChar char="§"/>
            </a:pPr>
            <a:endParaRPr lang="es-ES_tradnl" sz="1200" dirty="0"/>
          </a:p>
        </p:txBody>
      </p:sp>
      <p:pic>
        <p:nvPicPr>
          <p:cNvPr id="28" name="Imagen 27">
            <a:extLst>
              <a:ext uri="{FF2B5EF4-FFF2-40B4-BE49-F238E27FC236}">
                <a16:creationId xmlns:a16="http://schemas.microsoft.com/office/drawing/2014/main" id="{21B878FC-B885-4647-A908-F81EDB9FBF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80239" y="3004284"/>
            <a:ext cx="538511" cy="597890"/>
          </a:xfrm>
          <a:prstGeom prst="rect">
            <a:avLst/>
          </a:prstGeom>
        </p:spPr>
      </p:pic>
      <p:pic>
        <p:nvPicPr>
          <p:cNvPr id="29" name="Imagen 28">
            <a:extLst>
              <a:ext uri="{FF2B5EF4-FFF2-40B4-BE49-F238E27FC236}">
                <a16:creationId xmlns:a16="http://schemas.microsoft.com/office/drawing/2014/main" id="{8CC419DD-F765-442C-BE15-453A13553F6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08316" y="2883358"/>
            <a:ext cx="591315" cy="589395"/>
          </a:xfrm>
          <a:prstGeom prst="rect">
            <a:avLst/>
          </a:prstGeom>
        </p:spPr>
      </p:pic>
    </p:spTree>
    <p:extLst>
      <p:ext uri="{BB962C8B-B14F-4D97-AF65-F5344CB8AC3E}">
        <p14:creationId xmlns:p14="http://schemas.microsoft.com/office/powerpoint/2010/main" val="27953810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27">
            <a:extLst>
              <a:ext uri="{FF2B5EF4-FFF2-40B4-BE49-F238E27FC236}">
                <a16:creationId xmlns:a16="http://schemas.microsoft.com/office/drawing/2014/main" id="{D7252DA0-55AC-4935-A759-73B1CE9FB125}"/>
              </a:ext>
            </a:extLst>
          </p:cNvPr>
          <p:cNvSpPr/>
          <p:nvPr/>
        </p:nvSpPr>
        <p:spPr>
          <a:xfrm>
            <a:off x="5179631" y="7046"/>
            <a:ext cx="1678369" cy="783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Marcador de número de diapositiva 1">
            <a:extLst>
              <a:ext uri="{FF2B5EF4-FFF2-40B4-BE49-F238E27FC236}">
                <a16:creationId xmlns:a16="http://schemas.microsoft.com/office/drawing/2014/main" id="{0A7122D5-EA79-44C8-9BCD-A51ED49DC6A5}"/>
              </a:ext>
            </a:extLst>
          </p:cNvPr>
          <p:cNvSpPr>
            <a:spLocks noGrp="1"/>
          </p:cNvSpPr>
          <p:nvPr>
            <p:ph type="sldNum" sz="quarter" idx="12"/>
          </p:nvPr>
        </p:nvSpPr>
        <p:spPr/>
        <p:txBody>
          <a:bodyPr/>
          <a:lstStyle/>
          <a:p>
            <a:fld id="{B0B223AA-581B-472F-BB2F-AB3AEAB0FF05}" type="slidenum">
              <a:rPr lang="es-ES" smtClean="0"/>
              <a:t>24</a:t>
            </a:fld>
            <a:endParaRPr lang="es-ES" dirty="0"/>
          </a:p>
        </p:txBody>
      </p:sp>
      <p:graphicFrame>
        <p:nvGraphicFramePr>
          <p:cNvPr id="3" name="Table 4">
            <a:extLst>
              <a:ext uri="{FF2B5EF4-FFF2-40B4-BE49-F238E27FC236}">
                <a16:creationId xmlns:a16="http://schemas.microsoft.com/office/drawing/2014/main" id="{2B3EDD79-17FC-4585-A828-FAC2D0FAE7A1}"/>
              </a:ext>
            </a:extLst>
          </p:cNvPr>
          <p:cNvGraphicFramePr>
            <a:graphicFrameLocks noGrp="1"/>
          </p:cNvGraphicFramePr>
          <p:nvPr>
            <p:extLst>
              <p:ext uri="{D42A27DB-BD31-4B8C-83A1-F6EECF244321}">
                <p14:modId xmlns:p14="http://schemas.microsoft.com/office/powerpoint/2010/main" val="4180748856"/>
              </p:ext>
            </p:extLst>
          </p:nvPr>
        </p:nvGraphicFramePr>
        <p:xfrm>
          <a:off x="441867" y="2627091"/>
          <a:ext cx="5974266" cy="3201630"/>
        </p:xfrm>
        <a:graphic>
          <a:graphicData uri="http://schemas.openxmlformats.org/drawingml/2006/table">
            <a:tbl>
              <a:tblPr firstRow="1" bandRow="1">
                <a:tableStyleId>{5C22544A-7EE6-4342-B048-85BDC9FD1C3A}</a:tableStyleId>
              </a:tblPr>
              <a:tblGrid>
                <a:gridCol w="1991422">
                  <a:extLst>
                    <a:ext uri="{9D8B030D-6E8A-4147-A177-3AD203B41FA5}">
                      <a16:colId xmlns:a16="http://schemas.microsoft.com/office/drawing/2014/main" val="20000"/>
                    </a:ext>
                  </a:extLst>
                </a:gridCol>
                <a:gridCol w="1991422">
                  <a:extLst>
                    <a:ext uri="{9D8B030D-6E8A-4147-A177-3AD203B41FA5}">
                      <a16:colId xmlns:a16="http://schemas.microsoft.com/office/drawing/2014/main" val="20001"/>
                    </a:ext>
                  </a:extLst>
                </a:gridCol>
                <a:gridCol w="1991422">
                  <a:extLst>
                    <a:ext uri="{9D8B030D-6E8A-4147-A177-3AD203B41FA5}">
                      <a16:colId xmlns:a16="http://schemas.microsoft.com/office/drawing/2014/main" val="20002"/>
                    </a:ext>
                  </a:extLst>
                </a:gridCol>
              </a:tblGrid>
              <a:tr h="246254">
                <a:tc>
                  <a:txBody>
                    <a:bodyPr/>
                    <a:lstStyle/>
                    <a:p>
                      <a:pPr algn="ctr">
                        <a:lnSpc>
                          <a:spcPts val="1200"/>
                        </a:lnSpc>
                      </a:pPr>
                      <a:r>
                        <a:rPr lang="it-IT" sz="1100" b="0" i="0" dirty="0">
                          <a:solidFill>
                            <a:schemeClr val="tx1"/>
                          </a:solidFill>
                          <a:effectLst/>
                          <a:latin typeface="Calibri" panose="020F0502020204030204" pitchFamily="34" charset="0"/>
                        </a:rPr>
                        <a:t>marca</a:t>
                      </a:r>
                    </a:p>
                  </a:txBody>
                  <a:tcPr marL="94182" marR="94182" marT="47091" marB="470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lnSpc>
                          <a:spcPts val="1200"/>
                        </a:lnSpc>
                      </a:pPr>
                      <a:r>
                        <a:rPr lang="es-ES_tradnl" sz="1100" b="0" i="0" dirty="0" err="1">
                          <a:solidFill>
                            <a:schemeClr val="tx1"/>
                          </a:solidFill>
                          <a:effectLst/>
                          <a:latin typeface="Calibri" panose="020F0502020204030204" pitchFamily="34" charset="0"/>
                        </a:rPr>
                        <a:t>tipo_averia</a:t>
                      </a:r>
                      <a:endParaRPr lang="es-ES_tradnl" sz="1100" b="0" i="0" dirty="0">
                        <a:solidFill>
                          <a:schemeClr val="tx1"/>
                        </a:solidFill>
                        <a:effectLst/>
                        <a:latin typeface="Calibri" panose="020F0502020204030204" pitchFamily="34" charset="0"/>
                      </a:endParaRPr>
                    </a:p>
                  </a:txBody>
                  <a:tcPr marL="94182" marR="94182" marT="47091" marB="470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lnSpc>
                          <a:spcPts val="1200"/>
                        </a:lnSpc>
                      </a:pPr>
                      <a:r>
                        <a:rPr lang="es-ES_tradnl" sz="1100" b="0" i="0" dirty="0" err="1">
                          <a:solidFill>
                            <a:schemeClr val="tx1"/>
                          </a:solidFill>
                          <a:effectLst/>
                          <a:latin typeface="Calibri" panose="020F0502020204030204" pitchFamily="34" charset="0"/>
                        </a:rPr>
                        <a:t>cantidad_averias</a:t>
                      </a:r>
                      <a:endParaRPr lang="es-ES_tradnl" sz="1100" b="0" i="0" dirty="0">
                        <a:solidFill>
                          <a:schemeClr val="tx1"/>
                        </a:solidFill>
                        <a:effectLst/>
                        <a:latin typeface="Calibri" panose="020F0502020204030204" pitchFamily="34" charset="0"/>
                      </a:endParaRPr>
                    </a:p>
                  </a:txBody>
                  <a:tcPr marL="94182" marR="94182" marT="47091" marB="470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246254">
                <a:tc>
                  <a:txBody>
                    <a:bodyPr/>
                    <a:lstStyle/>
                    <a:p>
                      <a:pPr algn="ctr">
                        <a:lnSpc>
                          <a:spcPts val="1200"/>
                        </a:lnSpc>
                      </a:pPr>
                      <a:r>
                        <a:rPr lang="fr-FR" sz="1100" b="0" i="0" dirty="0">
                          <a:effectLst/>
                          <a:latin typeface="Calibri" panose="020F0502020204030204" pitchFamily="34" charset="0"/>
                        </a:rPr>
                        <a:t>chevrolet chevelle malibu</a:t>
                      </a:r>
                    </a:p>
                  </a:txBody>
                  <a:tcPr marL="94182" marR="94182"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en-US" sz="1100" b="0" i="0" dirty="0" err="1">
                          <a:effectLst/>
                          <a:latin typeface="Calibri" panose="020F0502020204030204" pitchFamily="34" charset="0"/>
                        </a:rPr>
                        <a:t>radiador</a:t>
                      </a:r>
                      <a:endParaRPr lang="en-US" sz="1100" b="0" i="0" dirty="0">
                        <a:effectLst/>
                        <a:latin typeface="Calibri" panose="020F0502020204030204" pitchFamily="34" charset="0"/>
                      </a:endParaRPr>
                    </a:p>
                  </a:txBody>
                  <a:tcPr marL="94182" marR="94182"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fi-FI" sz="1100" b="0" i="0" dirty="0">
                          <a:effectLst/>
                          <a:latin typeface="Calibri" panose="020F0502020204030204" pitchFamily="34" charset="0"/>
                        </a:rPr>
                        <a:t>0</a:t>
                      </a:r>
                    </a:p>
                  </a:txBody>
                  <a:tcPr marL="94182" marR="94182"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46254">
                <a:tc>
                  <a:txBody>
                    <a:bodyPr/>
                    <a:lstStyle/>
                    <a:p>
                      <a:pPr algn="ctr">
                        <a:lnSpc>
                          <a:spcPts val="1200"/>
                        </a:lnSpc>
                      </a:pPr>
                      <a:r>
                        <a:rPr lang="fr-FR" sz="1100" b="0" i="0" dirty="0">
                          <a:effectLst/>
                          <a:latin typeface="Calibri" panose="020F0502020204030204" pitchFamily="34" charset="0"/>
                        </a:rPr>
                        <a:t>chevrolet chevelle malibu</a:t>
                      </a:r>
                    </a:p>
                  </a:txBody>
                  <a:tcPr marL="94182" marR="94182"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en-US" sz="1100" b="0" i="0" dirty="0" err="1">
                          <a:effectLst/>
                          <a:latin typeface="Calibri" panose="020F0502020204030204" pitchFamily="34" charset="0"/>
                        </a:rPr>
                        <a:t>carburador</a:t>
                      </a:r>
                      <a:endParaRPr lang="en-US" sz="1100" b="0" i="0" dirty="0">
                        <a:effectLst/>
                        <a:latin typeface="Calibri" panose="020F0502020204030204" pitchFamily="34" charset="0"/>
                      </a:endParaRPr>
                    </a:p>
                  </a:txBody>
                  <a:tcPr marL="94182" marR="94182"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is-IS" sz="1100" b="0" i="0" dirty="0">
                          <a:effectLst/>
                          <a:latin typeface="Calibri" panose="020F0502020204030204" pitchFamily="34" charset="0"/>
                        </a:rPr>
                        <a:t>7</a:t>
                      </a:r>
                    </a:p>
                  </a:txBody>
                  <a:tcPr marL="94182" marR="94182"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46254">
                <a:tc>
                  <a:txBody>
                    <a:bodyPr/>
                    <a:lstStyle/>
                    <a:p>
                      <a:pPr algn="ctr">
                        <a:lnSpc>
                          <a:spcPts val="1200"/>
                        </a:lnSpc>
                      </a:pPr>
                      <a:r>
                        <a:rPr lang="fr-FR" sz="1100" b="0" i="0" dirty="0">
                          <a:effectLst/>
                          <a:latin typeface="Calibri" panose="020F0502020204030204" pitchFamily="34" charset="0"/>
                        </a:rPr>
                        <a:t>chevrolet chevelle malibu</a:t>
                      </a:r>
                    </a:p>
                  </a:txBody>
                  <a:tcPr marL="94182" marR="94182"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is-IS" sz="1100" b="0" i="0" dirty="0">
                          <a:effectLst/>
                          <a:latin typeface="Calibri" panose="020F0502020204030204" pitchFamily="34" charset="0"/>
                        </a:rPr>
                        <a:t>suspensión</a:t>
                      </a:r>
                    </a:p>
                  </a:txBody>
                  <a:tcPr marL="94182" marR="94182"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fi-FI" sz="1100" b="0" i="0" dirty="0">
                          <a:effectLst/>
                          <a:latin typeface="Calibri" panose="020F0502020204030204" pitchFamily="34" charset="0"/>
                        </a:rPr>
                        <a:t>1</a:t>
                      </a:r>
                    </a:p>
                  </a:txBody>
                  <a:tcPr marL="94182" marR="94182"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46254">
                <a:tc>
                  <a:txBody>
                    <a:bodyPr/>
                    <a:lstStyle/>
                    <a:p>
                      <a:pPr algn="ctr">
                        <a:lnSpc>
                          <a:spcPts val="1200"/>
                        </a:lnSpc>
                      </a:pPr>
                      <a:r>
                        <a:rPr lang="fr-FR" sz="1100" b="0" i="0" dirty="0" err="1">
                          <a:effectLst/>
                          <a:latin typeface="Calibri" panose="020F0502020204030204" pitchFamily="34" charset="0"/>
                        </a:rPr>
                        <a:t>chevrolet</a:t>
                      </a:r>
                      <a:r>
                        <a:rPr lang="fr-FR" sz="1100" b="0" i="0" dirty="0">
                          <a:effectLst/>
                          <a:latin typeface="Calibri" panose="020F0502020204030204" pitchFamily="34" charset="0"/>
                        </a:rPr>
                        <a:t> </a:t>
                      </a:r>
                      <a:r>
                        <a:rPr lang="fr-FR" sz="1100" b="0" i="0" dirty="0" err="1">
                          <a:effectLst/>
                          <a:latin typeface="Calibri" panose="020F0502020204030204" pitchFamily="34" charset="0"/>
                        </a:rPr>
                        <a:t>chevelle</a:t>
                      </a:r>
                      <a:r>
                        <a:rPr lang="fr-FR" sz="1100" b="0" i="0" dirty="0">
                          <a:effectLst/>
                          <a:latin typeface="Calibri" panose="020F0502020204030204" pitchFamily="34" charset="0"/>
                        </a:rPr>
                        <a:t> </a:t>
                      </a:r>
                      <a:r>
                        <a:rPr lang="fr-FR" sz="1100" b="0" i="0" dirty="0" err="1">
                          <a:effectLst/>
                          <a:latin typeface="Calibri" panose="020F0502020204030204" pitchFamily="34" charset="0"/>
                        </a:rPr>
                        <a:t>malibu</a:t>
                      </a:r>
                      <a:endParaRPr lang="fr-FR" sz="1100" b="0" i="0" dirty="0">
                        <a:effectLst/>
                        <a:latin typeface="Calibri" panose="020F0502020204030204" pitchFamily="34" charset="0"/>
                      </a:endParaRPr>
                    </a:p>
                  </a:txBody>
                  <a:tcPr marL="94182" marR="94182"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en-US" sz="1100" b="0" i="0" dirty="0" err="1">
                          <a:effectLst/>
                          <a:latin typeface="Calibri" panose="020F0502020204030204" pitchFamily="34" charset="0"/>
                        </a:rPr>
                        <a:t>embrague</a:t>
                      </a:r>
                      <a:endParaRPr lang="en-US" sz="1100" b="0" i="0" dirty="0">
                        <a:effectLst/>
                        <a:latin typeface="Calibri" panose="020F0502020204030204" pitchFamily="34" charset="0"/>
                      </a:endParaRPr>
                    </a:p>
                  </a:txBody>
                  <a:tcPr marL="94182" marR="94182"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es-ES" sz="1100" b="0" i="0" dirty="0">
                          <a:effectLst/>
                          <a:latin typeface="Calibri" panose="020F0502020204030204" pitchFamily="34" charset="0"/>
                        </a:rPr>
                        <a:t>0</a:t>
                      </a:r>
                      <a:endParaRPr lang="uk-UA" sz="1100" b="0" i="0" dirty="0">
                        <a:effectLst/>
                        <a:latin typeface="Calibri" panose="020F0502020204030204" pitchFamily="34" charset="0"/>
                      </a:endParaRPr>
                    </a:p>
                  </a:txBody>
                  <a:tcPr marL="94182" marR="94182"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46254">
                <a:tc>
                  <a:txBody>
                    <a:bodyPr/>
                    <a:lstStyle/>
                    <a:p>
                      <a:pPr algn="ctr">
                        <a:lnSpc>
                          <a:spcPts val="1200"/>
                        </a:lnSpc>
                      </a:pPr>
                      <a:r>
                        <a:rPr lang="en-US" sz="1100" b="0" i="0" dirty="0">
                          <a:effectLst/>
                          <a:latin typeface="Calibri" panose="020F0502020204030204" pitchFamily="34" charset="0"/>
                        </a:rPr>
                        <a:t>buick skylark 320</a:t>
                      </a:r>
                    </a:p>
                  </a:txBody>
                  <a:tcPr marL="94182" marR="94182"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en-US" sz="1100" b="0" i="0" dirty="0" err="1">
                          <a:effectLst/>
                          <a:latin typeface="Calibri" panose="020F0502020204030204" pitchFamily="34" charset="0"/>
                        </a:rPr>
                        <a:t>radiador</a:t>
                      </a:r>
                      <a:endParaRPr lang="en-US" sz="1100" b="0" i="0" dirty="0">
                        <a:effectLst/>
                        <a:latin typeface="Calibri" panose="020F0502020204030204" pitchFamily="34" charset="0"/>
                      </a:endParaRPr>
                    </a:p>
                  </a:txBody>
                  <a:tcPr marL="94182" marR="94182"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es-ES" sz="1100" b="0" i="0" dirty="0">
                          <a:effectLst/>
                          <a:latin typeface="Calibri" panose="020F0502020204030204" pitchFamily="34" charset="0"/>
                        </a:rPr>
                        <a:t>1</a:t>
                      </a:r>
                      <a:endParaRPr lang="ru-RU" sz="1100" b="0" i="0" dirty="0">
                        <a:effectLst/>
                        <a:latin typeface="Calibri" panose="020F0502020204030204" pitchFamily="34" charset="0"/>
                      </a:endParaRPr>
                    </a:p>
                  </a:txBody>
                  <a:tcPr marL="94182" marR="94182"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46254">
                <a:tc>
                  <a:txBody>
                    <a:bodyPr/>
                    <a:lstStyle/>
                    <a:p>
                      <a:pPr algn="ctr">
                        <a:lnSpc>
                          <a:spcPts val="1200"/>
                        </a:lnSpc>
                      </a:pPr>
                      <a:r>
                        <a:rPr lang="en-US" sz="1100" b="0" i="0" dirty="0">
                          <a:effectLst/>
                          <a:latin typeface="Calibri" panose="020F0502020204030204" pitchFamily="34" charset="0"/>
                        </a:rPr>
                        <a:t>buick skylark 320</a:t>
                      </a:r>
                    </a:p>
                  </a:txBody>
                  <a:tcPr marL="94182" marR="94182"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en-US" sz="1100" b="0" i="0" dirty="0" err="1">
                          <a:effectLst/>
                          <a:latin typeface="Calibri" panose="020F0502020204030204" pitchFamily="34" charset="0"/>
                        </a:rPr>
                        <a:t>carburador</a:t>
                      </a:r>
                      <a:endParaRPr lang="en-US" sz="1100" b="0" i="0" dirty="0">
                        <a:effectLst/>
                        <a:latin typeface="Calibri" panose="020F0502020204030204" pitchFamily="34" charset="0"/>
                      </a:endParaRPr>
                    </a:p>
                  </a:txBody>
                  <a:tcPr marL="94182" marR="94182"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es-ES" sz="1100" b="0" i="0" dirty="0">
                          <a:effectLst/>
                          <a:latin typeface="Calibri" panose="020F0502020204030204" pitchFamily="34" charset="0"/>
                        </a:rPr>
                        <a:t>2</a:t>
                      </a:r>
                      <a:endParaRPr lang="uk-UA" sz="1100" b="0" i="0" dirty="0">
                        <a:effectLst/>
                        <a:latin typeface="Calibri" panose="020F0502020204030204" pitchFamily="34" charset="0"/>
                      </a:endParaRPr>
                    </a:p>
                  </a:txBody>
                  <a:tcPr marL="94182" marR="94182"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46254">
                <a:tc>
                  <a:txBody>
                    <a:bodyPr/>
                    <a:lstStyle/>
                    <a:p>
                      <a:pPr marL="0" marR="0" lvl="0" indent="0" algn="ctr" defTabSz="685800" rtl="0" eaLnBrk="1" fontAlgn="auto" latinLnBrk="0" hangingPunct="1">
                        <a:lnSpc>
                          <a:spcPts val="1200"/>
                        </a:lnSpc>
                        <a:spcBef>
                          <a:spcPts val="0"/>
                        </a:spcBef>
                        <a:spcAft>
                          <a:spcPts val="0"/>
                        </a:spcAft>
                        <a:buClrTx/>
                        <a:buSzTx/>
                        <a:buFontTx/>
                        <a:buNone/>
                        <a:tabLst/>
                        <a:defRPr/>
                      </a:pPr>
                      <a:r>
                        <a:rPr lang="en-US" sz="1100" b="0" i="0" dirty="0" err="1">
                          <a:effectLst/>
                          <a:latin typeface="Calibri" panose="020F0502020204030204" pitchFamily="34" charset="0"/>
                        </a:rPr>
                        <a:t>buick</a:t>
                      </a:r>
                      <a:r>
                        <a:rPr lang="en-US" sz="1100" b="0" i="0" dirty="0">
                          <a:effectLst/>
                          <a:latin typeface="Calibri" panose="020F0502020204030204" pitchFamily="34" charset="0"/>
                        </a:rPr>
                        <a:t> skylark 320</a:t>
                      </a:r>
                    </a:p>
                  </a:txBody>
                  <a:tcPr marL="94182" marR="94182"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is-IS" sz="1100" b="0" i="0" dirty="0">
                          <a:effectLst/>
                          <a:latin typeface="Calibri" panose="020F0502020204030204" pitchFamily="34" charset="0"/>
                        </a:rPr>
                        <a:t>suspensión</a:t>
                      </a:r>
                    </a:p>
                  </a:txBody>
                  <a:tcPr marL="94182" marR="94182"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fi-FI" sz="1100" b="0" i="0" dirty="0">
                          <a:effectLst/>
                          <a:latin typeface="Calibri" panose="020F0502020204030204" pitchFamily="34" charset="0"/>
                        </a:rPr>
                        <a:t>2</a:t>
                      </a:r>
                    </a:p>
                  </a:txBody>
                  <a:tcPr marL="94182" marR="94182"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73383990"/>
                  </a:ext>
                </a:extLst>
              </a:tr>
              <a:tr h="246254">
                <a:tc>
                  <a:txBody>
                    <a:bodyPr/>
                    <a:lstStyle/>
                    <a:p>
                      <a:pPr marL="0" marR="0" lvl="0" indent="0" algn="ctr" defTabSz="685800" rtl="0" eaLnBrk="1" fontAlgn="auto" latinLnBrk="0" hangingPunct="1">
                        <a:lnSpc>
                          <a:spcPts val="1200"/>
                        </a:lnSpc>
                        <a:spcBef>
                          <a:spcPts val="0"/>
                        </a:spcBef>
                        <a:spcAft>
                          <a:spcPts val="0"/>
                        </a:spcAft>
                        <a:buClrTx/>
                        <a:buSzTx/>
                        <a:buFontTx/>
                        <a:buNone/>
                        <a:tabLst/>
                        <a:defRPr/>
                      </a:pPr>
                      <a:r>
                        <a:rPr lang="en-US" sz="1100" b="0" i="0" dirty="0" err="1">
                          <a:effectLst/>
                          <a:latin typeface="Calibri" panose="020F0502020204030204" pitchFamily="34" charset="0"/>
                        </a:rPr>
                        <a:t>buick</a:t>
                      </a:r>
                      <a:r>
                        <a:rPr lang="en-US" sz="1100" b="0" i="0" dirty="0">
                          <a:effectLst/>
                          <a:latin typeface="Calibri" panose="020F0502020204030204" pitchFamily="34" charset="0"/>
                        </a:rPr>
                        <a:t> skylark 320</a:t>
                      </a:r>
                    </a:p>
                  </a:txBody>
                  <a:tcPr marL="94182" marR="94182"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en-US" sz="1100" b="0" i="0" dirty="0" err="1">
                          <a:effectLst/>
                          <a:latin typeface="Calibri" panose="020F0502020204030204" pitchFamily="34" charset="0"/>
                        </a:rPr>
                        <a:t>embrague</a:t>
                      </a:r>
                      <a:endParaRPr lang="en-US" sz="1100" b="0" i="0" dirty="0">
                        <a:effectLst/>
                        <a:latin typeface="Calibri" panose="020F0502020204030204" pitchFamily="34" charset="0"/>
                      </a:endParaRPr>
                    </a:p>
                  </a:txBody>
                  <a:tcPr marL="94182" marR="94182"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fi-FI" sz="1100" b="0" i="0" dirty="0">
                          <a:effectLst/>
                          <a:latin typeface="Calibri" panose="020F0502020204030204" pitchFamily="34" charset="0"/>
                        </a:rPr>
                        <a:t>2</a:t>
                      </a:r>
                    </a:p>
                  </a:txBody>
                  <a:tcPr marL="94182" marR="94182"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0713559"/>
                  </a:ext>
                </a:extLst>
              </a:tr>
              <a:tr h="246254">
                <a:tc>
                  <a:txBody>
                    <a:bodyPr/>
                    <a:lstStyle/>
                    <a:p>
                      <a:pPr marL="0" marR="0" lvl="0" indent="0" algn="ctr" defTabSz="685800" rtl="0" eaLnBrk="1" fontAlgn="auto" latinLnBrk="0" hangingPunct="1">
                        <a:lnSpc>
                          <a:spcPts val="1200"/>
                        </a:lnSpc>
                        <a:spcBef>
                          <a:spcPts val="0"/>
                        </a:spcBef>
                        <a:spcAft>
                          <a:spcPts val="0"/>
                        </a:spcAft>
                        <a:buClrTx/>
                        <a:buSzTx/>
                        <a:buFontTx/>
                        <a:buNone/>
                        <a:tabLst/>
                        <a:defRPr/>
                      </a:pPr>
                      <a:r>
                        <a:rPr lang="en-US" sz="1100" b="0" i="0" dirty="0" err="1">
                          <a:effectLst/>
                          <a:latin typeface="Calibri" panose="020F0502020204030204" pitchFamily="34" charset="0"/>
                        </a:rPr>
                        <a:t>plymouth</a:t>
                      </a:r>
                      <a:r>
                        <a:rPr lang="en-US" sz="1100" b="0" i="0" dirty="0">
                          <a:effectLst/>
                          <a:latin typeface="Calibri" panose="020F0502020204030204" pitchFamily="34" charset="0"/>
                        </a:rPr>
                        <a:t> satellite</a:t>
                      </a:r>
                    </a:p>
                  </a:txBody>
                  <a:tcPr marL="94182" marR="94182"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en-US" sz="1100" b="0" i="0" dirty="0" err="1">
                          <a:effectLst/>
                          <a:latin typeface="Calibri" panose="020F0502020204030204" pitchFamily="34" charset="0"/>
                        </a:rPr>
                        <a:t>radiador</a:t>
                      </a:r>
                      <a:endParaRPr lang="en-US" sz="1100" b="0" i="0" dirty="0">
                        <a:effectLst/>
                        <a:latin typeface="Calibri" panose="020F0502020204030204" pitchFamily="34" charset="0"/>
                      </a:endParaRPr>
                    </a:p>
                  </a:txBody>
                  <a:tcPr marL="94182" marR="94182"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fi-FI" sz="1100" b="0" i="0" dirty="0">
                          <a:effectLst/>
                          <a:latin typeface="Calibri" panose="020F0502020204030204" pitchFamily="34" charset="0"/>
                        </a:rPr>
                        <a:t>0</a:t>
                      </a:r>
                    </a:p>
                  </a:txBody>
                  <a:tcPr marL="94182" marR="94182"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3707382"/>
                  </a:ext>
                </a:extLst>
              </a:tr>
              <a:tr h="246254">
                <a:tc>
                  <a:txBody>
                    <a:bodyPr/>
                    <a:lstStyle/>
                    <a:p>
                      <a:pPr algn="ctr">
                        <a:lnSpc>
                          <a:spcPts val="1200"/>
                        </a:lnSpc>
                      </a:pPr>
                      <a:r>
                        <a:rPr lang="en-US" sz="1100" b="0" i="0" dirty="0">
                          <a:effectLst/>
                          <a:latin typeface="Calibri" panose="020F0502020204030204" pitchFamily="34" charset="0"/>
                        </a:rPr>
                        <a:t>plymouth satellite</a:t>
                      </a:r>
                    </a:p>
                  </a:txBody>
                  <a:tcPr marL="94182" marR="94182"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en-US" sz="1100" b="0" i="0" dirty="0" err="1">
                          <a:effectLst/>
                          <a:latin typeface="Calibri" panose="020F0502020204030204" pitchFamily="34" charset="0"/>
                        </a:rPr>
                        <a:t>carburador</a:t>
                      </a:r>
                      <a:endParaRPr lang="en-US" sz="1100" b="0" i="0" dirty="0">
                        <a:effectLst/>
                        <a:latin typeface="Calibri" panose="020F0502020204030204" pitchFamily="34" charset="0"/>
                      </a:endParaRPr>
                    </a:p>
                  </a:txBody>
                  <a:tcPr marL="94182" marR="94182"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fi-FI" sz="1100" b="0" i="0" dirty="0">
                          <a:effectLst/>
                          <a:latin typeface="Calibri" panose="020F0502020204030204" pitchFamily="34" charset="0"/>
                        </a:rPr>
                        <a:t>4</a:t>
                      </a:r>
                    </a:p>
                  </a:txBody>
                  <a:tcPr marL="94182" marR="94182"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46254">
                <a:tc>
                  <a:txBody>
                    <a:bodyPr/>
                    <a:lstStyle/>
                    <a:p>
                      <a:pPr algn="ctr">
                        <a:lnSpc>
                          <a:spcPts val="1200"/>
                        </a:lnSpc>
                      </a:pPr>
                      <a:r>
                        <a:rPr lang="en-US" sz="1100" b="0" i="0" dirty="0">
                          <a:effectLst/>
                          <a:latin typeface="Calibri" panose="020F0502020204030204" pitchFamily="34" charset="0"/>
                        </a:rPr>
                        <a:t>plymouth satellite</a:t>
                      </a:r>
                    </a:p>
                  </a:txBody>
                  <a:tcPr marL="94182" marR="94182"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is-IS" sz="1100" b="0" i="0" dirty="0">
                          <a:effectLst/>
                          <a:latin typeface="Calibri" panose="020F0502020204030204" pitchFamily="34" charset="0"/>
                        </a:rPr>
                        <a:t>suspensión</a:t>
                      </a:r>
                    </a:p>
                  </a:txBody>
                  <a:tcPr marL="94182" marR="94182"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fi-FI" sz="1100" b="0" i="0" dirty="0">
                          <a:effectLst/>
                          <a:latin typeface="Calibri" panose="020F0502020204030204" pitchFamily="34" charset="0"/>
                        </a:rPr>
                        <a:t>4</a:t>
                      </a:r>
                    </a:p>
                  </a:txBody>
                  <a:tcPr marL="94182" marR="94182"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46254">
                <a:tc>
                  <a:txBody>
                    <a:bodyPr/>
                    <a:lstStyle/>
                    <a:p>
                      <a:pPr algn="ctr">
                        <a:lnSpc>
                          <a:spcPts val="1200"/>
                        </a:lnSpc>
                      </a:pPr>
                      <a:r>
                        <a:rPr lang="en-US" sz="1100" b="0" i="0" dirty="0">
                          <a:effectLst/>
                          <a:latin typeface="Calibri" panose="020F0502020204030204" pitchFamily="34" charset="0"/>
                        </a:rPr>
                        <a:t>plymouth satellite</a:t>
                      </a:r>
                    </a:p>
                  </a:txBody>
                  <a:tcPr marL="94182" marR="94182"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en-US" sz="1100" b="0" i="0" dirty="0" err="1">
                          <a:effectLst/>
                          <a:latin typeface="Calibri" panose="020F0502020204030204" pitchFamily="34" charset="0"/>
                        </a:rPr>
                        <a:t>embrague</a:t>
                      </a:r>
                      <a:endParaRPr lang="en-US" sz="1100" b="0" i="0" dirty="0">
                        <a:effectLst/>
                        <a:latin typeface="Calibri" panose="020F0502020204030204" pitchFamily="34" charset="0"/>
                      </a:endParaRPr>
                    </a:p>
                  </a:txBody>
                  <a:tcPr marL="94182" marR="94182"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es-ES" sz="1100" b="0" i="0" dirty="0">
                          <a:effectLst/>
                          <a:latin typeface="Calibri" panose="020F0502020204030204" pitchFamily="34" charset="0"/>
                        </a:rPr>
                        <a:t>1</a:t>
                      </a:r>
                      <a:endParaRPr lang="uk-UA" sz="1100" b="0" i="0" dirty="0">
                        <a:effectLst/>
                        <a:latin typeface="Calibri" panose="020F0502020204030204" pitchFamily="34" charset="0"/>
                      </a:endParaRPr>
                    </a:p>
                  </a:txBody>
                  <a:tcPr marL="94182" marR="94182"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bl>
          </a:graphicData>
        </a:graphic>
      </p:graphicFrame>
      <p:graphicFrame>
        <p:nvGraphicFramePr>
          <p:cNvPr id="4" name="Table 3">
            <a:extLst>
              <a:ext uri="{FF2B5EF4-FFF2-40B4-BE49-F238E27FC236}">
                <a16:creationId xmlns:a16="http://schemas.microsoft.com/office/drawing/2014/main" id="{A9A71E26-1813-44FE-9604-0E3AE2F7846F}"/>
              </a:ext>
            </a:extLst>
          </p:cNvPr>
          <p:cNvGraphicFramePr>
            <a:graphicFrameLocks noGrp="1"/>
          </p:cNvGraphicFramePr>
          <p:nvPr>
            <p:extLst>
              <p:ext uri="{D42A27DB-BD31-4B8C-83A1-F6EECF244321}">
                <p14:modId xmlns:p14="http://schemas.microsoft.com/office/powerpoint/2010/main" val="781916650"/>
              </p:ext>
            </p:extLst>
          </p:nvPr>
        </p:nvGraphicFramePr>
        <p:xfrm>
          <a:off x="441867" y="1436641"/>
          <a:ext cx="5974267" cy="1005352"/>
        </p:xfrm>
        <a:graphic>
          <a:graphicData uri="http://schemas.openxmlformats.org/drawingml/2006/table">
            <a:tbl>
              <a:tblPr firstRow="1" bandRow="1">
                <a:tableStyleId>{5C22544A-7EE6-4342-B048-85BDC9FD1C3A}</a:tableStyleId>
              </a:tblPr>
              <a:tblGrid>
                <a:gridCol w="1135142">
                  <a:extLst>
                    <a:ext uri="{9D8B030D-6E8A-4147-A177-3AD203B41FA5}">
                      <a16:colId xmlns:a16="http://schemas.microsoft.com/office/drawing/2014/main" val="20000"/>
                    </a:ext>
                  </a:extLst>
                </a:gridCol>
                <a:gridCol w="1113182">
                  <a:extLst>
                    <a:ext uri="{9D8B030D-6E8A-4147-A177-3AD203B41FA5}">
                      <a16:colId xmlns:a16="http://schemas.microsoft.com/office/drawing/2014/main" val="20001"/>
                    </a:ext>
                  </a:extLst>
                </a:gridCol>
                <a:gridCol w="1245705">
                  <a:extLst>
                    <a:ext uri="{9D8B030D-6E8A-4147-A177-3AD203B41FA5}">
                      <a16:colId xmlns:a16="http://schemas.microsoft.com/office/drawing/2014/main" val="20002"/>
                    </a:ext>
                  </a:extLst>
                </a:gridCol>
                <a:gridCol w="1258956">
                  <a:extLst>
                    <a:ext uri="{9D8B030D-6E8A-4147-A177-3AD203B41FA5}">
                      <a16:colId xmlns:a16="http://schemas.microsoft.com/office/drawing/2014/main" val="498401480"/>
                    </a:ext>
                  </a:extLst>
                </a:gridCol>
                <a:gridCol w="1221282">
                  <a:extLst>
                    <a:ext uri="{9D8B030D-6E8A-4147-A177-3AD203B41FA5}">
                      <a16:colId xmlns:a16="http://schemas.microsoft.com/office/drawing/2014/main" val="20003"/>
                    </a:ext>
                  </a:extLst>
                </a:gridCol>
              </a:tblGrid>
              <a:tr h="200930">
                <a:tc>
                  <a:txBody>
                    <a:bodyPr/>
                    <a:lstStyle/>
                    <a:p>
                      <a:pPr algn="ctr">
                        <a:lnSpc>
                          <a:spcPts val="1000"/>
                        </a:lnSpc>
                      </a:pPr>
                      <a:r>
                        <a:rPr lang="it-IT" sz="1000" b="0" i="0" dirty="0">
                          <a:solidFill>
                            <a:schemeClr val="tx1"/>
                          </a:solidFill>
                          <a:effectLst/>
                          <a:latin typeface="Calibri" panose="020F0502020204030204" pitchFamily="34" charset="0"/>
                        </a:rPr>
                        <a:t>marca</a:t>
                      </a:r>
                    </a:p>
                  </a:txBody>
                  <a:tcPr marL="97080" marR="97080" marT="48540" marB="485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lnSpc>
                          <a:spcPts val="1000"/>
                        </a:lnSpc>
                      </a:pPr>
                      <a:r>
                        <a:rPr lang="pt-BR" sz="1000" b="0" i="0" dirty="0" err="1">
                          <a:solidFill>
                            <a:schemeClr val="tx1"/>
                          </a:solidFill>
                          <a:effectLst/>
                          <a:latin typeface="Calibri" panose="020F0502020204030204" pitchFamily="34" charset="0"/>
                        </a:rPr>
                        <a:t>averias_radiador</a:t>
                      </a:r>
                      <a:endParaRPr lang="pt-BR" sz="1000" b="0" i="0" dirty="0">
                        <a:solidFill>
                          <a:schemeClr val="tx1"/>
                        </a:solidFill>
                        <a:effectLst/>
                        <a:latin typeface="Calibri" panose="020F0502020204030204" pitchFamily="34" charset="0"/>
                      </a:endParaRPr>
                    </a:p>
                  </a:txBody>
                  <a:tcPr marL="97080" marR="97080" marT="48540" marB="485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lnSpc>
                          <a:spcPts val="1000"/>
                        </a:lnSpc>
                      </a:pPr>
                      <a:r>
                        <a:rPr lang="pt-BR" sz="1000" b="0" i="0" dirty="0" err="1">
                          <a:solidFill>
                            <a:schemeClr val="tx1"/>
                          </a:solidFill>
                          <a:effectLst/>
                          <a:latin typeface="Calibri" panose="020F0502020204030204" pitchFamily="34" charset="0"/>
                        </a:rPr>
                        <a:t>averias_carburador</a:t>
                      </a:r>
                      <a:endParaRPr lang="pt-BR" sz="1000" b="0" i="0" dirty="0">
                        <a:solidFill>
                          <a:schemeClr val="tx1"/>
                        </a:solidFill>
                        <a:effectLst/>
                        <a:latin typeface="Calibri" panose="020F0502020204030204" pitchFamily="34" charset="0"/>
                      </a:endParaRPr>
                    </a:p>
                  </a:txBody>
                  <a:tcPr marL="97080" marR="97080" marT="48540" marB="485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lnSpc>
                          <a:spcPts val="1000"/>
                        </a:lnSpc>
                      </a:pPr>
                      <a:r>
                        <a:rPr lang="pt-BR" sz="1000" b="0" i="0" dirty="0" err="1">
                          <a:solidFill>
                            <a:schemeClr val="tx1"/>
                          </a:solidFill>
                          <a:effectLst/>
                          <a:latin typeface="Calibri" panose="020F0502020204030204" pitchFamily="34" charset="0"/>
                        </a:rPr>
                        <a:t>averias_suspension</a:t>
                      </a:r>
                      <a:endParaRPr lang="pt-BR" sz="1000" b="0" i="0" dirty="0">
                        <a:solidFill>
                          <a:schemeClr val="tx1"/>
                        </a:solidFill>
                        <a:effectLst/>
                        <a:latin typeface="Calibri" panose="020F0502020204030204" pitchFamily="34" charset="0"/>
                      </a:endParaRPr>
                    </a:p>
                  </a:txBody>
                  <a:tcPr marL="97080" marR="97080" marT="48540" marB="485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lnSpc>
                          <a:spcPts val="1000"/>
                        </a:lnSpc>
                      </a:pPr>
                      <a:r>
                        <a:rPr lang="pt-BR" sz="1000" b="0" i="0" dirty="0" err="1">
                          <a:solidFill>
                            <a:schemeClr val="tx1"/>
                          </a:solidFill>
                          <a:effectLst/>
                          <a:latin typeface="Calibri" panose="020F0502020204030204" pitchFamily="34" charset="0"/>
                        </a:rPr>
                        <a:t>averias_embrague</a:t>
                      </a:r>
                      <a:endParaRPr lang="pt-BR" sz="1000" b="0" i="0" dirty="0">
                        <a:solidFill>
                          <a:schemeClr val="tx1"/>
                        </a:solidFill>
                        <a:effectLst/>
                        <a:latin typeface="Calibri" panose="020F0502020204030204" pitchFamily="34" charset="0"/>
                      </a:endParaRPr>
                    </a:p>
                  </a:txBody>
                  <a:tcPr marL="97080" marR="97080" marT="48540" marB="485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291601">
                <a:tc>
                  <a:txBody>
                    <a:bodyPr/>
                    <a:lstStyle/>
                    <a:p>
                      <a:pPr algn="ctr">
                        <a:lnSpc>
                          <a:spcPts val="1000"/>
                        </a:lnSpc>
                      </a:pPr>
                      <a:r>
                        <a:rPr lang="fr-FR" sz="1000" b="0" i="0" dirty="0">
                          <a:effectLst/>
                          <a:latin typeface="Calibri" panose="020F0502020204030204" pitchFamily="34" charset="0"/>
                        </a:rPr>
                        <a:t>chevrolet chevelle malibu</a:t>
                      </a:r>
                    </a:p>
                  </a:txBody>
                  <a:tcPr marL="97080" marR="9708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000"/>
                        </a:lnSpc>
                      </a:pPr>
                      <a:r>
                        <a:rPr lang="fi-FI" sz="1000" b="0" i="0" dirty="0">
                          <a:effectLst/>
                          <a:latin typeface="Calibri" panose="020F0502020204030204" pitchFamily="34" charset="0"/>
                        </a:rPr>
                        <a:t>0</a:t>
                      </a:r>
                    </a:p>
                  </a:txBody>
                  <a:tcPr marL="97080" marR="9708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000"/>
                        </a:lnSpc>
                      </a:pPr>
                      <a:r>
                        <a:rPr lang="is-IS" sz="1000" b="0" i="0" dirty="0">
                          <a:effectLst/>
                          <a:latin typeface="Calibri" panose="020F0502020204030204" pitchFamily="34" charset="0"/>
                        </a:rPr>
                        <a:t>7</a:t>
                      </a:r>
                    </a:p>
                  </a:txBody>
                  <a:tcPr marL="97080" marR="9708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000"/>
                        </a:lnSpc>
                      </a:pPr>
                      <a:r>
                        <a:rPr lang="fi-FI" sz="1000" b="0" i="0" dirty="0">
                          <a:effectLst/>
                          <a:latin typeface="Calibri" panose="020F0502020204030204" pitchFamily="34" charset="0"/>
                        </a:rPr>
                        <a:t>1</a:t>
                      </a:r>
                    </a:p>
                  </a:txBody>
                  <a:tcPr marL="97080" marR="9708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000"/>
                        </a:lnSpc>
                      </a:pPr>
                      <a:r>
                        <a:rPr lang="fi-FI" sz="1000" b="0" i="0" dirty="0">
                          <a:effectLst/>
                          <a:latin typeface="Calibri" panose="020F0502020204030204" pitchFamily="34" charset="0"/>
                        </a:rPr>
                        <a:t>0</a:t>
                      </a:r>
                    </a:p>
                  </a:txBody>
                  <a:tcPr marL="97080" marR="9708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00930">
                <a:tc>
                  <a:txBody>
                    <a:bodyPr/>
                    <a:lstStyle/>
                    <a:p>
                      <a:pPr algn="ctr">
                        <a:lnSpc>
                          <a:spcPts val="1000"/>
                        </a:lnSpc>
                      </a:pPr>
                      <a:r>
                        <a:rPr lang="en-US" sz="1000" b="0" i="0" dirty="0">
                          <a:effectLst/>
                          <a:latin typeface="Calibri" panose="020F0502020204030204" pitchFamily="34" charset="0"/>
                        </a:rPr>
                        <a:t>buick skylark 320</a:t>
                      </a:r>
                    </a:p>
                  </a:txBody>
                  <a:tcPr marL="97080" marR="97080" marT="48540" marB="485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000"/>
                        </a:lnSpc>
                      </a:pPr>
                      <a:r>
                        <a:rPr lang="es-ES" sz="1000" b="0" i="0" dirty="0">
                          <a:effectLst/>
                          <a:latin typeface="Calibri" panose="020F0502020204030204" pitchFamily="34" charset="0"/>
                        </a:rPr>
                        <a:t>1</a:t>
                      </a:r>
                      <a:endParaRPr lang="uk-UA" sz="1000" b="0" i="0" dirty="0">
                        <a:effectLst/>
                        <a:latin typeface="Calibri" panose="020F0502020204030204" pitchFamily="34" charset="0"/>
                      </a:endParaRPr>
                    </a:p>
                  </a:txBody>
                  <a:tcPr marL="97080" marR="97080" marT="48540" marB="485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000"/>
                        </a:lnSpc>
                      </a:pPr>
                      <a:r>
                        <a:rPr lang="es-ES" sz="1000" b="0" i="0" dirty="0">
                          <a:effectLst/>
                          <a:latin typeface="Calibri" panose="020F0502020204030204" pitchFamily="34" charset="0"/>
                        </a:rPr>
                        <a:t>2</a:t>
                      </a:r>
                      <a:endParaRPr lang="ru-RU" sz="1000" b="0" i="0" dirty="0">
                        <a:effectLst/>
                        <a:latin typeface="Calibri" panose="020F0502020204030204" pitchFamily="34" charset="0"/>
                      </a:endParaRPr>
                    </a:p>
                  </a:txBody>
                  <a:tcPr marL="97080" marR="97080" marT="48540" marB="485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000"/>
                        </a:lnSpc>
                      </a:pPr>
                      <a:r>
                        <a:rPr lang="es-ES" sz="1000" b="0" i="0" dirty="0">
                          <a:effectLst/>
                          <a:latin typeface="Calibri" panose="020F0502020204030204" pitchFamily="34" charset="0"/>
                        </a:rPr>
                        <a:t>2</a:t>
                      </a:r>
                      <a:endParaRPr lang="uk-UA" sz="1000" b="0" i="0" dirty="0">
                        <a:effectLst/>
                        <a:latin typeface="Calibri" panose="020F0502020204030204" pitchFamily="34" charset="0"/>
                      </a:endParaRPr>
                    </a:p>
                  </a:txBody>
                  <a:tcPr marL="97080" marR="97080" marT="48540" marB="485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000"/>
                        </a:lnSpc>
                      </a:pPr>
                      <a:r>
                        <a:rPr lang="es-ES" sz="1000" b="0" i="0" dirty="0">
                          <a:effectLst/>
                          <a:latin typeface="Calibri" panose="020F0502020204030204" pitchFamily="34" charset="0"/>
                        </a:rPr>
                        <a:t>2</a:t>
                      </a:r>
                      <a:endParaRPr lang="uk-UA" sz="1000" b="0" i="0" dirty="0">
                        <a:effectLst/>
                        <a:latin typeface="Calibri" panose="020F0502020204030204" pitchFamily="34" charset="0"/>
                      </a:endParaRPr>
                    </a:p>
                  </a:txBody>
                  <a:tcPr marL="97080" marR="97080" marT="48540" marB="485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00930">
                <a:tc>
                  <a:txBody>
                    <a:bodyPr/>
                    <a:lstStyle/>
                    <a:p>
                      <a:pPr algn="ctr">
                        <a:lnSpc>
                          <a:spcPts val="1000"/>
                        </a:lnSpc>
                      </a:pPr>
                      <a:r>
                        <a:rPr lang="en-US" sz="1000" b="0" i="0" dirty="0">
                          <a:effectLst/>
                          <a:latin typeface="Calibri" panose="020F0502020204030204" pitchFamily="34" charset="0"/>
                        </a:rPr>
                        <a:t>plymouth satellite</a:t>
                      </a:r>
                    </a:p>
                  </a:txBody>
                  <a:tcPr marL="97080" marR="97080" marT="48540" marB="485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000"/>
                        </a:lnSpc>
                      </a:pPr>
                      <a:r>
                        <a:rPr lang="fi-FI" sz="1000" b="0" i="0" dirty="0">
                          <a:effectLst/>
                          <a:latin typeface="Calibri" panose="020F0502020204030204" pitchFamily="34" charset="0"/>
                        </a:rPr>
                        <a:t>0</a:t>
                      </a:r>
                    </a:p>
                  </a:txBody>
                  <a:tcPr marL="97080" marR="97080" marT="48540" marB="485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000"/>
                        </a:lnSpc>
                      </a:pPr>
                      <a:r>
                        <a:rPr lang="fi-FI" sz="1000" b="0" i="0" dirty="0">
                          <a:effectLst/>
                          <a:latin typeface="Calibri" panose="020F0502020204030204" pitchFamily="34" charset="0"/>
                        </a:rPr>
                        <a:t>4</a:t>
                      </a:r>
                    </a:p>
                  </a:txBody>
                  <a:tcPr marL="97080" marR="97080" marT="48540" marB="485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000"/>
                        </a:lnSpc>
                      </a:pPr>
                      <a:r>
                        <a:rPr lang="es-ES" sz="1000" b="0" i="0" dirty="0">
                          <a:effectLst/>
                          <a:latin typeface="Calibri" panose="020F0502020204030204" pitchFamily="34" charset="0"/>
                        </a:rPr>
                        <a:t>4</a:t>
                      </a:r>
                      <a:endParaRPr lang="uk-UA" sz="1000" b="0" i="0" dirty="0">
                        <a:effectLst/>
                        <a:latin typeface="Calibri" panose="020F0502020204030204" pitchFamily="34" charset="0"/>
                      </a:endParaRPr>
                    </a:p>
                  </a:txBody>
                  <a:tcPr marL="97080" marR="97080" marT="48540" marB="485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000"/>
                        </a:lnSpc>
                      </a:pPr>
                      <a:r>
                        <a:rPr lang="es-ES" sz="1000" b="0" i="0" dirty="0">
                          <a:effectLst/>
                          <a:latin typeface="Calibri" panose="020F0502020204030204" pitchFamily="34" charset="0"/>
                        </a:rPr>
                        <a:t>1</a:t>
                      </a:r>
                      <a:endParaRPr lang="uk-UA" sz="1000" b="0" i="0" dirty="0">
                        <a:effectLst/>
                        <a:latin typeface="Calibri" panose="020F0502020204030204" pitchFamily="34" charset="0"/>
                      </a:endParaRPr>
                    </a:p>
                  </a:txBody>
                  <a:tcPr marL="97080" marR="97080" marT="48540" marB="485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
        <p:nvSpPr>
          <p:cNvPr id="5" name="Rectángulo 4">
            <a:extLst>
              <a:ext uri="{FF2B5EF4-FFF2-40B4-BE49-F238E27FC236}">
                <a16:creationId xmlns:a16="http://schemas.microsoft.com/office/drawing/2014/main" id="{C47FC578-0BC8-4DC3-A5F0-2DAC8A4AD921}"/>
              </a:ext>
            </a:extLst>
          </p:cNvPr>
          <p:cNvSpPr/>
          <p:nvPr/>
        </p:nvSpPr>
        <p:spPr>
          <a:xfrm>
            <a:off x="394722" y="1011743"/>
            <a:ext cx="5829300" cy="338554"/>
          </a:xfrm>
          <a:prstGeom prst="rect">
            <a:avLst/>
          </a:prstGeom>
        </p:spPr>
        <p:txBody>
          <a:bodyPr wrap="square">
            <a:spAutoFit/>
          </a:bodyPr>
          <a:lstStyle/>
          <a:p>
            <a:pPr marL="285750" indent="-285750">
              <a:buClr>
                <a:srgbClr val="801F8A"/>
              </a:buClr>
              <a:buFont typeface="Wingdings" panose="05000000000000000000" pitchFamily="2" charset="2"/>
              <a:buChar char="§"/>
            </a:pPr>
            <a:r>
              <a:rPr lang="es-ES_tradnl" sz="1600" b="1" dirty="0"/>
              <a:t>Ejemplo</a:t>
            </a:r>
            <a:r>
              <a:rPr lang="es-ES_tradnl" sz="1200" b="1" dirty="0"/>
              <a:t>: </a:t>
            </a:r>
            <a:r>
              <a:rPr lang="es-ES_tradnl" sz="1200" dirty="0"/>
              <a:t>crecimiento horizontal vs vertical</a:t>
            </a:r>
          </a:p>
        </p:txBody>
      </p:sp>
      <p:sp>
        <p:nvSpPr>
          <p:cNvPr id="6" name="Rectángulo 5">
            <a:extLst>
              <a:ext uri="{FF2B5EF4-FFF2-40B4-BE49-F238E27FC236}">
                <a16:creationId xmlns:a16="http://schemas.microsoft.com/office/drawing/2014/main" id="{DEE18950-897B-4884-94D7-3BDD9316B97F}"/>
              </a:ext>
            </a:extLst>
          </p:cNvPr>
          <p:cNvSpPr/>
          <p:nvPr/>
        </p:nvSpPr>
        <p:spPr>
          <a:xfrm>
            <a:off x="441865" y="2580003"/>
            <a:ext cx="5974267" cy="3252654"/>
          </a:xfrm>
          <a:prstGeom prst="rect">
            <a:avLst/>
          </a:prstGeom>
          <a:noFill/>
          <a:ln w="57150">
            <a:solidFill>
              <a:srgbClr val="00B05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16A83420-4CE9-4F64-AD10-5FF6F3580ACE}"/>
              </a:ext>
            </a:extLst>
          </p:cNvPr>
          <p:cNvSpPr/>
          <p:nvPr/>
        </p:nvSpPr>
        <p:spPr>
          <a:xfrm>
            <a:off x="441866" y="1423600"/>
            <a:ext cx="5974265" cy="1018394"/>
          </a:xfrm>
          <a:prstGeom prst="rect">
            <a:avLst/>
          </a:prstGeom>
          <a:noFill/>
          <a:ln w="57150">
            <a:solidFill>
              <a:srgbClr val="FF5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upo 10">
            <a:extLst>
              <a:ext uri="{FF2B5EF4-FFF2-40B4-BE49-F238E27FC236}">
                <a16:creationId xmlns:a16="http://schemas.microsoft.com/office/drawing/2014/main" id="{848DA0C7-95CF-43F2-A0DB-178F240B0DC6}"/>
              </a:ext>
            </a:extLst>
          </p:cNvPr>
          <p:cNvGrpSpPr/>
          <p:nvPr/>
        </p:nvGrpSpPr>
        <p:grpSpPr>
          <a:xfrm>
            <a:off x="5402955" y="130626"/>
            <a:ext cx="1186420" cy="510639"/>
            <a:chOff x="685334" y="5330722"/>
            <a:chExt cx="730015" cy="314201"/>
          </a:xfrm>
        </p:grpSpPr>
        <p:grpSp>
          <p:nvGrpSpPr>
            <p:cNvPr id="12" name="Grupo 11">
              <a:extLst>
                <a:ext uri="{FF2B5EF4-FFF2-40B4-BE49-F238E27FC236}">
                  <a16:creationId xmlns:a16="http://schemas.microsoft.com/office/drawing/2014/main" id="{C7FDAD82-87DE-4123-B894-50339F1C4E65}"/>
                </a:ext>
              </a:extLst>
            </p:cNvPr>
            <p:cNvGrpSpPr/>
            <p:nvPr/>
          </p:nvGrpSpPr>
          <p:grpSpPr>
            <a:xfrm>
              <a:off x="685334" y="5330722"/>
              <a:ext cx="730015" cy="314201"/>
              <a:chOff x="4716780" y="1043940"/>
              <a:chExt cx="1386840" cy="596900"/>
            </a:xfrm>
          </p:grpSpPr>
          <p:sp>
            <p:nvSpPr>
              <p:cNvPr id="15" name="Rectángulo 14">
                <a:extLst>
                  <a:ext uri="{FF2B5EF4-FFF2-40B4-BE49-F238E27FC236}">
                    <a16:creationId xmlns:a16="http://schemas.microsoft.com/office/drawing/2014/main" id="{4AB20D39-36C3-4294-99E3-F06AF836B075}"/>
                  </a:ext>
                </a:extLst>
              </p:cNvPr>
              <p:cNvSpPr/>
              <p:nvPr/>
            </p:nvSpPr>
            <p:spPr>
              <a:xfrm>
                <a:off x="4716780" y="1043940"/>
                <a:ext cx="1386840" cy="144780"/>
              </a:xfrm>
              <a:prstGeom prst="rect">
                <a:avLst/>
              </a:prstGeom>
              <a:solidFill>
                <a:srgbClr val="D9D9D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3754CE13-CFF2-4368-B860-9B543E39D1DE}"/>
                  </a:ext>
                </a:extLst>
              </p:cNvPr>
              <p:cNvSpPr/>
              <p:nvPr/>
            </p:nvSpPr>
            <p:spPr>
              <a:xfrm>
                <a:off x="4747260" y="1287780"/>
                <a:ext cx="670560" cy="4572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58421596-2E5D-447F-84A8-F7DE4241806D}"/>
                  </a:ext>
                </a:extLst>
              </p:cNvPr>
              <p:cNvSpPr/>
              <p:nvPr/>
            </p:nvSpPr>
            <p:spPr>
              <a:xfrm>
                <a:off x="4754880" y="1402080"/>
                <a:ext cx="670560" cy="4572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17">
                <a:extLst>
                  <a:ext uri="{FF2B5EF4-FFF2-40B4-BE49-F238E27FC236}">
                    <a16:creationId xmlns:a16="http://schemas.microsoft.com/office/drawing/2014/main" id="{B4DCC318-709A-4769-8044-E621C62A9F04}"/>
                  </a:ext>
                </a:extLst>
              </p:cNvPr>
              <p:cNvSpPr/>
              <p:nvPr/>
            </p:nvSpPr>
            <p:spPr>
              <a:xfrm>
                <a:off x="4754880" y="1516380"/>
                <a:ext cx="670560" cy="4572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Rectángulo 18">
                <a:extLst>
                  <a:ext uri="{FF2B5EF4-FFF2-40B4-BE49-F238E27FC236}">
                    <a16:creationId xmlns:a16="http://schemas.microsoft.com/office/drawing/2014/main" id="{D55FEC1F-9B72-4252-9135-0F248D49A5E7}"/>
                  </a:ext>
                </a:extLst>
              </p:cNvPr>
              <p:cNvSpPr/>
              <p:nvPr/>
            </p:nvSpPr>
            <p:spPr>
              <a:xfrm rot="5400000">
                <a:off x="5502143" y="1394681"/>
                <a:ext cx="365759" cy="53341"/>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0" name="Conector recto 19">
                <a:extLst>
                  <a:ext uri="{FF2B5EF4-FFF2-40B4-BE49-F238E27FC236}">
                    <a16:creationId xmlns:a16="http://schemas.microsoft.com/office/drawing/2014/main" id="{F208D4F5-7957-4DFE-B055-8329CA788CF9}"/>
                  </a:ext>
                </a:extLst>
              </p:cNvPr>
              <p:cNvCxnSpPr/>
              <p:nvPr/>
            </p:nvCxnSpPr>
            <p:spPr>
              <a:xfrm>
                <a:off x="5547360" y="1221740"/>
                <a:ext cx="0" cy="4191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Rectángulo 12">
              <a:extLst>
                <a:ext uri="{FF2B5EF4-FFF2-40B4-BE49-F238E27FC236}">
                  <a16:creationId xmlns:a16="http://schemas.microsoft.com/office/drawing/2014/main" id="{C2F6C05D-63D0-4941-9B60-AEE17097A919}"/>
                </a:ext>
              </a:extLst>
            </p:cNvPr>
            <p:cNvSpPr/>
            <p:nvPr/>
          </p:nvSpPr>
          <p:spPr>
            <a:xfrm rot="5400000">
              <a:off x="1170176" y="5515350"/>
              <a:ext cx="192531" cy="2807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9DD9F5E8-0356-4DDA-82F7-2BC447911E30}"/>
                </a:ext>
              </a:extLst>
            </p:cNvPr>
            <p:cNvSpPr/>
            <p:nvPr/>
          </p:nvSpPr>
          <p:spPr>
            <a:xfrm rot="5400000">
              <a:off x="1239233" y="5517731"/>
              <a:ext cx="192531" cy="2807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1" name="CuadroTexto 20">
            <a:extLst>
              <a:ext uri="{FF2B5EF4-FFF2-40B4-BE49-F238E27FC236}">
                <a16:creationId xmlns:a16="http://schemas.microsoft.com/office/drawing/2014/main" id="{A2857055-E509-4089-BF1C-E77D8090BEB1}"/>
              </a:ext>
            </a:extLst>
          </p:cNvPr>
          <p:cNvSpPr txBox="1"/>
          <p:nvPr/>
        </p:nvSpPr>
        <p:spPr>
          <a:xfrm>
            <a:off x="-68886" y="-16615"/>
            <a:ext cx="884791" cy="769441"/>
          </a:xfrm>
          <a:prstGeom prst="rect">
            <a:avLst/>
          </a:prstGeom>
          <a:noFill/>
        </p:spPr>
        <p:txBody>
          <a:bodyPr wrap="square" rtlCol="0">
            <a:spAutoFit/>
          </a:bodyPr>
          <a:lstStyle/>
          <a:p>
            <a:pPr algn="ctr"/>
            <a:r>
              <a:rPr lang="es-ES" sz="4400" spc="-150" dirty="0">
                <a:solidFill>
                  <a:schemeClr val="bg1"/>
                </a:solidFill>
                <a:latin typeface="Neutra Text" panose="02000000000000000000" pitchFamily="50" charset="0"/>
              </a:rPr>
              <a:t>04</a:t>
            </a:r>
          </a:p>
        </p:txBody>
      </p:sp>
      <p:sp>
        <p:nvSpPr>
          <p:cNvPr id="22" name="Rectángulo 21">
            <a:extLst>
              <a:ext uri="{FF2B5EF4-FFF2-40B4-BE49-F238E27FC236}">
                <a16:creationId xmlns:a16="http://schemas.microsoft.com/office/drawing/2014/main" id="{806C6DA5-5478-F54A-906D-B9A3BBEF2C04}"/>
              </a:ext>
            </a:extLst>
          </p:cNvPr>
          <p:cNvSpPr/>
          <p:nvPr/>
        </p:nvSpPr>
        <p:spPr>
          <a:xfrm>
            <a:off x="394721" y="5969433"/>
            <a:ext cx="6087697" cy="1446550"/>
          </a:xfrm>
          <a:prstGeom prst="rect">
            <a:avLst/>
          </a:prstGeom>
        </p:spPr>
        <p:txBody>
          <a:bodyPr wrap="square">
            <a:spAutoFit/>
          </a:bodyPr>
          <a:lstStyle/>
          <a:p>
            <a:pPr algn="just">
              <a:buClr>
                <a:srgbClr val="7030A0"/>
              </a:buClr>
            </a:pPr>
            <a:r>
              <a:rPr lang="es-ES_tradnl" sz="1100" dirty="0"/>
              <a:t>En el ejemplo se observa una forma de disponer los datos evitando el crecimiento horizontal de la estructura de datos agregando nuevas variables similares a las existentes. La trasposición a una estructura vertical mediante la creación de dos variables nuevas, “</a:t>
            </a:r>
            <a:r>
              <a:rPr lang="es-ES_tradnl" sz="1100" dirty="0" err="1"/>
              <a:t>tipo_averia</a:t>
            </a:r>
            <a:r>
              <a:rPr lang="es-ES_tradnl" sz="1100" dirty="0"/>
              <a:t>” y “</a:t>
            </a:r>
            <a:r>
              <a:rPr lang="es-ES_tradnl" sz="1100" dirty="0" err="1"/>
              <a:t>cantidad_averias</a:t>
            </a:r>
            <a:r>
              <a:rPr lang="es-ES_tradnl" sz="1100" dirty="0"/>
              <a:t>”, permite añadir fácilmente nuevas observaciones en forma de filas. </a:t>
            </a:r>
          </a:p>
          <a:p>
            <a:pPr algn="just">
              <a:buClr>
                <a:srgbClr val="7030A0"/>
              </a:buClr>
            </a:pPr>
            <a:endParaRPr lang="es-ES_tradnl" sz="1100" dirty="0"/>
          </a:p>
          <a:p>
            <a:pPr algn="just">
              <a:buClr>
                <a:srgbClr val="7030A0"/>
              </a:buClr>
            </a:pPr>
            <a:r>
              <a:rPr lang="es-ES_tradnl" sz="1100" dirty="0"/>
              <a:t>En cambio, cuando se publican series temporales, por ejemplo, el histórico de demanda de vehículos entre los años 1972-1977, es razonable el crecimiento horizontal de la estructura si surge la necesidad, por ejemplo, de completar la serie histórica de los años ‘70.</a:t>
            </a:r>
          </a:p>
        </p:txBody>
      </p:sp>
      <p:graphicFrame>
        <p:nvGraphicFramePr>
          <p:cNvPr id="25" name="Table 3">
            <a:extLst>
              <a:ext uri="{FF2B5EF4-FFF2-40B4-BE49-F238E27FC236}">
                <a16:creationId xmlns:a16="http://schemas.microsoft.com/office/drawing/2014/main" id="{3605D6CF-A3CD-9649-8150-A23D8E05D09B}"/>
              </a:ext>
            </a:extLst>
          </p:cNvPr>
          <p:cNvGraphicFramePr>
            <a:graphicFrameLocks noGrp="1"/>
          </p:cNvGraphicFramePr>
          <p:nvPr>
            <p:extLst>
              <p:ext uri="{D42A27DB-BD31-4B8C-83A1-F6EECF244321}">
                <p14:modId xmlns:p14="http://schemas.microsoft.com/office/powerpoint/2010/main" val="3588810900"/>
              </p:ext>
            </p:extLst>
          </p:nvPr>
        </p:nvGraphicFramePr>
        <p:xfrm>
          <a:off x="405217" y="7529294"/>
          <a:ext cx="5974262" cy="1497451"/>
        </p:xfrm>
        <a:graphic>
          <a:graphicData uri="http://schemas.openxmlformats.org/drawingml/2006/table">
            <a:tbl>
              <a:tblPr firstRow="1" bandRow="1">
                <a:tableStyleId>{5C22544A-7EE6-4342-B048-85BDC9FD1C3A}</a:tableStyleId>
              </a:tblPr>
              <a:tblGrid>
                <a:gridCol w="1033802">
                  <a:extLst>
                    <a:ext uri="{9D8B030D-6E8A-4147-A177-3AD203B41FA5}">
                      <a16:colId xmlns:a16="http://schemas.microsoft.com/office/drawing/2014/main" val="20000"/>
                    </a:ext>
                  </a:extLst>
                </a:gridCol>
                <a:gridCol w="823410">
                  <a:extLst>
                    <a:ext uri="{9D8B030D-6E8A-4147-A177-3AD203B41FA5}">
                      <a16:colId xmlns:a16="http://schemas.microsoft.com/office/drawing/2014/main" val="20001"/>
                    </a:ext>
                  </a:extLst>
                </a:gridCol>
                <a:gridCol w="823410">
                  <a:extLst>
                    <a:ext uri="{9D8B030D-6E8A-4147-A177-3AD203B41FA5}">
                      <a16:colId xmlns:a16="http://schemas.microsoft.com/office/drawing/2014/main" val="20002"/>
                    </a:ext>
                  </a:extLst>
                </a:gridCol>
                <a:gridCol w="823410">
                  <a:extLst>
                    <a:ext uri="{9D8B030D-6E8A-4147-A177-3AD203B41FA5}">
                      <a16:colId xmlns:a16="http://schemas.microsoft.com/office/drawing/2014/main" val="498401480"/>
                    </a:ext>
                  </a:extLst>
                </a:gridCol>
                <a:gridCol w="823410">
                  <a:extLst>
                    <a:ext uri="{9D8B030D-6E8A-4147-A177-3AD203B41FA5}">
                      <a16:colId xmlns:a16="http://schemas.microsoft.com/office/drawing/2014/main" val="20003"/>
                    </a:ext>
                  </a:extLst>
                </a:gridCol>
                <a:gridCol w="823410">
                  <a:extLst>
                    <a:ext uri="{9D8B030D-6E8A-4147-A177-3AD203B41FA5}">
                      <a16:colId xmlns:a16="http://schemas.microsoft.com/office/drawing/2014/main" val="2488100786"/>
                    </a:ext>
                  </a:extLst>
                </a:gridCol>
                <a:gridCol w="823410">
                  <a:extLst>
                    <a:ext uri="{9D8B030D-6E8A-4147-A177-3AD203B41FA5}">
                      <a16:colId xmlns:a16="http://schemas.microsoft.com/office/drawing/2014/main" val="770923720"/>
                    </a:ext>
                  </a:extLst>
                </a:gridCol>
              </a:tblGrid>
              <a:tr h="328935">
                <a:tc>
                  <a:txBody>
                    <a:bodyPr/>
                    <a:lstStyle/>
                    <a:p>
                      <a:pPr algn="ctr">
                        <a:lnSpc>
                          <a:spcPts val="1000"/>
                        </a:lnSpc>
                      </a:pPr>
                      <a:r>
                        <a:rPr lang="it-IT" sz="1100" b="0" i="0" dirty="0">
                          <a:solidFill>
                            <a:schemeClr val="tx1"/>
                          </a:solidFill>
                          <a:effectLst/>
                          <a:latin typeface="Calibri" panose="020F0502020204030204" pitchFamily="34" charset="0"/>
                        </a:rPr>
                        <a:t>marca</a:t>
                      </a:r>
                    </a:p>
                  </a:txBody>
                  <a:tcPr marL="97080" marR="97080" marT="48540" marB="485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lnSpc>
                          <a:spcPts val="1000"/>
                        </a:lnSpc>
                      </a:pPr>
                      <a:r>
                        <a:rPr lang="pt-BR" sz="1100" b="0" i="0" dirty="0">
                          <a:solidFill>
                            <a:schemeClr val="tx1"/>
                          </a:solidFill>
                          <a:effectLst/>
                          <a:latin typeface="Calibri" panose="020F0502020204030204" pitchFamily="34" charset="0"/>
                        </a:rPr>
                        <a:t>1972</a:t>
                      </a:r>
                    </a:p>
                  </a:txBody>
                  <a:tcPr marL="97080" marR="97080" marT="48540" marB="485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lnSpc>
                          <a:spcPts val="1000"/>
                        </a:lnSpc>
                      </a:pPr>
                      <a:r>
                        <a:rPr lang="pt-BR" sz="1100" b="0" i="0" dirty="0">
                          <a:solidFill>
                            <a:schemeClr val="tx1"/>
                          </a:solidFill>
                          <a:effectLst/>
                          <a:latin typeface="Calibri" panose="020F0502020204030204" pitchFamily="34" charset="0"/>
                        </a:rPr>
                        <a:t>1973</a:t>
                      </a:r>
                    </a:p>
                  </a:txBody>
                  <a:tcPr marL="97080" marR="97080" marT="48540" marB="485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lnSpc>
                          <a:spcPts val="1000"/>
                        </a:lnSpc>
                      </a:pPr>
                      <a:r>
                        <a:rPr lang="pt-BR" sz="1100" b="0" i="0" dirty="0">
                          <a:solidFill>
                            <a:schemeClr val="tx1"/>
                          </a:solidFill>
                          <a:effectLst/>
                          <a:latin typeface="Calibri" panose="020F0502020204030204" pitchFamily="34" charset="0"/>
                        </a:rPr>
                        <a:t>1974</a:t>
                      </a:r>
                    </a:p>
                  </a:txBody>
                  <a:tcPr marL="97080" marR="97080" marT="48540" marB="485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lnSpc>
                          <a:spcPts val="1000"/>
                        </a:lnSpc>
                      </a:pPr>
                      <a:r>
                        <a:rPr lang="pt-BR" sz="1100" b="0" i="0" dirty="0">
                          <a:solidFill>
                            <a:schemeClr val="tx1"/>
                          </a:solidFill>
                          <a:effectLst/>
                          <a:latin typeface="Calibri" panose="020F0502020204030204" pitchFamily="34" charset="0"/>
                        </a:rPr>
                        <a:t>1975</a:t>
                      </a:r>
                    </a:p>
                  </a:txBody>
                  <a:tcPr marL="97080" marR="97080" marT="48540" marB="485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lnSpc>
                          <a:spcPts val="1000"/>
                        </a:lnSpc>
                      </a:pPr>
                      <a:r>
                        <a:rPr lang="pt-BR" sz="1100" b="0" i="0" dirty="0">
                          <a:solidFill>
                            <a:schemeClr val="tx1"/>
                          </a:solidFill>
                          <a:effectLst/>
                          <a:latin typeface="Calibri" panose="020F0502020204030204" pitchFamily="34" charset="0"/>
                        </a:rPr>
                        <a:t>1976</a:t>
                      </a:r>
                    </a:p>
                  </a:txBody>
                  <a:tcPr marL="97080" marR="97080" marT="48540" marB="485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lnSpc>
                          <a:spcPts val="1000"/>
                        </a:lnSpc>
                      </a:pPr>
                      <a:r>
                        <a:rPr lang="pt-BR" sz="1100" b="0" i="0" dirty="0">
                          <a:solidFill>
                            <a:schemeClr val="tx1"/>
                          </a:solidFill>
                          <a:effectLst/>
                          <a:latin typeface="Calibri" panose="020F0502020204030204" pitchFamily="34" charset="0"/>
                        </a:rPr>
                        <a:t>1977</a:t>
                      </a:r>
                    </a:p>
                  </a:txBody>
                  <a:tcPr marL="97080" marR="97080" marT="48540" marB="485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380849">
                <a:tc>
                  <a:txBody>
                    <a:bodyPr/>
                    <a:lstStyle/>
                    <a:p>
                      <a:pPr algn="ctr">
                        <a:lnSpc>
                          <a:spcPts val="1000"/>
                        </a:lnSpc>
                      </a:pPr>
                      <a:r>
                        <a:rPr lang="fr-FR" sz="1100" b="0" i="0" dirty="0">
                          <a:effectLst/>
                          <a:latin typeface="Calibri" panose="020F0502020204030204" pitchFamily="34" charset="0"/>
                        </a:rPr>
                        <a:t>chevrolet chevelle malibu</a:t>
                      </a:r>
                    </a:p>
                  </a:txBody>
                  <a:tcPr marL="97080" marR="9708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000"/>
                        </a:lnSpc>
                      </a:pPr>
                      <a:r>
                        <a:rPr lang="fi-FI" sz="1100" b="0" i="0" dirty="0">
                          <a:effectLst/>
                          <a:latin typeface="Calibri" panose="020F0502020204030204" pitchFamily="34" charset="0"/>
                        </a:rPr>
                        <a:t>345</a:t>
                      </a:r>
                    </a:p>
                  </a:txBody>
                  <a:tcPr marL="97080" marR="9708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000"/>
                        </a:lnSpc>
                      </a:pPr>
                      <a:r>
                        <a:rPr lang="is-IS" sz="1100" b="0" i="0" dirty="0">
                          <a:effectLst/>
                          <a:latin typeface="Calibri" panose="020F0502020204030204" pitchFamily="34" charset="0"/>
                        </a:rPr>
                        <a:t>423</a:t>
                      </a:r>
                    </a:p>
                  </a:txBody>
                  <a:tcPr marL="97080" marR="9708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000"/>
                        </a:lnSpc>
                      </a:pPr>
                      <a:r>
                        <a:rPr lang="fi-FI" sz="1100" b="0" i="0" dirty="0">
                          <a:effectLst/>
                          <a:latin typeface="Calibri" panose="020F0502020204030204" pitchFamily="34" charset="0"/>
                        </a:rPr>
                        <a:t>1234</a:t>
                      </a:r>
                    </a:p>
                  </a:txBody>
                  <a:tcPr marL="97080" marR="9708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000"/>
                        </a:lnSpc>
                      </a:pPr>
                      <a:r>
                        <a:rPr lang="fi-FI" sz="1100" b="0" i="0" dirty="0">
                          <a:effectLst/>
                          <a:latin typeface="Calibri" panose="020F0502020204030204" pitchFamily="34" charset="0"/>
                        </a:rPr>
                        <a:t>1690</a:t>
                      </a:r>
                    </a:p>
                  </a:txBody>
                  <a:tcPr marL="97080" marR="9708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000"/>
                        </a:lnSpc>
                      </a:pPr>
                      <a:r>
                        <a:rPr lang="fi-FI" sz="1100" b="0" i="0" dirty="0">
                          <a:effectLst/>
                          <a:latin typeface="Calibri" panose="020F0502020204030204" pitchFamily="34" charset="0"/>
                        </a:rPr>
                        <a:t>2345</a:t>
                      </a:r>
                    </a:p>
                  </a:txBody>
                  <a:tcPr marL="97080" marR="9708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000"/>
                        </a:lnSpc>
                      </a:pPr>
                      <a:r>
                        <a:rPr lang="fi-FI" sz="1100" b="0" i="0" dirty="0">
                          <a:effectLst/>
                          <a:latin typeface="Calibri" panose="020F0502020204030204" pitchFamily="34" charset="0"/>
                        </a:rPr>
                        <a:t>2134</a:t>
                      </a:r>
                    </a:p>
                  </a:txBody>
                  <a:tcPr marL="97080" marR="9708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55186">
                <a:tc>
                  <a:txBody>
                    <a:bodyPr/>
                    <a:lstStyle/>
                    <a:p>
                      <a:pPr algn="ctr">
                        <a:lnSpc>
                          <a:spcPts val="1000"/>
                        </a:lnSpc>
                      </a:pPr>
                      <a:r>
                        <a:rPr lang="en-US" sz="1100" b="0" i="0" dirty="0">
                          <a:effectLst/>
                          <a:latin typeface="Calibri" panose="020F0502020204030204" pitchFamily="34" charset="0"/>
                        </a:rPr>
                        <a:t>buick skylark 320</a:t>
                      </a:r>
                    </a:p>
                  </a:txBody>
                  <a:tcPr marL="97080" marR="9708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000"/>
                        </a:lnSpc>
                      </a:pPr>
                      <a:r>
                        <a:rPr lang="es-ES" sz="1100" b="0" i="0" dirty="0">
                          <a:effectLst/>
                          <a:latin typeface="Calibri" panose="020F0502020204030204" pitchFamily="34" charset="0"/>
                        </a:rPr>
                        <a:t>124</a:t>
                      </a:r>
                      <a:endParaRPr lang="uk-UA" sz="1100" b="0" i="0" dirty="0">
                        <a:effectLst/>
                        <a:latin typeface="Calibri" panose="020F0502020204030204" pitchFamily="34" charset="0"/>
                      </a:endParaRPr>
                    </a:p>
                  </a:txBody>
                  <a:tcPr marL="97080" marR="9708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000"/>
                        </a:lnSpc>
                      </a:pPr>
                      <a:r>
                        <a:rPr lang="es-ES" sz="1100" b="0" i="0" dirty="0">
                          <a:effectLst/>
                          <a:latin typeface="Calibri" panose="020F0502020204030204" pitchFamily="34" charset="0"/>
                        </a:rPr>
                        <a:t>252</a:t>
                      </a:r>
                      <a:endParaRPr lang="ru-RU" sz="1100" b="0" i="0" dirty="0">
                        <a:effectLst/>
                        <a:latin typeface="Calibri" panose="020F0502020204030204" pitchFamily="34" charset="0"/>
                      </a:endParaRPr>
                    </a:p>
                  </a:txBody>
                  <a:tcPr marL="97080" marR="9708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000"/>
                        </a:lnSpc>
                      </a:pPr>
                      <a:r>
                        <a:rPr lang="es-ES" sz="1100" b="0" i="0" dirty="0">
                          <a:effectLst/>
                          <a:latin typeface="Calibri" panose="020F0502020204030204" pitchFamily="34" charset="0"/>
                        </a:rPr>
                        <a:t>785</a:t>
                      </a:r>
                      <a:endParaRPr lang="uk-UA" sz="1100" b="0" i="0" dirty="0">
                        <a:effectLst/>
                        <a:latin typeface="Calibri" panose="020F0502020204030204" pitchFamily="34" charset="0"/>
                      </a:endParaRPr>
                    </a:p>
                  </a:txBody>
                  <a:tcPr marL="97080" marR="9708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000"/>
                        </a:lnSpc>
                      </a:pPr>
                      <a:r>
                        <a:rPr lang="es-ES" sz="1100" b="0" i="0" dirty="0">
                          <a:effectLst/>
                          <a:latin typeface="Calibri" panose="020F0502020204030204" pitchFamily="34" charset="0"/>
                        </a:rPr>
                        <a:t>914</a:t>
                      </a:r>
                      <a:endParaRPr lang="uk-UA" sz="1100" b="0" i="0" dirty="0">
                        <a:effectLst/>
                        <a:latin typeface="Calibri" panose="020F0502020204030204" pitchFamily="34" charset="0"/>
                      </a:endParaRPr>
                    </a:p>
                  </a:txBody>
                  <a:tcPr marL="97080" marR="9708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000"/>
                        </a:lnSpc>
                      </a:pPr>
                      <a:r>
                        <a:rPr lang="es-ES" sz="1100" b="0" i="0" dirty="0">
                          <a:effectLst/>
                          <a:latin typeface="Calibri" panose="020F0502020204030204" pitchFamily="34" charset="0"/>
                        </a:rPr>
                        <a:t>1353</a:t>
                      </a:r>
                      <a:endParaRPr lang="uk-UA" sz="1100" b="0" i="0" dirty="0">
                        <a:effectLst/>
                        <a:latin typeface="Calibri" panose="020F0502020204030204" pitchFamily="34" charset="0"/>
                      </a:endParaRPr>
                    </a:p>
                  </a:txBody>
                  <a:tcPr marL="97080" marR="9708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000"/>
                        </a:lnSpc>
                      </a:pPr>
                      <a:r>
                        <a:rPr lang="es-ES" sz="1100" b="0" i="0" dirty="0">
                          <a:effectLst/>
                          <a:latin typeface="Calibri" panose="020F0502020204030204" pitchFamily="34" charset="0"/>
                        </a:rPr>
                        <a:t>896</a:t>
                      </a:r>
                      <a:endParaRPr lang="uk-UA" sz="1100" b="0" i="0" dirty="0">
                        <a:effectLst/>
                        <a:latin typeface="Calibri" panose="020F0502020204030204" pitchFamily="34" charset="0"/>
                      </a:endParaRPr>
                    </a:p>
                  </a:txBody>
                  <a:tcPr marL="97080" marR="9708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55186">
                <a:tc>
                  <a:txBody>
                    <a:bodyPr/>
                    <a:lstStyle/>
                    <a:p>
                      <a:pPr algn="ctr">
                        <a:lnSpc>
                          <a:spcPts val="1000"/>
                        </a:lnSpc>
                      </a:pPr>
                      <a:r>
                        <a:rPr lang="en-US" sz="1100" b="0" i="0" dirty="0">
                          <a:effectLst/>
                          <a:latin typeface="Calibri" panose="020F0502020204030204" pitchFamily="34" charset="0"/>
                        </a:rPr>
                        <a:t>plymouth satellite</a:t>
                      </a:r>
                    </a:p>
                  </a:txBody>
                  <a:tcPr marL="97080" marR="9708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000"/>
                        </a:lnSpc>
                      </a:pPr>
                      <a:r>
                        <a:rPr lang="fi-FI" sz="1100" b="0" i="0" dirty="0">
                          <a:effectLst/>
                          <a:latin typeface="Calibri" panose="020F0502020204030204" pitchFamily="34" charset="0"/>
                        </a:rPr>
                        <a:t>57</a:t>
                      </a:r>
                    </a:p>
                  </a:txBody>
                  <a:tcPr marL="97080" marR="9708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000"/>
                        </a:lnSpc>
                      </a:pPr>
                      <a:r>
                        <a:rPr lang="fi-FI" sz="1100" b="0" i="0" dirty="0">
                          <a:effectLst/>
                          <a:latin typeface="Calibri" panose="020F0502020204030204" pitchFamily="34" charset="0"/>
                        </a:rPr>
                        <a:t>71</a:t>
                      </a:r>
                    </a:p>
                  </a:txBody>
                  <a:tcPr marL="97080" marR="9708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000"/>
                        </a:lnSpc>
                      </a:pPr>
                      <a:r>
                        <a:rPr lang="es-ES" sz="1100" b="0" i="0" dirty="0">
                          <a:effectLst/>
                          <a:latin typeface="Calibri" panose="020F0502020204030204" pitchFamily="34" charset="0"/>
                        </a:rPr>
                        <a:t>165</a:t>
                      </a:r>
                      <a:endParaRPr lang="uk-UA" sz="1100" b="0" i="0" dirty="0">
                        <a:effectLst/>
                        <a:latin typeface="Calibri" panose="020F0502020204030204" pitchFamily="34" charset="0"/>
                      </a:endParaRPr>
                    </a:p>
                  </a:txBody>
                  <a:tcPr marL="97080" marR="9708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000"/>
                        </a:lnSpc>
                      </a:pPr>
                      <a:r>
                        <a:rPr lang="es-ES" sz="1100" b="0" i="0" dirty="0">
                          <a:effectLst/>
                          <a:latin typeface="Calibri" panose="020F0502020204030204" pitchFamily="34" charset="0"/>
                        </a:rPr>
                        <a:t>315</a:t>
                      </a:r>
                      <a:endParaRPr lang="uk-UA" sz="1100" b="0" i="0" dirty="0">
                        <a:effectLst/>
                        <a:latin typeface="Calibri" panose="020F0502020204030204" pitchFamily="34" charset="0"/>
                      </a:endParaRPr>
                    </a:p>
                  </a:txBody>
                  <a:tcPr marL="97080" marR="9708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000"/>
                        </a:lnSpc>
                      </a:pPr>
                      <a:r>
                        <a:rPr lang="es-ES" sz="1100" b="0" i="0" dirty="0">
                          <a:effectLst/>
                          <a:latin typeface="Calibri" panose="020F0502020204030204" pitchFamily="34" charset="0"/>
                        </a:rPr>
                        <a:t>1104</a:t>
                      </a:r>
                      <a:endParaRPr lang="uk-UA" sz="1100" b="0" i="0" dirty="0">
                        <a:effectLst/>
                        <a:latin typeface="Calibri" panose="020F0502020204030204" pitchFamily="34" charset="0"/>
                      </a:endParaRPr>
                    </a:p>
                  </a:txBody>
                  <a:tcPr marL="97080" marR="9708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000"/>
                        </a:lnSpc>
                      </a:pPr>
                      <a:r>
                        <a:rPr lang="es-ES" sz="1100" b="0" i="0" dirty="0">
                          <a:effectLst/>
                          <a:latin typeface="Calibri" panose="020F0502020204030204" pitchFamily="34" charset="0"/>
                        </a:rPr>
                        <a:t>1561</a:t>
                      </a:r>
                      <a:endParaRPr lang="uk-UA" sz="1100" b="0" i="0" dirty="0">
                        <a:effectLst/>
                        <a:latin typeface="Calibri" panose="020F0502020204030204" pitchFamily="34" charset="0"/>
                      </a:endParaRPr>
                    </a:p>
                  </a:txBody>
                  <a:tcPr marL="97080" marR="9708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
        <p:nvSpPr>
          <p:cNvPr id="26" name="Rectángulo 25">
            <a:extLst>
              <a:ext uri="{FF2B5EF4-FFF2-40B4-BE49-F238E27FC236}">
                <a16:creationId xmlns:a16="http://schemas.microsoft.com/office/drawing/2014/main" id="{96F9F269-94E0-A641-9173-BA06E4C51405}"/>
              </a:ext>
            </a:extLst>
          </p:cNvPr>
          <p:cNvSpPr/>
          <p:nvPr/>
        </p:nvSpPr>
        <p:spPr>
          <a:xfrm>
            <a:off x="410421" y="7507495"/>
            <a:ext cx="5974265" cy="1519250"/>
          </a:xfrm>
          <a:prstGeom prst="rect">
            <a:avLst/>
          </a:prstGeom>
          <a:noFill/>
          <a:ln w="57150">
            <a:solidFill>
              <a:srgbClr val="00B05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9" name="Imagen 28">
            <a:extLst>
              <a:ext uri="{FF2B5EF4-FFF2-40B4-BE49-F238E27FC236}">
                <a16:creationId xmlns:a16="http://schemas.microsoft.com/office/drawing/2014/main" id="{163943AF-B5AE-4DDA-969D-FFBF44F5AF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98613" y="1133018"/>
            <a:ext cx="538511" cy="597890"/>
          </a:xfrm>
          <a:prstGeom prst="rect">
            <a:avLst/>
          </a:prstGeom>
        </p:spPr>
      </p:pic>
      <p:pic>
        <p:nvPicPr>
          <p:cNvPr id="30" name="Imagen 29">
            <a:extLst>
              <a:ext uri="{FF2B5EF4-FFF2-40B4-BE49-F238E27FC236}">
                <a16:creationId xmlns:a16="http://schemas.microsoft.com/office/drawing/2014/main" id="{F3846859-D78F-4A35-84C9-8B63DBD3DD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2963" y="2239345"/>
            <a:ext cx="591315" cy="589395"/>
          </a:xfrm>
          <a:prstGeom prst="rect">
            <a:avLst/>
          </a:prstGeom>
        </p:spPr>
      </p:pic>
      <p:pic>
        <p:nvPicPr>
          <p:cNvPr id="31" name="Imagen 30">
            <a:extLst>
              <a:ext uri="{FF2B5EF4-FFF2-40B4-BE49-F238E27FC236}">
                <a16:creationId xmlns:a16="http://schemas.microsoft.com/office/drawing/2014/main" id="{D49D9E83-1C12-4D7C-B8FA-B7F94071D1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8467" y="7164946"/>
            <a:ext cx="591315" cy="589395"/>
          </a:xfrm>
          <a:prstGeom prst="rect">
            <a:avLst/>
          </a:prstGeom>
        </p:spPr>
      </p:pic>
    </p:spTree>
    <p:extLst>
      <p:ext uri="{BB962C8B-B14F-4D97-AF65-F5344CB8AC3E}">
        <p14:creationId xmlns:p14="http://schemas.microsoft.com/office/powerpoint/2010/main" val="1559183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13260B25-80DB-4A44-8C19-767B991FD5AC}"/>
              </a:ext>
            </a:extLst>
          </p:cNvPr>
          <p:cNvSpPr/>
          <p:nvPr/>
        </p:nvSpPr>
        <p:spPr>
          <a:xfrm>
            <a:off x="5179631" y="7046"/>
            <a:ext cx="1678369" cy="783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Marcador de número de diapositiva 1">
            <a:extLst>
              <a:ext uri="{FF2B5EF4-FFF2-40B4-BE49-F238E27FC236}">
                <a16:creationId xmlns:a16="http://schemas.microsoft.com/office/drawing/2014/main" id="{F39F5200-767C-4DF2-94EB-B530504FD5A4}"/>
              </a:ext>
            </a:extLst>
          </p:cNvPr>
          <p:cNvSpPr>
            <a:spLocks noGrp="1"/>
          </p:cNvSpPr>
          <p:nvPr>
            <p:ph type="sldNum" sz="quarter" idx="12"/>
          </p:nvPr>
        </p:nvSpPr>
        <p:spPr/>
        <p:txBody>
          <a:bodyPr/>
          <a:lstStyle/>
          <a:p>
            <a:fld id="{B0B223AA-581B-472F-BB2F-AB3AEAB0FF05}" type="slidenum">
              <a:rPr lang="es-ES" smtClean="0"/>
              <a:t>25</a:t>
            </a:fld>
            <a:endParaRPr lang="es-ES" dirty="0"/>
          </a:p>
        </p:txBody>
      </p:sp>
      <p:sp>
        <p:nvSpPr>
          <p:cNvPr id="3" name="CuadroTexto 2">
            <a:extLst>
              <a:ext uri="{FF2B5EF4-FFF2-40B4-BE49-F238E27FC236}">
                <a16:creationId xmlns:a16="http://schemas.microsoft.com/office/drawing/2014/main" id="{1CC8FCC8-2213-41D0-9B5B-081FCBDDB29F}"/>
              </a:ext>
            </a:extLst>
          </p:cNvPr>
          <p:cNvSpPr txBox="1"/>
          <p:nvPr/>
        </p:nvSpPr>
        <p:spPr>
          <a:xfrm>
            <a:off x="-79249" y="2822712"/>
            <a:ext cx="884791" cy="769441"/>
          </a:xfrm>
          <a:prstGeom prst="rect">
            <a:avLst/>
          </a:prstGeom>
          <a:noFill/>
        </p:spPr>
        <p:txBody>
          <a:bodyPr wrap="square" rtlCol="0">
            <a:spAutoFit/>
          </a:bodyPr>
          <a:lstStyle/>
          <a:p>
            <a:pPr algn="ctr"/>
            <a:r>
              <a:rPr lang="es-ES" sz="4400" spc="-150" dirty="0">
                <a:solidFill>
                  <a:schemeClr val="bg1"/>
                </a:solidFill>
                <a:latin typeface="Neutra Text" panose="02000000000000000000" pitchFamily="50" charset="0"/>
              </a:rPr>
              <a:t>04</a:t>
            </a:r>
          </a:p>
        </p:txBody>
      </p:sp>
      <p:sp>
        <p:nvSpPr>
          <p:cNvPr id="4" name="CuadroTexto 3">
            <a:extLst>
              <a:ext uri="{FF2B5EF4-FFF2-40B4-BE49-F238E27FC236}">
                <a16:creationId xmlns:a16="http://schemas.microsoft.com/office/drawing/2014/main" id="{70AAC19C-A123-4813-9EB3-335E81143B51}"/>
              </a:ext>
            </a:extLst>
          </p:cNvPr>
          <p:cNvSpPr txBox="1"/>
          <p:nvPr/>
        </p:nvSpPr>
        <p:spPr>
          <a:xfrm>
            <a:off x="840627" y="1267343"/>
            <a:ext cx="1206746" cy="1107996"/>
          </a:xfrm>
          <a:prstGeom prst="rect">
            <a:avLst/>
          </a:prstGeom>
          <a:noFill/>
        </p:spPr>
        <p:txBody>
          <a:bodyPr wrap="square" rtlCol="0">
            <a:spAutoFit/>
          </a:bodyPr>
          <a:lstStyle/>
          <a:p>
            <a:r>
              <a:rPr lang="es-ES" sz="6600" spc="-300" dirty="0">
                <a:solidFill>
                  <a:srgbClr val="801F8A"/>
                </a:solidFill>
                <a:latin typeface="Neutra Text" panose="02000000000000000000" pitchFamily="50" charset="0"/>
              </a:rPr>
              <a:t>P5</a:t>
            </a:r>
          </a:p>
        </p:txBody>
      </p:sp>
      <p:pic>
        <p:nvPicPr>
          <p:cNvPr id="5" name="Imagen 4">
            <a:extLst>
              <a:ext uri="{FF2B5EF4-FFF2-40B4-BE49-F238E27FC236}">
                <a16:creationId xmlns:a16="http://schemas.microsoft.com/office/drawing/2014/main" id="{340FEABC-5B30-4C48-8151-1FD37FCD49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4111" y="2344170"/>
            <a:ext cx="5632594" cy="79617"/>
          </a:xfrm>
          <a:prstGeom prst="rect">
            <a:avLst/>
          </a:prstGeom>
        </p:spPr>
      </p:pic>
      <p:sp>
        <p:nvSpPr>
          <p:cNvPr id="6" name="CuadroTexto 5">
            <a:extLst>
              <a:ext uri="{FF2B5EF4-FFF2-40B4-BE49-F238E27FC236}">
                <a16:creationId xmlns:a16="http://schemas.microsoft.com/office/drawing/2014/main" id="{8FC66013-DFF7-4D82-8DB6-D2FD7C02D2D3}"/>
              </a:ext>
            </a:extLst>
          </p:cNvPr>
          <p:cNvSpPr txBox="1"/>
          <p:nvPr/>
        </p:nvSpPr>
        <p:spPr>
          <a:xfrm>
            <a:off x="2083896" y="1100986"/>
            <a:ext cx="5117010" cy="1200329"/>
          </a:xfrm>
          <a:prstGeom prst="rect">
            <a:avLst/>
          </a:prstGeom>
          <a:noFill/>
        </p:spPr>
        <p:txBody>
          <a:bodyPr wrap="square" rtlCol="0">
            <a:spAutoFit/>
          </a:bodyPr>
          <a:lstStyle/>
          <a:p>
            <a:r>
              <a:rPr lang="es-ES_tradnl" sz="3600" dirty="0">
                <a:latin typeface="Neutra Text" panose="02000000000000000000" pitchFamily="50" charset="0"/>
              </a:rPr>
              <a:t>Tratamiento de </a:t>
            </a:r>
          </a:p>
          <a:p>
            <a:r>
              <a:rPr lang="es-ES_tradnl" sz="3600" dirty="0">
                <a:latin typeface="Neutra Text" panose="02000000000000000000" pitchFamily="50" charset="0"/>
              </a:rPr>
              <a:t>valores desconocidos</a:t>
            </a:r>
            <a:endParaRPr lang="es-ES" sz="3600" spc="-150" dirty="0">
              <a:latin typeface="Neutra Text" panose="02000000000000000000" pitchFamily="50" charset="0"/>
            </a:endParaRPr>
          </a:p>
        </p:txBody>
      </p:sp>
      <p:sp>
        <p:nvSpPr>
          <p:cNvPr id="8" name="Rectángulo 7">
            <a:extLst>
              <a:ext uri="{FF2B5EF4-FFF2-40B4-BE49-F238E27FC236}">
                <a16:creationId xmlns:a16="http://schemas.microsoft.com/office/drawing/2014/main" id="{959BCA20-0AEF-49C9-A62D-DD467347D99C}"/>
              </a:ext>
            </a:extLst>
          </p:cNvPr>
          <p:cNvSpPr/>
          <p:nvPr/>
        </p:nvSpPr>
        <p:spPr>
          <a:xfrm>
            <a:off x="939800" y="2623870"/>
            <a:ext cx="5588000" cy="5262979"/>
          </a:xfrm>
          <a:prstGeom prst="rect">
            <a:avLst/>
          </a:prstGeom>
        </p:spPr>
        <p:txBody>
          <a:bodyPr wrap="square">
            <a:spAutoFit/>
          </a:bodyPr>
          <a:lstStyle/>
          <a:p>
            <a:pPr marL="171450" indent="-171450" algn="just">
              <a:buClr>
                <a:srgbClr val="801F89"/>
              </a:buClr>
              <a:buFont typeface="Wingdings" panose="05000000000000000000" pitchFamily="2" charset="2"/>
              <a:buChar char="§"/>
            </a:pPr>
            <a:r>
              <a:rPr lang="es-ES_tradnl" sz="1200" dirty="0"/>
              <a:t>Los valores de los datos deben ser completos y deben estar expresados de forma precisa y coherente con el tipo de datos del campo para que puedan ser procesados en función de su valor real.</a:t>
            </a:r>
          </a:p>
          <a:p>
            <a:pPr marL="171450" indent="-171450" algn="just">
              <a:buClr>
                <a:srgbClr val="801F89"/>
              </a:buClr>
              <a:buFont typeface="Wingdings" panose="05000000000000000000" pitchFamily="2" charset="2"/>
              <a:buChar char="§"/>
            </a:pPr>
            <a:endParaRPr lang="es-ES_tradnl" sz="1200" dirty="0"/>
          </a:p>
          <a:p>
            <a:pPr marL="171450" indent="-171450" algn="just">
              <a:buClr>
                <a:srgbClr val="801F89"/>
              </a:buClr>
              <a:buFont typeface="Wingdings" panose="05000000000000000000" pitchFamily="2" charset="2"/>
              <a:buChar char="§"/>
            </a:pPr>
            <a:r>
              <a:rPr lang="es-ES_tradnl" sz="1200" dirty="0"/>
              <a:t>Como norma general, hay que rellenar todas las celdas de una tabla y mantener un código común para los datos desconocidos.</a:t>
            </a:r>
          </a:p>
          <a:p>
            <a:pPr marL="171450" indent="-171450" algn="just">
              <a:buClr>
                <a:srgbClr val="801F89"/>
              </a:buClr>
              <a:buFont typeface="Wingdings" panose="05000000000000000000" pitchFamily="2" charset="2"/>
              <a:buChar char="§"/>
            </a:pPr>
            <a:endParaRPr lang="es-ES_tradnl" sz="1200" dirty="0"/>
          </a:p>
          <a:p>
            <a:pPr marL="171450" indent="-171450" algn="just">
              <a:buClr>
                <a:srgbClr val="801F89"/>
              </a:buClr>
              <a:buFont typeface="Wingdings" panose="05000000000000000000" pitchFamily="2" charset="2"/>
              <a:buChar char="§"/>
            </a:pPr>
            <a:r>
              <a:rPr lang="es-ES_tradnl" sz="1200" dirty="0"/>
              <a:t>A tener en cuenta:</a:t>
            </a:r>
          </a:p>
          <a:p>
            <a:pPr marL="171450" indent="-171450" algn="just">
              <a:buClr>
                <a:srgbClr val="801F89"/>
              </a:buClr>
              <a:buFont typeface="Wingdings" panose="05000000000000000000" pitchFamily="2" charset="2"/>
              <a:buChar char="§"/>
            </a:pPr>
            <a:endParaRPr lang="es-ES_tradnl" sz="1200" dirty="0"/>
          </a:p>
          <a:p>
            <a:pPr marL="628650" lvl="1" indent="-171450" algn="just">
              <a:buClr>
                <a:srgbClr val="801F89"/>
              </a:buClr>
              <a:buFont typeface="Wingdings" panose="05000000000000000000" pitchFamily="2" charset="2"/>
              <a:buChar char="§"/>
            </a:pPr>
            <a:r>
              <a:rPr lang="es-ES_tradnl" sz="1200" dirty="0"/>
              <a:t>Los valores desconocidos, cuando se dejan sin explicar o simplemente están ausentes, suelen generar confusión, especialmente cuando la columna de datos es numérica. Por otro lado, generan resultados erróneos en tareas de ordenación.</a:t>
            </a:r>
          </a:p>
          <a:p>
            <a:pPr marL="171450" indent="-171450" algn="just">
              <a:buClr>
                <a:srgbClr val="801F89"/>
              </a:buClr>
              <a:buFont typeface="Wingdings" panose="05000000000000000000" pitchFamily="2" charset="2"/>
              <a:buChar char="§"/>
            </a:pPr>
            <a:endParaRPr lang="es-ES_tradnl" sz="1200" dirty="0"/>
          </a:p>
          <a:p>
            <a:pPr marL="628650" lvl="1" indent="-171450" algn="just">
              <a:buClr>
                <a:srgbClr val="801F89"/>
              </a:buClr>
              <a:buFont typeface="Wingdings" panose="05000000000000000000" pitchFamily="2" charset="2"/>
              <a:buChar char="§"/>
            </a:pPr>
            <a:r>
              <a:rPr lang="es-ES_tradnl" sz="1200" dirty="0"/>
              <a:t>Recomendaciones para evitar valores de datos desconocidos:</a:t>
            </a:r>
          </a:p>
          <a:p>
            <a:pPr marL="628650" lvl="1" indent="-171450" algn="just">
              <a:buClr>
                <a:srgbClr val="801F89"/>
              </a:buClr>
              <a:buFont typeface="Wingdings" panose="05000000000000000000" pitchFamily="2" charset="2"/>
              <a:buChar char="§"/>
            </a:pPr>
            <a:endParaRPr lang="es-ES_tradnl" sz="1200" dirty="0"/>
          </a:p>
          <a:p>
            <a:pPr marL="1085850" lvl="2" indent="-171450" algn="just">
              <a:buClr>
                <a:srgbClr val="801F89"/>
              </a:buClr>
              <a:buFont typeface="Arial" panose="020B0604020202020204" pitchFamily="34" charset="0"/>
              <a:buChar char="•"/>
            </a:pPr>
            <a:r>
              <a:rPr lang="es-ES_tradnl" sz="1200" dirty="0"/>
              <a:t>Si la celda en blanco representa un cero, entonces el valor debe ser 0.</a:t>
            </a:r>
          </a:p>
          <a:p>
            <a:pPr marL="1085850" lvl="2" indent="-171450" algn="just">
              <a:buClr>
                <a:srgbClr val="801F89"/>
              </a:buClr>
              <a:buFont typeface="Arial" panose="020B0604020202020204" pitchFamily="34" charset="0"/>
              <a:buChar char="•"/>
            </a:pPr>
            <a:r>
              <a:rPr lang="es-ES_tradnl" sz="1200" dirty="0"/>
              <a:t>Si la celda en blanco representa un valor "desconocido" o "no obtenido", entonces esta posibilidad debe explicarse en el diccionario de datos e indicarse con un código específico.</a:t>
            </a:r>
          </a:p>
          <a:p>
            <a:pPr marL="1085850" lvl="2" indent="-171450" algn="just">
              <a:buClr>
                <a:srgbClr val="801F89"/>
              </a:buClr>
              <a:buFont typeface="Arial" panose="020B0604020202020204" pitchFamily="34" charset="0"/>
              <a:buChar char="•"/>
            </a:pPr>
            <a:r>
              <a:rPr lang="es-ES_tradnl" sz="1200" dirty="0"/>
              <a:t>Si un valor en blanco tiene un significado, se debe valorar la opción de añadir una nueva columna para incluir la explicación del valor "en blanco" como un valor posible.</a:t>
            </a:r>
            <a:endParaRPr lang="en-US" sz="1200" dirty="0"/>
          </a:p>
          <a:p>
            <a:pPr marL="1085850" lvl="2" indent="-171450" algn="just">
              <a:buClr>
                <a:srgbClr val="801F89"/>
              </a:buClr>
              <a:buFont typeface="Arial" panose="020B0604020202020204" pitchFamily="34" charset="0"/>
              <a:buChar char="•"/>
            </a:pPr>
            <a:r>
              <a:rPr lang="es-ES_tradnl" sz="1200" dirty="0"/>
              <a:t>Una terminología aceptada para indicar valores desconocidos o ausentes es el valor o código específico NA o N/A.</a:t>
            </a:r>
            <a:r>
              <a:rPr lang="es-ES_tradnl" sz="1200" baseline="30000" dirty="0"/>
              <a:t>1</a:t>
            </a:r>
            <a:r>
              <a:rPr lang="es-ES_tradnl" sz="1200" dirty="0"/>
              <a:t> </a:t>
            </a:r>
          </a:p>
          <a:p>
            <a:pPr marL="1085850" lvl="2" indent="-171450" algn="just">
              <a:buClr>
                <a:srgbClr val="801F89"/>
              </a:buClr>
              <a:buFont typeface="Arial" panose="020B0604020202020204" pitchFamily="34" charset="0"/>
              <a:buChar char="•"/>
            </a:pPr>
            <a:r>
              <a:rPr lang="es-ES_tradnl" sz="1200" dirty="0"/>
              <a:t>El código que se utilice para indicar los valores desconocidos o ausentes, por ejemplo NA, debe especificarse en el diccionario de datos.</a:t>
            </a:r>
          </a:p>
        </p:txBody>
      </p:sp>
      <p:sp>
        <p:nvSpPr>
          <p:cNvPr id="9" name="Rectángulo 8">
            <a:extLst>
              <a:ext uri="{FF2B5EF4-FFF2-40B4-BE49-F238E27FC236}">
                <a16:creationId xmlns:a16="http://schemas.microsoft.com/office/drawing/2014/main" id="{6E9428AC-E77D-4A7E-AE3E-018EB5EBBB00}"/>
              </a:ext>
            </a:extLst>
          </p:cNvPr>
          <p:cNvSpPr/>
          <p:nvPr/>
        </p:nvSpPr>
        <p:spPr>
          <a:xfrm>
            <a:off x="495300" y="8373324"/>
            <a:ext cx="6362700" cy="369332"/>
          </a:xfrm>
          <a:prstGeom prst="rect">
            <a:avLst/>
          </a:prstGeom>
        </p:spPr>
        <p:txBody>
          <a:bodyPr wrap="square">
            <a:spAutoFit/>
          </a:bodyPr>
          <a:lstStyle/>
          <a:p>
            <a:r>
              <a:rPr lang="es-ES_tradnl" sz="900" dirty="0"/>
              <a:t>(1) Del inglés, </a:t>
            </a:r>
            <a:r>
              <a:rPr lang="es-ES_tradnl" sz="900" i="1" dirty="0" err="1"/>
              <a:t>not</a:t>
            </a:r>
            <a:r>
              <a:rPr lang="es-ES_tradnl" sz="900" i="1" dirty="0"/>
              <a:t> </a:t>
            </a:r>
            <a:r>
              <a:rPr lang="es-ES_tradnl" sz="900" i="1" dirty="0" err="1"/>
              <a:t>available</a:t>
            </a:r>
            <a:r>
              <a:rPr lang="es-ES_tradnl" sz="900" i="1" dirty="0"/>
              <a:t> </a:t>
            </a:r>
            <a:r>
              <a:rPr lang="es-ES_tradnl" sz="900" dirty="0"/>
              <a:t>(no disponible), </a:t>
            </a:r>
            <a:r>
              <a:rPr lang="es-ES_tradnl" sz="900" i="1" dirty="0" err="1"/>
              <a:t>not</a:t>
            </a:r>
            <a:r>
              <a:rPr lang="es-ES_tradnl" sz="900" i="1" dirty="0"/>
              <a:t> </a:t>
            </a:r>
            <a:r>
              <a:rPr lang="es-ES_tradnl" sz="900" i="1" dirty="0" err="1"/>
              <a:t>applicable</a:t>
            </a:r>
            <a:r>
              <a:rPr lang="es-ES_tradnl" sz="900" i="1" dirty="0"/>
              <a:t> </a:t>
            </a:r>
            <a:r>
              <a:rPr lang="es-ES_tradnl" sz="900" dirty="0"/>
              <a:t>(no corresponde en el caso) o </a:t>
            </a:r>
            <a:r>
              <a:rPr lang="es-ES_tradnl" sz="900" i="1" dirty="0"/>
              <a:t>no </a:t>
            </a:r>
            <a:r>
              <a:rPr lang="es-ES_tradnl" sz="900" i="1" dirty="0" err="1"/>
              <a:t>answer</a:t>
            </a:r>
            <a:r>
              <a:rPr lang="es-ES_tradnl" sz="900" dirty="0"/>
              <a:t> (sin respuesta; aunque este significado solo se usa en ciertas situaciones). </a:t>
            </a:r>
            <a:r>
              <a:rPr lang="es-ES_tradnl" sz="900" dirty="0">
                <a:hlinkClick r:id="rId3"/>
              </a:rPr>
              <a:t>https://es.wikipedia.org/wiki/N/a</a:t>
            </a:r>
            <a:endParaRPr lang="es-ES_tradnl" sz="900" dirty="0"/>
          </a:p>
        </p:txBody>
      </p:sp>
      <p:grpSp>
        <p:nvGrpSpPr>
          <p:cNvPr id="11" name="Grupo 10">
            <a:extLst>
              <a:ext uri="{FF2B5EF4-FFF2-40B4-BE49-F238E27FC236}">
                <a16:creationId xmlns:a16="http://schemas.microsoft.com/office/drawing/2014/main" id="{CADD8F71-5A66-4708-ACD3-71A1D7D09968}"/>
              </a:ext>
            </a:extLst>
          </p:cNvPr>
          <p:cNvGrpSpPr/>
          <p:nvPr/>
        </p:nvGrpSpPr>
        <p:grpSpPr>
          <a:xfrm>
            <a:off x="5412969" y="70855"/>
            <a:ext cx="1132840" cy="664277"/>
            <a:chOff x="2371412" y="5220699"/>
            <a:chExt cx="752397" cy="441192"/>
          </a:xfrm>
        </p:grpSpPr>
        <p:sp>
          <p:nvSpPr>
            <p:cNvPr id="12" name="CuadroTexto 11">
              <a:extLst>
                <a:ext uri="{FF2B5EF4-FFF2-40B4-BE49-F238E27FC236}">
                  <a16:creationId xmlns:a16="http://schemas.microsoft.com/office/drawing/2014/main" id="{D93F8D00-95F4-4C7E-86AC-1543A2D78EBE}"/>
                </a:ext>
              </a:extLst>
            </p:cNvPr>
            <p:cNvSpPr txBox="1"/>
            <p:nvPr/>
          </p:nvSpPr>
          <p:spPr>
            <a:xfrm>
              <a:off x="2910418" y="5292559"/>
              <a:ext cx="188119" cy="369332"/>
            </a:xfrm>
            <a:prstGeom prst="rect">
              <a:avLst/>
            </a:prstGeom>
            <a:noFill/>
          </p:spPr>
          <p:txBody>
            <a:bodyPr wrap="square" rtlCol="0">
              <a:spAutoFit/>
            </a:bodyPr>
            <a:lstStyle/>
            <a:p>
              <a:r>
                <a:rPr lang="es-ES" dirty="0">
                  <a:solidFill>
                    <a:srgbClr val="ED7D31"/>
                  </a:solidFill>
                  <a:latin typeface="Neutra Text" panose="02000000000000000000" pitchFamily="50" charset="0"/>
                </a:rPr>
                <a:t>?</a:t>
              </a:r>
            </a:p>
          </p:txBody>
        </p:sp>
        <p:grpSp>
          <p:nvGrpSpPr>
            <p:cNvPr id="13" name="Grupo 12">
              <a:extLst>
                <a:ext uri="{FF2B5EF4-FFF2-40B4-BE49-F238E27FC236}">
                  <a16:creationId xmlns:a16="http://schemas.microsoft.com/office/drawing/2014/main" id="{962D079C-73BA-424D-B721-FDCE7C7F2210}"/>
                </a:ext>
              </a:extLst>
            </p:cNvPr>
            <p:cNvGrpSpPr/>
            <p:nvPr/>
          </p:nvGrpSpPr>
          <p:grpSpPr>
            <a:xfrm>
              <a:off x="2371412" y="5220699"/>
              <a:ext cx="752397" cy="343127"/>
              <a:chOff x="2559531" y="5275468"/>
              <a:chExt cx="752397" cy="343127"/>
            </a:xfrm>
          </p:grpSpPr>
          <p:grpSp>
            <p:nvGrpSpPr>
              <p:cNvPr id="14" name="Grupo 13">
                <a:extLst>
                  <a:ext uri="{FF2B5EF4-FFF2-40B4-BE49-F238E27FC236}">
                    <a16:creationId xmlns:a16="http://schemas.microsoft.com/office/drawing/2014/main" id="{DA87D497-E61F-41B7-A0A3-9BAEC9F9F913}"/>
                  </a:ext>
                </a:extLst>
              </p:cNvPr>
              <p:cNvGrpSpPr/>
              <p:nvPr/>
            </p:nvGrpSpPr>
            <p:grpSpPr>
              <a:xfrm>
                <a:off x="2559531" y="5275468"/>
                <a:ext cx="752397" cy="343127"/>
                <a:chOff x="4716780" y="1043940"/>
                <a:chExt cx="1386840" cy="632462"/>
              </a:xfrm>
            </p:grpSpPr>
            <p:sp>
              <p:nvSpPr>
                <p:cNvPr id="18" name="Rectángulo 17">
                  <a:extLst>
                    <a:ext uri="{FF2B5EF4-FFF2-40B4-BE49-F238E27FC236}">
                      <a16:creationId xmlns:a16="http://schemas.microsoft.com/office/drawing/2014/main" id="{D955959C-0C10-4A65-8A6D-6780126042FE}"/>
                    </a:ext>
                  </a:extLst>
                </p:cNvPr>
                <p:cNvSpPr/>
                <p:nvPr/>
              </p:nvSpPr>
              <p:spPr>
                <a:xfrm>
                  <a:off x="4724400" y="1219202"/>
                  <a:ext cx="344094"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9" name="Grupo 18">
                  <a:extLst>
                    <a:ext uri="{FF2B5EF4-FFF2-40B4-BE49-F238E27FC236}">
                      <a16:creationId xmlns:a16="http://schemas.microsoft.com/office/drawing/2014/main" id="{D2F7F4B4-2533-40EF-BB29-82A820D4034D}"/>
                    </a:ext>
                  </a:extLst>
                </p:cNvPr>
                <p:cNvGrpSpPr/>
                <p:nvPr/>
              </p:nvGrpSpPr>
              <p:grpSpPr>
                <a:xfrm>
                  <a:off x="4716780" y="1043940"/>
                  <a:ext cx="1386840" cy="596900"/>
                  <a:chOff x="4716780" y="1043940"/>
                  <a:chExt cx="1386840" cy="596900"/>
                </a:xfrm>
              </p:grpSpPr>
              <p:sp>
                <p:nvSpPr>
                  <p:cNvPr id="20" name="Rectángulo 19">
                    <a:extLst>
                      <a:ext uri="{FF2B5EF4-FFF2-40B4-BE49-F238E27FC236}">
                        <a16:creationId xmlns:a16="http://schemas.microsoft.com/office/drawing/2014/main" id="{2DC4E530-D376-408D-B91C-C5FFD539C092}"/>
                      </a:ext>
                    </a:extLst>
                  </p:cNvPr>
                  <p:cNvSpPr/>
                  <p:nvPr/>
                </p:nvSpPr>
                <p:spPr>
                  <a:xfrm>
                    <a:off x="4716780" y="1043940"/>
                    <a:ext cx="1386840" cy="144780"/>
                  </a:xfrm>
                  <a:prstGeom prst="rect">
                    <a:avLst/>
                  </a:prstGeom>
                  <a:solidFill>
                    <a:schemeClr val="bg1">
                      <a:lumMod val="8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cxnSp>
                <p:nvCxnSpPr>
                  <p:cNvPr id="21" name="Conector recto 20">
                    <a:extLst>
                      <a:ext uri="{FF2B5EF4-FFF2-40B4-BE49-F238E27FC236}">
                        <a16:creationId xmlns:a16="http://schemas.microsoft.com/office/drawing/2014/main" id="{27FB4C37-225A-4F35-A9DB-376052D981CE}"/>
                      </a:ext>
                    </a:extLst>
                  </p:cNvPr>
                  <p:cNvCxnSpPr/>
                  <p:nvPr/>
                </p:nvCxnSpPr>
                <p:spPr>
                  <a:xfrm>
                    <a:off x="5525414" y="1221740"/>
                    <a:ext cx="0" cy="4191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5" name="CuadroTexto 14">
                <a:extLst>
                  <a:ext uri="{FF2B5EF4-FFF2-40B4-BE49-F238E27FC236}">
                    <a16:creationId xmlns:a16="http://schemas.microsoft.com/office/drawing/2014/main" id="{2D84C285-7655-45A5-BA03-56145735CC2C}"/>
                  </a:ext>
                </a:extLst>
              </p:cNvPr>
              <p:cNvSpPr txBox="1"/>
              <p:nvPr/>
            </p:nvSpPr>
            <p:spPr>
              <a:xfrm rot="10800000">
                <a:off x="2916714" y="5372168"/>
                <a:ext cx="312926" cy="245299"/>
              </a:xfrm>
              <a:prstGeom prst="rect">
                <a:avLst/>
              </a:prstGeom>
              <a:noFill/>
            </p:spPr>
            <p:txBody>
              <a:bodyPr wrap="square" rtlCol="0">
                <a:spAutoFit/>
              </a:bodyPr>
              <a:lstStyle/>
              <a:p>
                <a:r>
                  <a:rPr lang="es-ES" dirty="0">
                    <a:solidFill>
                      <a:srgbClr val="ED7D31"/>
                    </a:solidFill>
                    <a:latin typeface="Neutra Text" panose="02000000000000000000" pitchFamily="50" charset="0"/>
                  </a:rPr>
                  <a:t>?</a:t>
                </a:r>
              </a:p>
            </p:txBody>
          </p:sp>
          <p:sp>
            <p:nvSpPr>
              <p:cNvPr id="16" name="Rectángulo 15">
                <a:extLst>
                  <a:ext uri="{FF2B5EF4-FFF2-40B4-BE49-F238E27FC236}">
                    <a16:creationId xmlns:a16="http://schemas.microsoft.com/office/drawing/2014/main" id="{D1B86360-905F-458E-A5E5-87B1887841F8}"/>
                  </a:ext>
                </a:extLst>
              </p:cNvPr>
              <p:cNvSpPr/>
              <p:nvPr/>
            </p:nvSpPr>
            <p:spPr>
              <a:xfrm>
                <a:off x="2771507" y="5562734"/>
                <a:ext cx="198434" cy="2893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736B85B6-F58F-4937-A020-7127C97FB57E}"/>
                  </a:ext>
                </a:extLst>
              </p:cNvPr>
              <p:cNvSpPr/>
              <p:nvPr/>
            </p:nvSpPr>
            <p:spPr>
              <a:xfrm>
                <a:off x="2773888" y="5400809"/>
                <a:ext cx="198434" cy="2893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spTree>
    <p:extLst>
      <p:ext uri="{BB962C8B-B14F-4D97-AF65-F5344CB8AC3E}">
        <p14:creationId xmlns:p14="http://schemas.microsoft.com/office/powerpoint/2010/main" val="35461789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13035C27-5D24-495C-BB69-B2ECCC940740}"/>
              </a:ext>
            </a:extLst>
          </p:cNvPr>
          <p:cNvSpPr/>
          <p:nvPr/>
        </p:nvSpPr>
        <p:spPr>
          <a:xfrm>
            <a:off x="5179631" y="7046"/>
            <a:ext cx="1678369" cy="783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Marcador de número de diapositiva 1">
            <a:extLst>
              <a:ext uri="{FF2B5EF4-FFF2-40B4-BE49-F238E27FC236}">
                <a16:creationId xmlns:a16="http://schemas.microsoft.com/office/drawing/2014/main" id="{2241B1DF-47F1-4B09-BC6D-B6B95D8AF6DE}"/>
              </a:ext>
            </a:extLst>
          </p:cNvPr>
          <p:cNvSpPr>
            <a:spLocks noGrp="1"/>
          </p:cNvSpPr>
          <p:nvPr>
            <p:ph type="sldNum" sz="quarter" idx="12"/>
          </p:nvPr>
        </p:nvSpPr>
        <p:spPr/>
        <p:txBody>
          <a:bodyPr/>
          <a:lstStyle/>
          <a:p>
            <a:fld id="{B0B223AA-581B-472F-BB2F-AB3AEAB0FF05}" type="slidenum">
              <a:rPr lang="es-ES" smtClean="0"/>
              <a:t>26</a:t>
            </a:fld>
            <a:endParaRPr lang="es-ES" dirty="0"/>
          </a:p>
        </p:txBody>
      </p:sp>
      <p:sp>
        <p:nvSpPr>
          <p:cNvPr id="3" name="Rectángulo 2">
            <a:extLst>
              <a:ext uri="{FF2B5EF4-FFF2-40B4-BE49-F238E27FC236}">
                <a16:creationId xmlns:a16="http://schemas.microsoft.com/office/drawing/2014/main" id="{8022699F-C7B1-4FFB-9138-97171C864805}"/>
              </a:ext>
            </a:extLst>
          </p:cNvPr>
          <p:cNvSpPr/>
          <p:nvPr/>
        </p:nvSpPr>
        <p:spPr>
          <a:xfrm>
            <a:off x="385243" y="995967"/>
            <a:ext cx="4330582" cy="338554"/>
          </a:xfrm>
          <a:prstGeom prst="rect">
            <a:avLst/>
          </a:prstGeom>
        </p:spPr>
        <p:txBody>
          <a:bodyPr wrap="square">
            <a:spAutoFit/>
          </a:bodyPr>
          <a:lstStyle/>
          <a:p>
            <a:pPr marL="285750" indent="-285750">
              <a:buClr>
                <a:srgbClr val="801F8A"/>
              </a:buClr>
              <a:buFont typeface="Wingdings" panose="05000000000000000000" pitchFamily="2" charset="2"/>
              <a:buChar char="§"/>
            </a:pPr>
            <a:r>
              <a:rPr lang="es-ES_tradnl" sz="1600" b="1" dirty="0"/>
              <a:t>Ejemplo 1</a:t>
            </a:r>
            <a:r>
              <a:rPr lang="es-ES_tradnl" sz="1600" dirty="0"/>
              <a:t>: </a:t>
            </a:r>
            <a:r>
              <a:rPr lang="es-ES_tradnl" sz="1200" dirty="0"/>
              <a:t>Ventas de coches por año (en miles).</a:t>
            </a:r>
          </a:p>
        </p:txBody>
      </p:sp>
      <p:graphicFrame>
        <p:nvGraphicFramePr>
          <p:cNvPr id="5" name="Table 4">
            <a:extLst>
              <a:ext uri="{FF2B5EF4-FFF2-40B4-BE49-F238E27FC236}">
                <a16:creationId xmlns:a16="http://schemas.microsoft.com/office/drawing/2014/main" id="{06BFB602-D154-4D7C-840C-8E993AFC0DB0}"/>
              </a:ext>
            </a:extLst>
          </p:cNvPr>
          <p:cNvGraphicFramePr>
            <a:graphicFrameLocks noGrp="1"/>
          </p:cNvGraphicFramePr>
          <p:nvPr>
            <p:extLst>
              <p:ext uri="{D42A27DB-BD31-4B8C-83A1-F6EECF244321}">
                <p14:modId xmlns:p14="http://schemas.microsoft.com/office/powerpoint/2010/main" val="3410131230"/>
              </p:ext>
            </p:extLst>
          </p:nvPr>
        </p:nvGraphicFramePr>
        <p:xfrm>
          <a:off x="441325" y="1775454"/>
          <a:ext cx="2806700" cy="4864694"/>
        </p:xfrm>
        <a:graphic>
          <a:graphicData uri="http://schemas.openxmlformats.org/drawingml/2006/table">
            <a:tbl>
              <a:tblPr firstRow="1" bandRow="1">
                <a:tableStyleId>{5C22544A-7EE6-4342-B048-85BDC9FD1C3A}</a:tableStyleId>
              </a:tblPr>
              <a:tblGrid>
                <a:gridCol w="801118">
                  <a:extLst>
                    <a:ext uri="{9D8B030D-6E8A-4147-A177-3AD203B41FA5}">
                      <a16:colId xmlns:a16="http://schemas.microsoft.com/office/drawing/2014/main" val="20000"/>
                    </a:ext>
                  </a:extLst>
                </a:gridCol>
                <a:gridCol w="543622">
                  <a:extLst>
                    <a:ext uri="{9D8B030D-6E8A-4147-A177-3AD203B41FA5}">
                      <a16:colId xmlns:a16="http://schemas.microsoft.com/office/drawing/2014/main" val="20001"/>
                    </a:ext>
                  </a:extLst>
                </a:gridCol>
                <a:gridCol w="693118">
                  <a:extLst>
                    <a:ext uri="{9D8B030D-6E8A-4147-A177-3AD203B41FA5}">
                      <a16:colId xmlns:a16="http://schemas.microsoft.com/office/drawing/2014/main" val="20002"/>
                    </a:ext>
                  </a:extLst>
                </a:gridCol>
                <a:gridCol w="768842">
                  <a:extLst>
                    <a:ext uri="{9D8B030D-6E8A-4147-A177-3AD203B41FA5}">
                      <a16:colId xmlns:a16="http://schemas.microsoft.com/office/drawing/2014/main" val="20003"/>
                    </a:ext>
                  </a:extLst>
                </a:gridCol>
              </a:tblGrid>
              <a:tr h="436145">
                <a:tc>
                  <a:txBody>
                    <a:bodyPr/>
                    <a:lstStyle/>
                    <a:p>
                      <a:pPr algn="ctr">
                        <a:lnSpc>
                          <a:spcPts val="1200"/>
                        </a:lnSpc>
                      </a:pPr>
                      <a:r>
                        <a:rPr lang="it-IT" sz="1000" b="0" i="0" dirty="0">
                          <a:solidFill>
                            <a:schemeClr val="tx1"/>
                          </a:solidFill>
                          <a:effectLst/>
                          <a:latin typeface="Calibri" panose="020F0502020204030204" pitchFamily="34" charset="0"/>
                        </a:rPr>
                        <a:t>marca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lnSpc>
                          <a:spcPts val="1200"/>
                        </a:lnSpc>
                      </a:pPr>
                      <a:r>
                        <a:rPr lang="es-ES_tradnl" sz="1000" b="0" i="0" dirty="0">
                          <a:solidFill>
                            <a:schemeClr val="tx1"/>
                          </a:solidFill>
                          <a:effectLst/>
                          <a:latin typeface="Calibri" panose="020F0502020204030204" pitchFamily="34" charset="0"/>
                        </a:rPr>
                        <a:t>año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lnSpc>
                          <a:spcPts val="1200"/>
                        </a:lnSpc>
                      </a:pPr>
                      <a:r>
                        <a:rPr lang="es-ES_tradnl" sz="1000" b="0" i="0" dirty="0">
                          <a:solidFill>
                            <a:schemeClr val="tx1"/>
                          </a:solidFill>
                          <a:effectLst/>
                          <a:latin typeface="Calibri" panose="020F0502020204030204" pitchFamily="34" charset="0"/>
                        </a:rPr>
                        <a:t>consumo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lnSpc>
                          <a:spcPts val="1200"/>
                        </a:lnSpc>
                      </a:pPr>
                      <a:r>
                        <a:rPr lang="es-ES_tradnl" sz="1000" b="0" i="0" dirty="0">
                          <a:solidFill>
                            <a:schemeClr val="tx1"/>
                          </a:solidFill>
                          <a:effectLst/>
                          <a:latin typeface="Calibri" panose="020F0502020204030204" pitchFamily="34" charset="0"/>
                        </a:rPr>
                        <a:t>ventas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603893">
                <a:tc>
                  <a:txBody>
                    <a:bodyPr/>
                    <a:lstStyle/>
                    <a:p>
                      <a:pPr algn="l">
                        <a:lnSpc>
                          <a:spcPts val="1200"/>
                        </a:lnSpc>
                      </a:pPr>
                      <a:r>
                        <a:rPr lang="fr-FR" sz="1000" b="0" i="0" dirty="0">
                          <a:effectLst/>
                          <a:latin typeface="Calibri" panose="020F0502020204030204" pitchFamily="34" charset="0"/>
                        </a:rPr>
                        <a:t>chevrolet chevelle malibu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en-US" sz="1000" b="0" i="0" dirty="0">
                          <a:effectLst/>
                          <a:latin typeface="Calibri" panose="020F0502020204030204" pitchFamily="34" charset="0"/>
                        </a:rPr>
                        <a:t>1998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fi-FI" sz="1000" b="0" i="0" dirty="0">
                          <a:effectLst/>
                          <a:latin typeface="Calibri" panose="020F0502020204030204" pitchFamily="34" charset="0"/>
                        </a:rPr>
                        <a:t>Alto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fi-FI" sz="1000" b="0" i="0" dirty="0">
                          <a:effectLst/>
                          <a:latin typeface="Calibri" panose="020F0502020204030204" pitchFamily="34" charset="0"/>
                        </a:rPr>
                        <a:t>2,50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03893">
                <a:tc>
                  <a:txBody>
                    <a:bodyPr/>
                    <a:lstStyle/>
                    <a:p>
                      <a:pPr algn="l">
                        <a:lnSpc>
                          <a:spcPts val="1200"/>
                        </a:lnSpc>
                      </a:pPr>
                      <a:r>
                        <a:rPr lang="fr-FR" sz="1000" b="0" i="0" dirty="0">
                          <a:effectLst/>
                          <a:latin typeface="Calibri" panose="020F0502020204030204" pitchFamily="34" charset="0"/>
                        </a:rPr>
                        <a:t>chevrolet chevelle malibu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en-US" sz="1000" b="0" i="0" dirty="0">
                          <a:effectLst/>
                          <a:latin typeface="Calibri" panose="020F0502020204030204" pitchFamily="34" charset="0"/>
                        </a:rPr>
                        <a:t>1999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is-IS" sz="1000" b="0" i="0" dirty="0">
                          <a:effectLst/>
                          <a:latin typeface="Calibri" panose="020F0502020204030204" pitchFamily="34" charset="0"/>
                        </a:rPr>
                        <a:t>Bajo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is-IS" sz="1000" b="0" i="0" dirty="0">
                          <a:effectLst/>
                          <a:latin typeface="Calibri" panose="020F0502020204030204" pitchFamily="34" charset="0"/>
                        </a:rPr>
                        <a:t>2,63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603893">
                <a:tc>
                  <a:txBody>
                    <a:bodyPr/>
                    <a:lstStyle/>
                    <a:p>
                      <a:pPr algn="l">
                        <a:lnSpc>
                          <a:spcPts val="1200"/>
                        </a:lnSpc>
                      </a:pPr>
                      <a:r>
                        <a:rPr lang="fr-FR" sz="1000" b="0" i="0" dirty="0">
                          <a:effectLst/>
                          <a:latin typeface="Calibri" panose="020F0502020204030204" pitchFamily="34" charset="0"/>
                        </a:rPr>
                        <a:t>chevrolet chevelle malibu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is-IS" sz="1000" b="0" i="0" dirty="0">
                          <a:effectLst/>
                          <a:latin typeface="Calibri" panose="020F0502020204030204" pitchFamily="34" charset="0"/>
                        </a:rPr>
                        <a:t>2000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es-ES_tradnl" sz="1000" b="0" i="0" dirty="0">
                          <a:effectLst/>
                          <a:latin typeface="Calibri" panose="020F0502020204030204" pitchFamily="34" charset="0"/>
                        </a:rPr>
                        <a:t>Medio</a:t>
                      </a:r>
                      <a:endParaRPr lang="fi-FI" sz="1000" b="0" i="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endParaRPr lang="fi-FI" sz="1000" b="0" i="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36145">
                <a:tc>
                  <a:txBody>
                    <a:bodyPr/>
                    <a:lstStyle/>
                    <a:p>
                      <a:pPr algn="l">
                        <a:lnSpc>
                          <a:spcPts val="1200"/>
                        </a:lnSpc>
                      </a:pPr>
                      <a:r>
                        <a:rPr lang="en-US" sz="1000" b="0" i="0" dirty="0">
                          <a:effectLst/>
                          <a:latin typeface="Calibri" panose="020F0502020204030204" pitchFamily="34" charset="0"/>
                        </a:rPr>
                        <a:t>buick skylark 320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en-US" sz="1000" b="0" i="0" dirty="0">
                          <a:effectLst/>
                          <a:latin typeface="Calibri" panose="020F0502020204030204" pitchFamily="34" charset="0"/>
                        </a:rPr>
                        <a:t>1998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endParaRPr lang="uk-UA" sz="1000" b="0" i="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uk-UA" sz="1000" b="0" i="0" dirty="0">
                          <a:effectLst/>
                          <a:latin typeface="Calibri" panose="020F0502020204030204" pitchFamily="34" charset="0"/>
                        </a:rPr>
                        <a:t>3,40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36145">
                <a:tc>
                  <a:txBody>
                    <a:bodyPr/>
                    <a:lstStyle/>
                    <a:p>
                      <a:pPr algn="l">
                        <a:lnSpc>
                          <a:spcPts val="1200"/>
                        </a:lnSpc>
                      </a:pPr>
                      <a:r>
                        <a:rPr lang="en-US" sz="1000" b="0" i="0" dirty="0">
                          <a:effectLst/>
                          <a:latin typeface="Calibri" panose="020F0502020204030204" pitchFamily="34" charset="0"/>
                        </a:rPr>
                        <a:t>buick skylark 320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en-US" sz="1000" b="0" i="0" dirty="0">
                          <a:effectLst/>
                          <a:latin typeface="Calibri" panose="020F0502020204030204" pitchFamily="34" charset="0"/>
                        </a:rPr>
                        <a:t>1999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es-ES_tradnl" sz="1000" b="0" i="0" dirty="0">
                          <a:effectLst/>
                          <a:latin typeface="Calibri" panose="020F0502020204030204" pitchFamily="34" charset="0"/>
                        </a:rPr>
                        <a:t>Medio</a:t>
                      </a:r>
                      <a:endParaRPr lang="ru-RU" sz="1000" b="0" i="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ru-RU" sz="1000" b="0" i="0" dirty="0">
                          <a:effectLst/>
                          <a:latin typeface="Calibri" panose="020F0502020204030204" pitchFamily="34" charset="0"/>
                        </a:rPr>
                        <a:t>3,57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436145">
                <a:tc>
                  <a:txBody>
                    <a:bodyPr/>
                    <a:lstStyle/>
                    <a:p>
                      <a:pPr algn="l">
                        <a:lnSpc>
                          <a:spcPts val="1200"/>
                        </a:lnSpc>
                      </a:pPr>
                      <a:r>
                        <a:rPr lang="en-US" sz="1000" b="0" i="0" dirty="0">
                          <a:effectLst/>
                          <a:latin typeface="Calibri" panose="020F0502020204030204" pitchFamily="34" charset="0"/>
                        </a:rPr>
                        <a:t>buick skylark 320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is-IS" sz="1000" b="0" i="0">
                          <a:effectLst/>
                          <a:latin typeface="Calibri" panose="020F0502020204030204" pitchFamily="34" charset="0"/>
                        </a:rPr>
                        <a:t>2000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es-ES_tradnl" sz="1000" b="0" i="0" dirty="0">
                          <a:effectLst/>
                          <a:latin typeface="Calibri" panose="020F0502020204030204" pitchFamily="34" charset="0"/>
                        </a:rPr>
                        <a:t>Medio</a:t>
                      </a:r>
                      <a:endParaRPr lang="uk-UA" sz="1000" b="0" i="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es-ES_tradnl" sz="1000" b="0" i="0" dirty="0">
                          <a:effectLst/>
                          <a:latin typeface="Calibri" panose="020F0502020204030204" pitchFamily="34" charset="0"/>
                        </a:rPr>
                        <a:t>N/A</a:t>
                      </a:r>
                      <a:endParaRPr lang="uk-UA" sz="1000" b="0" i="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436145">
                <a:tc>
                  <a:txBody>
                    <a:bodyPr/>
                    <a:lstStyle/>
                    <a:p>
                      <a:pPr algn="l">
                        <a:lnSpc>
                          <a:spcPts val="1200"/>
                        </a:lnSpc>
                      </a:pPr>
                      <a:r>
                        <a:rPr lang="en-US" sz="1000" b="0" i="0" dirty="0">
                          <a:effectLst/>
                          <a:latin typeface="Calibri" panose="020F0502020204030204" pitchFamily="34" charset="0"/>
                        </a:rPr>
                        <a:t>plymouth satellite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en-US" sz="1000" b="0" i="0" dirty="0">
                          <a:effectLst/>
                          <a:latin typeface="Calibri" panose="020F0502020204030204" pitchFamily="34" charset="0"/>
                        </a:rPr>
                        <a:t>1998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endParaRPr lang="fi-FI" sz="1000" b="0" i="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fi-FI" sz="1000" b="0" i="0" dirty="0">
                          <a:effectLst/>
                          <a:latin typeface="Calibri" panose="020F0502020204030204" pitchFamily="34" charset="0"/>
                        </a:rPr>
                        <a:t>2,40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36145">
                <a:tc>
                  <a:txBody>
                    <a:bodyPr/>
                    <a:lstStyle/>
                    <a:p>
                      <a:pPr algn="l">
                        <a:lnSpc>
                          <a:spcPts val="1200"/>
                        </a:lnSpc>
                      </a:pPr>
                      <a:r>
                        <a:rPr lang="en-US" sz="1000" b="0" i="0" dirty="0">
                          <a:effectLst/>
                          <a:latin typeface="Calibri" panose="020F0502020204030204" pitchFamily="34" charset="0"/>
                        </a:rPr>
                        <a:t>plymouth satellite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en-US" sz="1000" b="0" i="0" dirty="0">
                          <a:effectLst/>
                          <a:latin typeface="Calibri" panose="020F0502020204030204" pitchFamily="34" charset="0"/>
                        </a:rPr>
                        <a:t>1999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endParaRPr lang="fi-FI" sz="1000" b="0" i="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fi-FI" sz="1000" b="0" i="0" dirty="0">
                          <a:effectLst/>
                          <a:latin typeface="Calibri" panose="020F0502020204030204" pitchFamily="34" charset="0"/>
                        </a:rPr>
                        <a:t>2,52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436145">
                <a:tc>
                  <a:txBody>
                    <a:bodyPr/>
                    <a:lstStyle/>
                    <a:p>
                      <a:pPr algn="l">
                        <a:lnSpc>
                          <a:spcPts val="1200"/>
                        </a:lnSpc>
                      </a:pPr>
                      <a:r>
                        <a:rPr lang="en-US" sz="1000" b="0" i="0" dirty="0">
                          <a:effectLst/>
                          <a:latin typeface="Calibri" panose="020F0502020204030204" pitchFamily="34" charset="0"/>
                        </a:rPr>
                        <a:t>plymouth satellite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is-IS" sz="1000" b="0" i="0">
                          <a:effectLst/>
                          <a:latin typeface="Calibri" panose="020F0502020204030204" pitchFamily="34" charset="0"/>
                        </a:rPr>
                        <a:t>2000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es-ES_tradnl" sz="1000" b="0" i="0" dirty="0">
                          <a:effectLst/>
                          <a:latin typeface="Calibri" panose="020F0502020204030204" pitchFamily="34" charset="0"/>
                        </a:rPr>
                        <a:t>Alto</a:t>
                      </a:r>
                      <a:endParaRPr lang="uk-UA" sz="1000" b="0" i="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uk-UA" sz="1000" b="0" i="0" dirty="0">
                          <a:effectLst/>
                          <a:latin typeface="Calibri" panose="020F0502020204030204" pitchFamily="34" charset="0"/>
                        </a:rPr>
                        <a:t>3,60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bl>
          </a:graphicData>
        </a:graphic>
      </p:graphicFrame>
      <p:graphicFrame>
        <p:nvGraphicFramePr>
          <p:cNvPr id="6" name="Table 8">
            <a:extLst>
              <a:ext uri="{FF2B5EF4-FFF2-40B4-BE49-F238E27FC236}">
                <a16:creationId xmlns:a16="http://schemas.microsoft.com/office/drawing/2014/main" id="{AEEA224B-4725-4520-99A3-8B883C5CFF04}"/>
              </a:ext>
            </a:extLst>
          </p:cNvPr>
          <p:cNvGraphicFramePr>
            <a:graphicFrameLocks noGrp="1"/>
          </p:cNvGraphicFramePr>
          <p:nvPr>
            <p:extLst>
              <p:ext uri="{D42A27DB-BD31-4B8C-83A1-F6EECF244321}">
                <p14:modId xmlns:p14="http://schemas.microsoft.com/office/powerpoint/2010/main" val="2399889346"/>
              </p:ext>
            </p:extLst>
          </p:nvPr>
        </p:nvGraphicFramePr>
        <p:xfrm>
          <a:off x="3495040" y="1746491"/>
          <a:ext cx="2861220" cy="4902786"/>
        </p:xfrm>
        <a:graphic>
          <a:graphicData uri="http://schemas.openxmlformats.org/drawingml/2006/table">
            <a:tbl>
              <a:tblPr firstRow="1" bandRow="1">
                <a:tableStyleId>{5C22544A-7EE6-4342-B048-85BDC9FD1C3A}</a:tableStyleId>
              </a:tblPr>
              <a:tblGrid>
                <a:gridCol w="786021">
                  <a:extLst>
                    <a:ext uri="{9D8B030D-6E8A-4147-A177-3AD203B41FA5}">
                      <a16:colId xmlns:a16="http://schemas.microsoft.com/office/drawing/2014/main" val="20000"/>
                    </a:ext>
                  </a:extLst>
                </a:gridCol>
                <a:gridCol w="568037">
                  <a:extLst>
                    <a:ext uri="{9D8B030D-6E8A-4147-A177-3AD203B41FA5}">
                      <a16:colId xmlns:a16="http://schemas.microsoft.com/office/drawing/2014/main" val="20001"/>
                    </a:ext>
                  </a:extLst>
                </a:gridCol>
                <a:gridCol w="692727">
                  <a:extLst>
                    <a:ext uri="{9D8B030D-6E8A-4147-A177-3AD203B41FA5}">
                      <a16:colId xmlns:a16="http://schemas.microsoft.com/office/drawing/2014/main" val="20002"/>
                    </a:ext>
                  </a:extLst>
                </a:gridCol>
                <a:gridCol w="814435">
                  <a:extLst>
                    <a:ext uri="{9D8B030D-6E8A-4147-A177-3AD203B41FA5}">
                      <a16:colId xmlns:a16="http://schemas.microsoft.com/office/drawing/2014/main" val="20003"/>
                    </a:ext>
                  </a:extLst>
                </a:gridCol>
              </a:tblGrid>
              <a:tr h="439560">
                <a:tc>
                  <a:txBody>
                    <a:bodyPr/>
                    <a:lstStyle/>
                    <a:p>
                      <a:pPr algn="ctr">
                        <a:lnSpc>
                          <a:spcPts val="1200"/>
                        </a:lnSpc>
                      </a:pPr>
                      <a:r>
                        <a:rPr lang="it-IT" sz="1000" b="0" i="0" dirty="0">
                          <a:solidFill>
                            <a:schemeClr val="tx1"/>
                          </a:solidFill>
                          <a:effectLst/>
                          <a:latin typeface="Calibri" panose="020F0502020204030204" pitchFamily="34" charset="0"/>
                        </a:rPr>
                        <a:t>marca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lnSpc>
                          <a:spcPts val="1200"/>
                        </a:lnSpc>
                      </a:pPr>
                      <a:r>
                        <a:rPr lang="es-ES_tradnl" sz="1000" b="0" i="0" dirty="0">
                          <a:solidFill>
                            <a:schemeClr val="tx1"/>
                          </a:solidFill>
                          <a:effectLst/>
                          <a:latin typeface="Calibri" panose="020F0502020204030204" pitchFamily="34" charset="0"/>
                        </a:rPr>
                        <a:t>año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lnSpc>
                          <a:spcPts val="1200"/>
                        </a:lnSpc>
                      </a:pPr>
                      <a:r>
                        <a:rPr lang="es-ES_tradnl" sz="1000" b="0" i="0" dirty="0">
                          <a:solidFill>
                            <a:schemeClr val="tx1"/>
                          </a:solidFill>
                          <a:effectLst/>
                          <a:latin typeface="Calibri" panose="020F0502020204030204" pitchFamily="34" charset="0"/>
                        </a:rPr>
                        <a:t>consumo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lnSpc>
                          <a:spcPts val="1200"/>
                        </a:lnSpc>
                      </a:pPr>
                      <a:r>
                        <a:rPr lang="es-ES_tradnl" sz="1000" b="0" i="0" dirty="0">
                          <a:solidFill>
                            <a:schemeClr val="tx1"/>
                          </a:solidFill>
                          <a:effectLst/>
                          <a:latin typeface="Calibri" panose="020F0502020204030204" pitchFamily="34" charset="0"/>
                        </a:rPr>
                        <a:t>ventas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608622">
                <a:tc>
                  <a:txBody>
                    <a:bodyPr/>
                    <a:lstStyle/>
                    <a:p>
                      <a:pPr algn="l">
                        <a:lnSpc>
                          <a:spcPts val="1200"/>
                        </a:lnSpc>
                      </a:pPr>
                      <a:r>
                        <a:rPr lang="fr-FR" sz="1000" b="0" i="0" dirty="0">
                          <a:effectLst/>
                          <a:latin typeface="Calibri" panose="020F0502020204030204" pitchFamily="34" charset="0"/>
                        </a:rPr>
                        <a:t>chevrolet chevelle malibu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en-US" sz="1000" b="0" i="0" dirty="0">
                          <a:effectLst/>
                          <a:latin typeface="Calibri" panose="020F0502020204030204" pitchFamily="34" charset="0"/>
                        </a:rPr>
                        <a:t>1998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fi-FI" sz="1000" b="0" i="0" dirty="0">
                          <a:effectLst/>
                          <a:latin typeface="Calibri" panose="020F0502020204030204" pitchFamily="34" charset="0"/>
                        </a:rPr>
                        <a:t>Alto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fi-FI" sz="1000" b="0" i="0" dirty="0">
                          <a:effectLst/>
                          <a:latin typeface="Calibri" panose="020F0502020204030204" pitchFamily="34" charset="0"/>
                        </a:rPr>
                        <a:t>2,50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08622">
                <a:tc>
                  <a:txBody>
                    <a:bodyPr/>
                    <a:lstStyle/>
                    <a:p>
                      <a:pPr algn="l">
                        <a:lnSpc>
                          <a:spcPts val="1200"/>
                        </a:lnSpc>
                      </a:pPr>
                      <a:r>
                        <a:rPr lang="fr-FR" sz="1000" b="0" i="0" dirty="0">
                          <a:effectLst/>
                          <a:latin typeface="Calibri" panose="020F0502020204030204" pitchFamily="34" charset="0"/>
                        </a:rPr>
                        <a:t>chevrolet chevelle malibu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en-US" sz="1000" b="0" i="0" dirty="0">
                          <a:effectLst/>
                          <a:latin typeface="Calibri" panose="020F0502020204030204" pitchFamily="34" charset="0"/>
                        </a:rPr>
                        <a:t>1999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is-IS" sz="1000" b="0" i="0">
                          <a:effectLst/>
                          <a:latin typeface="Calibri" panose="020F0502020204030204" pitchFamily="34" charset="0"/>
                        </a:rPr>
                        <a:t>Bajo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is-IS" sz="1000" b="0" i="0">
                          <a:effectLst/>
                          <a:latin typeface="Calibri" panose="020F0502020204030204" pitchFamily="34" charset="0"/>
                        </a:rPr>
                        <a:t>2,63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608622">
                <a:tc>
                  <a:txBody>
                    <a:bodyPr/>
                    <a:lstStyle/>
                    <a:p>
                      <a:pPr algn="l">
                        <a:lnSpc>
                          <a:spcPts val="1200"/>
                        </a:lnSpc>
                      </a:pPr>
                      <a:r>
                        <a:rPr lang="fr-FR" sz="1000" b="0" i="0" dirty="0">
                          <a:effectLst/>
                          <a:latin typeface="Calibri" panose="020F0502020204030204" pitchFamily="34" charset="0"/>
                        </a:rPr>
                        <a:t>chevrolet chevelle malibu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is-IS" sz="1000" b="0" i="0">
                          <a:effectLst/>
                          <a:latin typeface="Calibri" panose="020F0502020204030204" pitchFamily="34" charset="0"/>
                        </a:rPr>
                        <a:t>2000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es-ES_tradnl" sz="1000" b="0" i="0" dirty="0">
                          <a:effectLst/>
                          <a:latin typeface="Calibri" panose="020F0502020204030204" pitchFamily="34" charset="0"/>
                        </a:rPr>
                        <a:t>Medio</a:t>
                      </a:r>
                      <a:endParaRPr lang="fi-FI" sz="1000" b="0" i="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fi-FI" sz="1000" b="0" i="0" dirty="0">
                          <a:effectLst/>
                          <a:latin typeface="Calibri" panose="020F050202020403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39560">
                <a:tc>
                  <a:txBody>
                    <a:bodyPr/>
                    <a:lstStyle/>
                    <a:p>
                      <a:pPr algn="l">
                        <a:lnSpc>
                          <a:spcPts val="1200"/>
                        </a:lnSpc>
                      </a:pPr>
                      <a:r>
                        <a:rPr lang="en-US" sz="1000" b="0" i="0" dirty="0">
                          <a:effectLst/>
                          <a:latin typeface="Calibri" panose="020F0502020204030204" pitchFamily="34" charset="0"/>
                        </a:rPr>
                        <a:t>buick skylark 320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en-US" sz="1000" b="0" i="0" dirty="0">
                          <a:effectLst/>
                          <a:latin typeface="Calibri" panose="020F0502020204030204" pitchFamily="34" charset="0"/>
                        </a:rPr>
                        <a:t>1998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es-ES_tradnl" sz="1000" b="0" i="0" dirty="0">
                          <a:effectLst/>
                          <a:latin typeface="Calibri" panose="020F0502020204030204" pitchFamily="34" charset="0"/>
                        </a:rPr>
                        <a:t>NA</a:t>
                      </a:r>
                      <a:endParaRPr lang="uk-UA" sz="1000" b="0" i="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uk-UA" sz="1000" b="0" i="0" dirty="0">
                          <a:effectLst/>
                          <a:latin typeface="Calibri" panose="020F0502020204030204" pitchFamily="34" charset="0"/>
                        </a:rPr>
                        <a:t>3,40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39560">
                <a:tc>
                  <a:txBody>
                    <a:bodyPr/>
                    <a:lstStyle/>
                    <a:p>
                      <a:pPr algn="l">
                        <a:lnSpc>
                          <a:spcPts val="1200"/>
                        </a:lnSpc>
                      </a:pPr>
                      <a:r>
                        <a:rPr lang="en-US" sz="1000" b="0" i="0" dirty="0">
                          <a:effectLst/>
                          <a:latin typeface="Calibri" panose="020F0502020204030204" pitchFamily="34" charset="0"/>
                        </a:rPr>
                        <a:t>buick skylark 320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en-US" sz="1000" b="0" i="0" dirty="0">
                          <a:effectLst/>
                          <a:latin typeface="Calibri" panose="020F0502020204030204" pitchFamily="34" charset="0"/>
                        </a:rPr>
                        <a:t>1999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es-ES_tradnl" sz="1000" b="0" i="0" dirty="0">
                          <a:effectLst/>
                          <a:latin typeface="Calibri" panose="020F0502020204030204" pitchFamily="34" charset="0"/>
                        </a:rPr>
                        <a:t>Medio</a:t>
                      </a:r>
                      <a:endParaRPr lang="ru-RU" sz="1000" b="0" i="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ru-RU" sz="1000" b="0" i="0" dirty="0">
                          <a:effectLst/>
                          <a:latin typeface="Calibri" panose="020F0502020204030204" pitchFamily="34" charset="0"/>
                        </a:rPr>
                        <a:t>3,57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439560">
                <a:tc>
                  <a:txBody>
                    <a:bodyPr/>
                    <a:lstStyle/>
                    <a:p>
                      <a:pPr algn="l">
                        <a:lnSpc>
                          <a:spcPts val="1200"/>
                        </a:lnSpc>
                      </a:pPr>
                      <a:r>
                        <a:rPr lang="en-US" sz="1000" b="0" i="0" dirty="0">
                          <a:effectLst/>
                          <a:latin typeface="Calibri" panose="020F0502020204030204" pitchFamily="34" charset="0"/>
                        </a:rPr>
                        <a:t>buick skylark 320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is-IS" sz="1000" b="0" i="0">
                          <a:effectLst/>
                          <a:latin typeface="Calibri" panose="020F0502020204030204" pitchFamily="34" charset="0"/>
                        </a:rPr>
                        <a:t>2000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es-ES_tradnl" sz="1000" b="0" i="0" dirty="0">
                          <a:effectLst/>
                          <a:latin typeface="Calibri" panose="020F0502020204030204" pitchFamily="34" charset="0"/>
                        </a:rPr>
                        <a:t>Medio</a:t>
                      </a:r>
                      <a:endParaRPr lang="uk-UA" sz="1000" b="0" i="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es-ES" sz="1000" b="0" i="0" dirty="0">
                          <a:effectLst/>
                          <a:latin typeface="Calibri" panose="020F0502020204030204" pitchFamily="34" charset="0"/>
                        </a:rPr>
                        <a:t>NA</a:t>
                      </a:r>
                      <a:endParaRPr lang="uk-UA" sz="1000" b="0" i="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439560">
                <a:tc>
                  <a:txBody>
                    <a:bodyPr/>
                    <a:lstStyle/>
                    <a:p>
                      <a:pPr algn="l">
                        <a:lnSpc>
                          <a:spcPts val="1200"/>
                        </a:lnSpc>
                      </a:pPr>
                      <a:r>
                        <a:rPr lang="en-US" sz="1000" b="0" i="0" dirty="0">
                          <a:effectLst/>
                          <a:latin typeface="Calibri" panose="020F0502020204030204" pitchFamily="34" charset="0"/>
                        </a:rPr>
                        <a:t>plymouth satellite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en-US" sz="1000" b="0" i="0" dirty="0">
                          <a:effectLst/>
                          <a:latin typeface="Calibri" panose="020F0502020204030204" pitchFamily="34" charset="0"/>
                        </a:rPr>
                        <a:t>1998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fi-FI" sz="1000" b="0" i="0" dirty="0">
                          <a:effectLst/>
                          <a:latin typeface="Calibri" panose="020F0502020204030204" pitchFamily="34" charset="0"/>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fi-FI" sz="1000" b="0" i="0" dirty="0">
                          <a:effectLst/>
                          <a:latin typeface="Calibri" panose="020F0502020204030204" pitchFamily="34" charset="0"/>
                        </a:rPr>
                        <a:t>2,40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39560">
                <a:tc>
                  <a:txBody>
                    <a:bodyPr/>
                    <a:lstStyle/>
                    <a:p>
                      <a:pPr algn="l">
                        <a:lnSpc>
                          <a:spcPts val="1200"/>
                        </a:lnSpc>
                      </a:pPr>
                      <a:r>
                        <a:rPr lang="en-US" sz="1000" b="0" i="0" dirty="0">
                          <a:effectLst/>
                          <a:latin typeface="Calibri" panose="020F0502020204030204" pitchFamily="34" charset="0"/>
                        </a:rPr>
                        <a:t>plymouth satellite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en-US" sz="1000" b="0" i="0" dirty="0">
                          <a:effectLst/>
                          <a:latin typeface="Calibri" panose="020F0502020204030204" pitchFamily="34" charset="0"/>
                        </a:rPr>
                        <a:t>1999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fi-FI" sz="1000" b="0" i="0" dirty="0">
                          <a:effectLst/>
                          <a:latin typeface="Calibri" panose="020F0502020204030204" pitchFamily="34" charset="0"/>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fi-FI" sz="1000" b="0" i="0" dirty="0">
                          <a:effectLst/>
                          <a:latin typeface="Calibri" panose="020F0502020204030204" pitchFamily="34" charset="0"/>
                        </a:rPr>
                        <a:t>2,52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439560">
                <a:tc>
                  <a:txBody>
                    <a:bodyPr/>
                    <a:lstStyle/>
                    <a:p>
                      <a:pPr algn="l">
                        <a:lnSpc>
                          <a:spcPts val="1200"/>
                        </a:lnSpc>
                      </a:pPr>
                      <a:r>
                        <a:rPr lang="en-US" sz="1000" b="0" i="0" dirty="0">
                          <a:effectLst/>
                          <a:latin typeface="Calibri" panose="020F0502020204030204" pitchFamily="34" charset="0"/>
                        </a:rPr>
                        <a:t>plymouth satellite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is-IS" sz="1000" b="0" i="0">
                          <a:effectLst/>
                          <a:latin typeface="Calibri" panose="020F0502020204030204" pitchFamily="34" charset="0"/>
                        </a:rPr>
                        <a:t>2000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es-ES_tradnl" sz="1000" b="0" i="0" dirty="0">
                          <a:effectLst/>
                          <a:latin typeface="Calibri" panose="020F0502020204030204" pitchFamily="34" charset="0"/>
                        </a:rPr>
                        <a:t>Alto</a:t>
                      </a:r>
                      <a:endParaRPr lang="uk-UA" sz="1000" b="0" i="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uk-UA" sz="1000" b="0" i="0" dirty="0">
                          <a:effectLst/>
                          <a:latin typeface="Calibri" panose="020F0502020204030204" pitchFamily="34" charset="0"/>
                        </a:rPr>
                        <a:t>3,60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bl>
          </a:graphicData>
        </a:graphic>
      </p:graphicFrame>
      <p:sp>
        <p:nvSpPr>
          <p:cNvPr id="7" name="Rectángulo 6">
            <a:extLst>
              <a:ext uri="{FF2B5EF4-FFF2-40B4-BE49-F238E27FC236}">
                <a16:creationId xmlns:a16="http://schemas.microsoft.com/office/drawing/2014/main" id="{57B3AAB2-7251-4FDF-BCE0-09A5896C524E}"/>
              </a:ext>
            </a:extLst>
          </p:cNvPr>
          <p:cNvSpPr/>
          <p:nvPr/>
        </p:nvSpPr>
        <p:spPr>
          <a:xfrm>
            <a:off x="415835" y="1748212"/>
            <a:ext cx="2832189" cy="4902786"/>
          </a:xfrm>
          <a:prstGeom prst="rect">
            <a:avLst/>
          </a:prstGeom>
          <a:noFill/>
          <a:ln w="57150">
            <a:solidFill>
              <a:srgbClr val="FF5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Imagen 7">
            <a:extLst>
              <a:ext uri="{FF2B5EF4-FFF2-40B4-BE49-F238E27FC236}">
                <a16:creationId xmlns:a16="http://schemas.microsoft.com/office/drawing/2014/main" id="{7A8B7411-6F3F-453B-9209-9B4598A687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7423" y="1373936"/>
            <a:ext cx="511310" cy="567690"/>
          </a:xfrm>
          <a:prstGeom prst="rect">
            <a:avLst/>
          </a:prstGeom>
        </p:spPr>
      </p:pic>
      <p:sp>
        <p:nvSpPr>
          <p:cNvPr id="9" name="Rectángulo 8">
            <a:extLst>
              <a:ext uri="{FF2B5EF4-FFF2-40B4-BE49-F238E27FC236}">
                <a16:creationId xmlns:a16="http://schemas.microsoft.com/office/drawing/2014/main" id="{DF2D998B-37A8-4213-8E04-FD1BFEAE4461}"/>
              </a:ext>
            </a:extLst>
          </p:cNvPr>
          <p:cNvSpPr/>
          <p:nvPr/>
        </p:nvSpPr>
        <p:spPr>
          <a:xfrm>
            <a:off x="3456710" y="1745345"/>
            <a:ext cx="2925040" cy="4902786"/>
          </a:xfrm>
          <a:prstGeom prst="rect">
            <a:avLst/>
          </a:prstGeom>
          <a:noFill/>
          <a:ln w="57150">
            <a:solidFill>
              <a:srgbClr val="00B05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CuadroTexto 11">
            <a:extLst>
              <a:ext uri="{FF2B5EF4-FFF2-40B4-BE49-F238E27FC236}">
                <a16:creationId xmlns:a16="http://schemas.microsoft.com/office/drawing/2014/main" id="{86241FB2-D6E9-4732-A983-1299DB30E99C}"/>
              </a:ext>
            </a:extLst>
          </p:cNvPr>
          <p:cNvSpPr txBox="1"/>
          <p:nvPr/>
        </p:nvSpPr>
        <p:spPr>
          <a:xfrm>
            <a:off x="-57152" y="-19948"/>
            <a:ext cx="884791" cy="769441"/>
          </a:xfrm>
          <a:prstGeom prst="rect">
            <a:avLst/>
          </a:prstGeom>
          <a:noFill/>
        </p:spPr>
        <p:txBody>
          <a:bodyPr wrap="square" rtlCol="0">
            <a:spAutoFit/>
          </a:bodyPr>
          <a:lstStyle/>
          <a:p>
            <a:pPr algn="ctr"/>
            <a:r>
              <a:rPr lang="es-ES" sz="4400" spc="-150" dirty="0">
                <a:solidFill>
                  <a:schemeClr val="bg1"/>
                </a:solidFill>
                <a:latin typeface="Neutra Text" panose="02000000000000000000" pitchFamily="50" charset="0"/>
              </a:rPr>
              <a:t>04</a:t>
            </a:r>
          </a:p>
        </p:txBody>
      </p:sp>
      <p:grpSp>
        <p:nvGrpSpPr>
          <p:cNvPr id="13" name="Grupo 12">
            <a:extLst>
              <a:ext uri="{FF2B5EF4-FFF2-40B4-BE49-F238E27FC236}">
                <a16:creationId xmlns:a16="http://schemas.microsoft.com/office/drawing/2014/main" id="{513DCF5B-20B6-4E78-9020-1753204001ED}"/>
              </a:ext>
            </a:extLst>
          </p:cNvPr>
          <p:cNvGrpSpPr/>
          <p:nvPr/>
        </p:nvGrpSpPr>
        <p:grpSpPr>
          <a:xfrm>
            <a:off x="5458245" y="116340"/>
            <a:ext cx="1132840" cy="664277"/>
            <a:chOff x="2371412" y="5220699"/>
            <a:chExt cx="752397" cy="441192"/>
          </a:xfrm>
        </p:grpSpPr>
        <p:sp>
          <p:nvSpPr>
            <p:cNvPr id="14" name="CuadroTexto 13">
              <a:extLst>
                <a:ext uri="{FF2B5EF4-FFF2-40B4-BE49-F238E27FC236}">
                  <a16:creationId xmlns:a16="http://schemas.microsoft.com/office/drawing/2014/main" id="{30C68D09-05FC-48D3-B6B5-A9E5977C64AA}"/>
                </a:ext>
              </a:extLst>
            </p:cNvPr>
            <p:cNvSpPr txBox="1"/>
            <p:nvPr/>
          </p:nvSpPr>
          <p:spPr>
            <a:xfrm>
              <a:off x="2910418" y="5292559"/>
              <a:ext cx="188119" cy="369332"/>
            </a:xfrm>
            <a:prstGeom prst="rect">
              <a:avLst/>
            </a:prstGeom>
            <a:noFill/>
          </p:spPr>
          <p:txBody>
            <a:bodyPr wrap="square" rtlCol="0">
              <a:spAutoFit/>
            </a:bodyPr>
            <a:lstStyle/>
            <a:p>
              <a:r>
                <a:rPr lang="es-ES" dirty="0">
                  <a:solidFill>
                    <a:srgbClr val="ED7D31"/>
                  </a:solidFill>
                  <a:latin typeface="Neutra Text" panose="02000000000000000000" pitchFamily="50" charset="0"/>
                </a:rPr>
                <a:t>?</a:t>
              </a:r>
            </a:p>
          </p:txBody>
        </p:sp>
        <p:grpSp>
          <p:nvGrpSpPr>
            <p:cNvPr id="15" name="Grupo 14">
              <a:extLst>
                <a:ext uri="{FF2B5EF4-FFF2-40B4-BE49-F238E27FC236}">
                  <a16:creationId xmlns:a16="http://schemas.microsoft.com/office/drawing/2014/main" id="{91BAD964-AFAB-4458-9269-EAE86CC3D467}"/>
                </a:ext>
              </a:extLst>
            </p:cNvPr>
            <p:cNvGrpSpPr/>
            <p:nvPr/>
          </p:nvGrpSpPr>
          <p:grpSpPr>
            <a:xfrm>
              <a:off x="2371412" y="5220699"/>
              <a:ext cx="752397" cy="343127"/>
              <a:chOff x="2559531" y="5275468"/>
              <a:chExt cx="752397" cy="343127"/>
            </a:xfrm>
          </p:grpSpPr>
          <p:grpSp>
            <p:nvGrpSpPr>
              <p:cNvPr id="16" name="Grupo 15">
                <a:extLst>
                  <a:ext uri="{FF2B5EF4-FFF2-40B4-BE49-F238E27FC236}">
                    <a16:creationId xmlns:a16="http://schemas.microsoft.com/office/drawing/2014/main" id="{EA865350-AD16-4A49-AFF3-56F946AA89FC}"/>
                  </a:ext>
                </a:extLst>
              </p:cNvPr>
              <p:cNvGrpSpPr/>
              <p:nvPr/>
            </p:nvGrpSpPr>
            <p:grpSpPr>
              <a:xfrm>
                <a:off x="2559531" y="5275468"/>
                <a:ext cx="752397" cy="343127"/>
                <a:chOff x="4716780" y="1043940"/>
                <a:chExt cx="1386840" cy="632462"/>
              </a:xfrm>
            </p:grpSpPr>
            <p:sp>
              <p:nvSpPr>
                <p:cNvPr id="20" name="Rectángulo 19">
                  <a:extLst>
                    <a:ext uri="{FF2B5EF4-FFF2-40B4-BE49-F238E27FC236}">
                      <a16:creationId xmlns:a16="http://schemas.microsoft.com/office/drawing/2014/main" id="{222044F8-F093-4F85-AAB8-996A142E04EA}"/>
                    </a:ext>
                  </a:extLst>
                </p:cNvPr>
                <p:cNvSpPr/>
                <p:nvPr/>
              </p:nvSpPr>
              <p:spPr>
                <a:xfrm>
                  <a:off x="4724400" y="1219202"/>
                  <a:ext cx="344094"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1" name="Grupo 20">
                  <a:extLst>
                    <a:ext uri="{FF2B5EF4-FFF2-40B4-BE49-F238E27FC236}">
                      <a16:creationId xmlns:a16="http://schemas.microsoft.com/office/drawing/2014/main" id="{C82B0509-F311-4301-99B6-64DB3D7AD4CC}"/>
                    </a:ext>
                  </a:extLst>
                </p:cNvPr>
                <p:cNvGrpSpPr/>
                <p:nvPr/>
              </p:nvGrpSpPr>
              <p:grpSpPr>
                <a:xfrm>
                  <a:off x="4716780" y="1043940"/>
                  <a:ext cx="1386840" cy="596900"/>
                  <a:chOff x="4716780" y="1043940"/>
                  <a:chExt cx="1386840" cy="596900"/>
                </a:xfrm>
              </p:grpSpPr>
              <p:sp>
                <p:nvSpPr>
                  <p:cNvPr id="22" name="Rectángulo 21">
                    <a:extLst>
                      <a:ext uri="{FF2B5EF4-FFF2-40B4-BE49-F238E27FC236}">
                        <a16:creationId xmlns:a16="http://schemas.microsoft.com/office/drawing/2014/main" id="{79D83B7E-A3AE-459E-926C-99A8BC3B5E78}"/>
                      </a:ext>
                    </a:extLst>
                  </p:cNvPr>
                  <p:cNvSpPr/>
                  <p:nvPr/>
                </p:nvSpPr>
                <p:spPr>
                  <a:xfrm>
                    <a:off x="4716780" y="1043940"/>
                    <a:ext cx="1386840" cy="144780"/>
                  </a:xfrm>
                  <a:prstGeom prst="rect">
                    <a:avLst/>
                  </a:prstGeom>
                  <a:solidFill>
                    <a:schemeClr val="bg1">
                      <a:lumMod val="8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cxnSp>
                <p:nvCxnSpPr>
                  <p:cNvPr id="23" name="Conector recto 22">
                    <a:extLst>
                      <a:ext uri="{FF2B5EF4-FFF2-40B4-BE49-F238E27FC236}">
                        <a16:creationId xmlns:a16="http://schemas.microsoft.com/office/drawing/2014/main" id="{B5478CCA-8AC5-4093-9300-49072BB29C42}"/>
                      </a:ext>
                    </a:extLst>
                  </p:cNvPr>
                  <p:cNvCxnSpPr/>
                  <p:nvPr/>
                </p:nvCxnSpPr>
                <p:spPr>
                  <a:xfrm>
                    <a:off x="5525414" y="1221740"/>
                    <a:ext cx="0" cy="4191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7" name="CuadroTexto 16">
                <a:extLst>
                  <a:ext uri="{FF2B5EF4-FFF2-40B4-BE49-F238E27FC236}">
                    <a16:creationId xmlns:a16="http://schemas.microsoft.com/office/drawing/2014/main" id="{5BDC5703-7EF6-49D8-9234-DFEC58C76708}"/>
                  </a:ext>
                </a:extLst>
              </p:cNvPr>
              <p:cNvSpPr txBox="1"/>
              <p:nvPr/>
            </p:nvSpPr>
            <p:spPr>
              <a:xfrm rot="10800000">
                <a:off x="2916714" y="5372168"/>
                <a:ext cx="312926" cy="245299"/>
              </a:xfrm>
              <a:prstGeom prst="rect">
                <a:avLst/>
              </a:prstGeom>
              <a:noFill/>
            </p:spPr>
            <p:txBody>
              <a:bodyPr wrap="square" rtlCol="0">
                <a:spAutoFit/>
              </a:bodyPr>
              <a:lstStyle/>
              <a:p>
                <a:r>
                  <a:rPr lang="es-ES" dirty="0">
                    <a:solidFill>
                      <a:srgbClr val="ED7D31"/>
                    </a:solidFill>
                    <a:latin typeface="Neutra Text" panose="02000000000000000000" pitchFamily="50" charset="0"/>
                  </a:rPr>
                  <a:t>?</a:t>
                </a:r>
              </a:p>
            </p:txBody>
          </p:sp>
          <p:sp>
            <p:nvSpPr>
              <p:cNvPr id="18" name="Rectángulo 17">
                <a:extLst>
                  <a:ext uri="{FF2B5EF4-FFF2-40B4-BE49-F238E27FC236}">
                    <a16:creationId xmlns:a16="http://schemas.microsoft.com/office/drawing/2014/main" id="{39D27FF9-E193-478C-8160-CB09F308B0D3}"/>
                  </a:ext>
                </a:extLst>
              </p:cNvPr>
              <p:cNvSpPr/>
              <p:nvPr/>
            </p:nvSpPr>
            <p:spPr>
              <a:xfrm>
                <a:off x="2771507" y="5562734"/>
                <a:ext cx="198434" cy="2893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Rectángulo 18">
                <a:extLst>
                  <a:ext uri="{FF2B5EF4-FFF2-40B4-BE49-F238E27FC236}">
                    <a16:creationId xmlns:a16="http://schemas.microsoft.com/office/drawing/2014/main" id="{D913053F-3437-40F8-A2EC-216B22870407}"/>
                  </a:ext>
                </a:extLst>
              </p:cNvPr>
              <p:cNvSpPr/>
              <p:nvPr/>
            </p:nvSpPr>
            <p:spPr>
              <a:xfrm>
                <a:off x="2773888" y="5400809"/>
                <a:ext cx="198434" cy="2893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sp>
        <p:nvSpPr>
          <p:cNvPr id="24" name="Rectángulo 23">
            <a:extLst>
              <a:ext uri="{FF2B5EF4-FFF2-40B4-BE49-F238E27FC236}">
                <a16:creationId xmlns:a16="http://schemas.microsoft.com/office/drawing/2014/main" id="{6C123CAA-3CA7-4145-B442-AB35BA701633}"/>
              </a:ext>
            </a:extLst>
          </p:cNvPr>
          <p:cNvSpPr/>
          <p:nvPr/>
        </p:nvSpPr>
        <p:spPr>
          <a:xfrm>
            <a:off x="441325" y="6975448"/>
            <a:ext cx="6025863" cy="830997"/>
          </a:xfrm>
          <a:prstGeom prst="rect">
            <a:avLst/>
          </a:prstGeom>
        </p:spPr>
        <p:txBody>
          <a:bodyPr wrap="square">
            <a:spAutoFit/>
          </a:bodyPr>
          <a:lstStyle/>
          <a:p>
            <a:pPr algn="just">
              <a:buClr>
                <a:srgbClr val="7030A0"/>
              </a:buClr>
            </a:pPr>
            <a:r>
              <a:rPr lang="es-ES_tradnl" sz="1200" dirty="0"/>
              <a:t>En el ejemplo se observa que el valor 0 en la columna “ventas” indica que para ese año las ventas de coches de ese modelo han sido 0. En cambio, cuando el dato de “ventas”, al igual que el de “consumo” se desconoce, se indica con NA. Todos los valores desconocidos en cualquier columna se indican con el mismo código: NA.</a:t>
            </a:r>
          </a:p>
        </p:txBody>
      </p:sp>
      <p:pic>
        <p:nvPicPr>
          <p:cNvPr id="26" name="Imagen 25">
            <a:extLst>
              <a:ext uri="{FF2B5EF4-FFF2-40B4-BE49-F238E27FC236}">
                <a16:creationId xmlns:a16="http://schemas.microsoft.com/office/drawing/2014/main" id="{5F1543BF-901F-4992-B615-7468AF01D3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13498" y="1245236"/>
            <a:ext cx="591315" cy="589395"/>
          </a:xfrm>
          <a:prstGeom prst="rect">
            <a:avLst/>
          </a:prstGeom>
        </p:spPr>
      </p:pic>
    </p:spTree>
    <p:extLst>
      <p:ext uri="{BB962C8B-B14F-4D97-AF65-F5344CB8AC3E}">
        <p14:creationId xmlns:p14="http://schemas.microsoft.com/office/powerpoint/2010/main" val="907370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ángulo 23">
            <a:extLst>
              <a:ext uri="{FF2B5EF4-FFF2-40B4-BE49-F238E27FC236}">
                <a16:creationId xmlns:a16="http://schemas.microsoft.com/office/drawing/2014/main" id="{1A6B3EA7-332E-4D86-BDD0-D9B0CF9FFCA7}"/>
              </a:ext>
            </a:extLst>
          </p:cNvPr>
          <p:cNvSpPr/>
          <p:nvPr/>
        </p:nvSpPr>
        <p:spPr>
          <a:xfrm>
            <a:off x="5179631" y="7046"/>
            <a:ext cx="1678369" cy="783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Marcador de número de diapositiva 1">
            <a:extLst>
              <a:ext uri="{FF2B5EF4-FFF2-40B4-BE49-F238E27FC236}">
                <a16:creationId xmlns:a16="http://schemas.microsoft.com/office/drawing/2014/main" id="{813B8227-B628-4C18-B4A0-64D9961B1DDF}"/>
              </a:ext>
            </a:extLst>
          </p:cNvPr>
          <p:cNvSpPr>
            <a:spLocks noGrp="1"/>
          </p:cNvSpPr>
          <p:nvPr>
            <p:ph type="sldNum" sz="quarter" idx="12"/>
          </p:nvPr>
        </p:nvSpPr>
        <p:spPr/>
        <p:txBody>
          <a:bodyPr/>
          <a:lstStyle/>
          <a:p>
            <a:fld id="{B0B223AA-581B-472F-BB2F-AB3AEAB0FF05}" type="slidenum">
              <a:rPr lang="es-ES" smtClean="0"/>
              <a:t>27</a:t>
            </a:fld>
            <a:endParaRPr lang="es-ES" dirty="0"/>
          </a:p>
        </p:txBody>
      </p:sp>
      <p:graphicFrame>
        <p:nvGraphicFramePr>
          <p:cNvPr id="3" name="Table 8">
            <a:extLst>
              <a:ext uri="{FF2B5EF4-FFF2-40B4-BE49-F238E27FC236}">
                <a16:creationId xmlns:a16="http://schemas.microsoft.com/office/drawing/2014/main" id="{436DE6C1-A4A1-4E29-8F9C-4C03FBC46944}"/>
              </a:ext>
            </a:extLst>
          </p:cNvPr>
          <p:cNvGraphicFramePr>
            <a:graphicFrameLocks noGrp="1"/>
          </p:cNvGraphicFramePr>
          <p:nvPr>
            <p:extLst>
              <p:ext uri="{D42A27DB-BD31-4B8C-83A1-F6EECF244321}">
                <p14:modId xmlns:p14="http://schemas.microsoft.com/office/powerpoint/2010/main" val="496720148"/>
              </p:ext>
            </p:extLst>
          </p:nvPr>
        </p:nvGraphicFramePr>
        <p:xfrm>
          <a:off x="3370472" y="1775660"/>
          <a:ext cx="3011278" cy="5427247"/>
        </p:xfrm>
        <a:graphic>
          <a:graphicData uri="http://schemas.openxmlformats.org/drawingml/2006/table">
            <a:tbl>
              <a:tblPr firstRow="1" bandRow="1">
                <a:tableStyleId>{5C22544A-7EE6-4342-B048-85BDC9FD1C3A}</a:tableStyleId>
              </a:tblPr>
              <a:tblGrid>
                <a:gridCol w="716619">
                  <a:extLst>
                    <a:ext uri="{9D8B030D-6E8A-4147-A177-3AD203B41FA5}">
                      <a16:colId xmlns:a16="http://schemas.microsoft.com/office/drawing/2014/main" val="20000"/>
                    </a:ext>
                  </a:extLst>
                </a:gridCol>
                <a:gridCol w="581891">
                  <a:extLst>
                    <a:ext uri="{9D8B030D-6E8A-4147-A177-3AD203B41FA5}">
                      <a16:colId xmlns:a16="http://schemas.microsoft.com/office/drawing/2014/main" val="20001"/>
                    </a:ext>
                  </a:extLst>
                </a:gridCol>
                <a:gridCol w="526473">
                  <a:extLst>
                    <a:ext uri="{9D8B030D-6E8A-4147-A177-3AD203B41FA5}">
                      <a16:colId xmlns:a16="http://schemas.microsoft.com/office/drawing/2014/main" val="20002"/>
                    </a:ext>
                  </a:extLst>
                </a:gridCol>
                <a:gridCol w="457200">
                  <a:extLst>
                    <a:ext uri="{9D8B030D-6E8A-4147-A177-3AD203B41FA5}">
                      <a16:colId xmlns:a16="http://schemas.microsoft.com/office/drawing/2014/main" val="20003"/>
                    </a:ext>
                  </a:extLst>
                </a:gridCol>
                <a:gridCol w="729095">
                  <a:extLst>
                    <a:ext uri="{9D8B030D-6E8A-4147-A177-3AD203B41FA5}">
                      <a16:colId xmlns:a16="http://schemas.microsoft.com/office/drawing/2014/main" val="20004"/>
                    </a:ext>
                  </a:extLst>
                </a:gridCol>
              </a:tblGrid>
              <a:tr h="551762">
                <a:tc>
                  <a:txBody>
                    <a:bodyPr/>
                    <a:lstStyle/>
                    <a:p>
                      <a:pPr algn="ctr">
                        <a:lnSpc>
                          <a:spcPts val="1200"/>
                        </a:lnSpc>
                      </a:pPr>
                      <a:r>
                        <a:rPr lang="it-IT" sz="900" b="0" i="0" dirty="0">
                          <a:solidFill>
                            <a:schemeClr val="tx1"/>
                          </a:solidFill>
                          <a:effectLst/>
                          <a:latin typeface="Calibri" panose="020F0502020204030204" pitchFamily="34" charset="0"/>
                        </a:rPr>
                        <a:t>marca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lnSpc>
                          <a:spcPts val="1200"/>
                        </a:lnSpc>
                      </a:pPr>
                      <a:r>
                        <a:rPr lang="es-ES_tradnl" sz="900" b="0" i="0" dirty="0">
                          <a:solidFill>
                            <a:schemeClr val="tx1"/>
                          </a:solidFill>
                          <a:effectLst/>
                          <a:latin typeface="Calibri" panose="020F0502020204030204" pitchFamily="34" charset="0"/>
                        </a:rPr>
                        <a:t>año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lnSpc>
                          <a:spcPts val="1200"/>
                        </a:lnSpc>
                      </a:pPr>
                      <a:r>
                        <a:rPr lang="es-ES_tradnl" sz="900" b="0" i="0" dirty="0">
                          <a:solidFill>
                            <a:schemeClr val="tx1"/>
                          </a:solidFill>
                          <a:effectLst/>
                          <a:latin typeface="Calibri" panose="020F0502020204030204" pitchFamily="34" charset="0"/>
                        </a:rPr>
                        <a:t>consumo</a:t>
                      </a:r>
                    </a:p>
                  </a:txBody>
                  <a:tcPr marL="36000" marR="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lnSpc>
                          <a:spcPts val="1200"/>
                        </a:lnSpc>
                      </a:pPr>
                      <a:r>
                        <a:rPr lang="es-ES_tradnl" sz="900" b="0" i="0" dirty="0">
                          <a:solidFill>
                            <a:schemeClr val="tx1"/>
                          </a:solidFill>
                          <a:effectLst/>
                          <a:latin typeface="Calibri" panose="020F0502020204030204" pitchFamily="34" charset="0"/>
                        </a:rPr>
                        <a:t>ventas</a:t>
                      </a:r>
                    </a:p>
                  </a:txBody>
                  <a:tcPr marL="36000" marR="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l">
                        <a:lnSpc>
                          <a:spcPts val="1200"/>
                        </a:lnSpc>
                      </a:pPr>
                      <a:r>
                        <a:rPr lang="es-ES_tradnl" sz="800" b="0" i="0" dirty="0">
                          <a:solidFill>
                            <a:schemeClr val="tx1"/>
                          </a:solidFill>
                          <a:effectLst/>
                          <a:latin typeface="Calibri" panose="020F0502020204030204" pitchFamily="34" charset="0"/>
                        </a:rPr>
                        <a:t>Significado</a:t>
                      </a:r>
                      <a:r>
                        <a:rPr lang="es-ES_tradnl" sz="800" b="0" i="0" baseline="0" dirty="0">
                          <a:solidFill>
                            <a:schemeClr val="tx1"/>
                          </a:solidFill>
                          <a:effectLst/>
                          <a:latin typeface="Calibri" panose="020F0502020204030204" pitchFamily="34" charset="0"/>
                        </a:rPr>
                        <a:t> valor ausente ventas</a:t>
                      </a:r>
                      <a:endParaRPr lang="es-ES_tradnl" sz="800" b="0" i="0" dirty="0">
                        <a:solidFill>
                          <a:schemeClr val="tx1"/>
                        </a:solidFill>
                        <a:effectLst/>
                        <a:latin typeface="Calibri" panose="020F0502020204030204" pitchFamily="34" charset="0"/>
                      </a:endParaRPr>
                    </a:p>
                  </a:txBody>
                  <a:tcPr marL="36000" marR="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563301">
                <a:tc>
                  <a:txBody>
                    <a:bodyPr/>
                    <a:lstStyle/>
                    <a:p>
                      <a:pPr algn="l">
                        <a:lnSpc>
                          <a:spcPts val="1200"/>
                        </a:lnSpc>
                      </a:pPr>
                      <a:r>
                        <a:rPr lang="fr-FR" sz="1000" b="0" i="0" dirty="0">
                          <a:effectLst/>
                          <a:latin typeface="Calibri" panose="020F0502020204030204" pitchFamily="34" charset="0"/>
                        </a:rPr>
                        <a:t>chevrolet chevelle malibu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en-US" sz="1000" b="0" i="0" dirty="0">
                          <a:effectLst/>
                          <a:latin typeface="Calibri" panose="020F0502020204030204" pitchFamily="34" charset="0"/>
                        </a:rPr>
                        <a:t>1998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fi-FI" sz="1000" b="0" i="0" dirty="0">
                          <a:effectLst/>
                          <a:latin typeface="Calibri" panose="020F0502020204030204" pitchFamily="34" charset="0"/>
                        </a:rPr>
                        <a:t>Alto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fi-FI" sz="1000" b="0" i="0" dirty="0">
                          <a:effectLst/>
                          <a:latin typeface="Calibri" panose="020F0502020204030204" pitchFamily="34" charset="0"/>
                        </a:rPr>
                        <a:t>2,50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endParaRPr lang="fi-FI" sz="1000" b="0" i="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63301">
                <a:tc>
                  <a:txBody>
                    <a:bodyPr/>
                    <a:lstStyle/>
                    <a:p>
                      <a:pPr algn="l">
                        <a:lnSpc>
                          <a:spcPts val="1200"/>
                        </a:lnSpc>
                      </a:pPr>
                      <a:r>
                        <a:rPr lang="fr-FR" sz="1000" b="0" i="0" dirty="0">
                          <a:effectLst/>
                          <a:latin typeface="Calibri" panose="020F0502020204030204" pitchFamily="34" charset="0"/>
                        </a:rPr>
                        <a:t>chevrolet chevelle malibu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en-US" sz="1000" b="0" i="0" dirty="0">
                          <a:effectLst/>
                          <a:latin typeface="Calibri" panose="020F0502020204030204" pitchFamily="34" charset="0"/>
                        </a:rPr>
                        <a:t>1999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is-IS" sz="1000" b="0" i="0" dirty="0">
                          <a:effectLst/>
                          <a:latin typeface="Calibri" panose="020F0502020204030204" pitchFamily="34" charset="0"/>
                        </a:rPr>
                        <a:t>Bajo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is-IS" sz="1000" b="0" i="0" dirty="0">
                          <a:effectLst/>
                          <a:latin typeface="Calibri" panose="020F0502020204030204" pitchFamily="34" charset="0"/>
                        </a:rPr>
                        <a:t>2,63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endParaRPr lang="is-IS" sz="1000" b="0" i="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563301">
                <a:tc>
                  <a:txBody>
                    <a:bodyPr/>
                    <a:lstStyle/>
                    <a:p>
                      <a:pPr algn="l">
                        <a:lnSpc>
                          <a:spcPts val="1200"/>
                        </a:lnSpc>
                      </a:pPr>
                      <a:r>
                        <a:rPr lang="fr-FR" sz="1000" b="0" i="0" dirty="0">
                          <a:effectLst/>
                          <a:latin typeface="Calibri" panose="020F0502020204030204" pitchFamily="34" charset="0"/>
                        </a:rPr>
                        <a:t>chevrolet chevelle malibu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is-IS" sz="1000" b="0" i="0">
                          <a:effectLst/>
                          <a:latin typeface="Calibri" panose="020F0502020204030204" pitchFamily="34" charset="0"/>
                        </a:rPr>
                        <a:t>2000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es-ES_tradnl" sz="1000" b="0" i="0" dirty="0">
                          <a:effectLst/>
                          <a:latin typeface="Calibri" panose="020F0502020204030204" pitchFamily="34" charset="0"/>
                        </a:rPr>
                        <a:t>Medio</a:t>
                      </a:r>
                      <a:endParaRPr lang="fi-FI" sz="1000" b="0" i="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fi-FI" sz="1000" b="0" i="0" dirty="0">
                          <a:effectLst/>
                          <a:latin typeface="Calibri" panose="020F0502020204030204" pitchFamily="34" charset="0"/>
                        </a:rPr>
                        <a:t>3,75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endParaRPr lang="fi-FI" sz="1000" b="0" i="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563301">
                <a:tc>
                  <a:txBody>
                    <a:bodyPr/>
                    <a:lstStyle/>
                    <a:p>
                      <a:pPr algn="l">
                        <a:lnSpc>
                          <a:spcPts val="1200"/>
                        </a:lnSpc>
                      </a:pPr>
                      <a:r>
                        <a:rPr lang="en-US" sz="1000" b="0" i="0" dirty="0">
                          <a:effectLst/>
                          <a:latin typeface="Calibri" panose="020F0502020204030204" pitchFamily="34" charset="0"/>
                        </a:rPr>
                        <a:t>buick skylark 320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en-US" sz="1000" b="0" i="0" dirty="0">
                          <a:effectLst/>
                          <a:latin typeface="Calibri" panose="020F0502020204030204" pitchFamily="34" charset="0"/>
                        </a:rPr>
                        <a:t>1998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fi-FI" sz="1000" b="0" i="0" dirty="0">
                          <a:effectLst/>
                          <a:latin typeface="Calibri" panose="020F0502020204030204" pitchFamily="34" charset="0"/>
                        </a:rPr>
                        <a:t>NA</a:t>
                      </a:r>
                      <a:endParaRPr lang="uk-UA" sz="1000" b="0" i="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endParaRPr lang="uk-UA" sz="1000" b="0" i="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es-ES_tradnl" sz="1000" b="0" i="0" dirty="0">
                          <a:effectLst/>
                          <a:latin typeface="Calibri" panose="020F0502020204030204" pitchFamily="34" charset="0"/>
                        </a:rPr>
                        <a:t>&lt;</a:t>
                      </a:r>
                      <a:r>
                        <a:rPr lang="es-ES_tradnl" sz="1000" b="0" i="0" baseline="0" dirty="0">
                          <a:effectLst/>
                          <a:latin typeface="Calibri" panose="020F0502020204030204" pitchFamily="34" charset="0"/>
                        </a:rPr>
                        <a:t> umbral mínimo (0.1)</a:t>
                      </a:r>
                      <a:endParaRPr lang="uk-UA" sz="1000" b="0" i="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563301">
                <a:tc>
                  <a:txBody>
                    <a:bodyPr/>
                    <a:lstStyle/>
                    <a:p>
                      <a:pPr algn="l">
                        <a:lnSpc>
                          <a:spcPts val="1200"/>
                        </a:lnSpc>
                      </a:pPr>
                      <a:r>
                        <a:rPr lang="en-US" sz="1000" b="0" i="0" dirty="0">
                          <a:effectLst/>
                          <a:latin typeface="Calibri" panose="020F0502020204030204" pitchFamily="34" charset="0"/>
                        </a:rPr>
                        <a:t>buick skylark 320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en-US" sz="1000" b="0" i="0" dirty="0">
                          <a:effectLst/>
                          <a:latin typeface="Calibri" panose="020F0502020204030204" pitchFamily="34" charset="0"/>
                        </a:rPr>
                        <a:t>1999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es-ES_tradnl" sz="1000" b="0" i="0" dirty="0">
                          <a:effectLst/>
                          <a:latin typeface="Calibri" panose="020F0502020204030204" pitchFamily="34" charset="0"/>
                        </a:rPr>
                        <a:t>Medio</a:t>
                      </a:r>
                      <a:endParaRPr lang="ru-RU" sz="1000" b="0" i="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ru-RU" sz="1000" b="0" i="0" dirty="0">
                          <a:effectLst/>
                          <a:latin typeface="Calibri" panose="020F0502020204030204" pitchFamily="34" charset="0"/>
                        </a:rPr>
                        <a:t>3,57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endParaRPr lang="ru-RU" sz="1000" b="0" i="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563301">
                <a:tc>
                  <a:txBody>
                    <a:bodyPr/>
                    <a:lstStyle/>
                    <a:p>
                      <a:pPr algn="l">
                        <a:lnSpc>
                          <a:spcPts val="1200"/>
                        </a:lnSpc>
                      </a:pPr>
                      <a:r>
                        <a:rPr lang="en-US" sz="1000" b="0" i="0" dirty="0">
                          <a:effectLst/>
                          <a:latin typeface="Calibri" panose="020F0502020204030204" pitchFamily="34" charset="0"/>
                        </a:rPr>
                        <a:t>buick skylark 320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is-IS" sz="1000" b="0" i="0">
                          <a:effectLst/>
                          <a:latin typeface="Calibri" panose="020F0502020204030204" pitchFamily="34" charset="0"/>
                        </a:rPr>
                        <a:t>2000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es-ES_tradnl" sz="1000" b="0" i="0" dirty="0">
                          <a:effectLst/>
                          <a:latin typeface="Calibri" panose="020F0502020204030204" pitchFamily="34" charset="0"/>
                        </a:rPr>
                        <a:t>Medio</a:t>
                      </a:r>
                      <a:endParaRPr lang="uk-UA" sz="1000" b="0" i="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uk-UA" sz="1000" b="0" i="0" dirty="0">
                          <a:effectLst/>
                          <a:latin typeface="Calibri" panose="020F0502020204030204" pitchFamily="34" charset="0"/>
                        </a:rPr>
                        <a:t>5,10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endParaRPr lang="uk-UA" sz="1000" b="0" i="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563301">
                <a:tc>
                  <a:txBody>
                    <a:bodyPr/>
                    <a:lstStyle/>
                    <a:p>
                      <a:pPr algn="l">
                        <a:lnSpc>
                          <a:spcPts val="1200"/>
                        </a:lnSpc>
                      </a:pPr>
                      <a:r>
                        <a:rPr lang="en-US" sz="1000" b="0" i="0" dirty="0">
                          <a:effectLst/>
                          <a:latin typeface="Calibri" panose="020F0502020204030204" pitchFamily="34" charset="0"/>
                        </a:rPr>
                        <a:t>plymouth satellite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en-US" sz="1000" b="0" i="0" dirty="0">
                          <a:effectLst/>
                          <a:latin typeface="Calibri" panose="020F0502020204030204" pitchFamily="34" charset="0"/>
                        </a:rPr>
                        <a:t>1998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fi-FI" sz="1000" b="0" i="0" dirty="0">
                          <a:effectLst/>
                          <a:latin typeface="Calibri" panose="020F0502020204030204" pitchFamily="34" charset="0"/>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endParaRPr lang="fi-FI" sz="1000" b="0" i="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457200" rtl="0" eaLnBrk="1" fontAlgn="auto" latinLnBrk="0" hangingPunct="1">
                        <a:lnSpc>
                          <a:spcPts val="1200"/>
                        </a:lnSpc>
                        <a:spcBef>
                          <a:spcPts val="0"/>
                        </a:spcBef>
                        <a:spcAft>
                          <a:spcPts val="0"/>
                        </a:spcAft>
                        <a:buClrTx/>
                        <a:buSzTx/>
                        <a:buFontTx/>
                        <a:buNone/>
                        <a:tabLst/>
                        <a:defRPr/>
                      </a:pPr>
                      <a:r>
                        <a:rPr lang="es-ES_tradnl" sz="1000" b="0" i="0" dirty="0">
                          <a:effectLst/>
                          <a:latin typeface="Calibri" panose="020F0502020204030204" pitchFamily="34" charset="0"/>
                        </a:rPr>
                        <a:t>&lt;</a:t>
                      </a:r>
                      <a:r>
                        <a:rPr lang="es-ES_tradnl" sz="1000" b="0" i="0" baseline="0" dirty="0">
                          <a:effectLst/>
                          <a:latin typeface="Calibri" panose="020F0502020204030204" pitchFamily="34" charset="0"/>
                        </a:rPr>
                        <a:t> umbral mínimo (0.1)</a:t>
                      </a:r>
                      <a:endParaRPr lang="uk-UA" sz="1000" b="0" i="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66189">
                <a:tc>
                  <a:txBody>
                    <a:bodyPr/>
                    <a:lstStyle/>
                    <a:p>
                      <a:pPr algn="l">
                        <a:lnSpc>
                          <a:spcPts val="1200"/>
                        </a:lnSpc>
                      </a:pPr>
                      <a:r>
                        <a:rPr lang="en-US" sz="1000" b="0" i="0" dirty="0">
                          <a:effectLst/>
                          <a:latin typeface="Calibri" panose="020F0502020204030204" pitchFamily="34" charset="0"/>
                        </a:rPr>
                        <a:t>plymouth satellite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en-US" sz="1000" b="0" i="0" dirty="0">
                          <a:effectLst/>
                          <a:latin typeface="Calibri" panose="020F0502020204030204" pitchFamily="34" charset="0"/>
                        </a:rPr>
                        <a:t>1999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fi-FI" sz="1000" b="0" i="0" dirty="0">
                          <a:effectLst/>
                          <a:latin typeface="Calibri" panose="020F0502020204030204" pitchFamily="34" charset="0"/>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fi-FI" sz="1000" b="0" i="0" dirty="0">
                          <a:effectLst/>
                          <a:latin typeface="Calibri" panose="020F0502020204030204" pitchFamily="34" charset="0"/>
                        </a:rPr>
                        <a:t>2,52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endParaRPr lang="fi-FI" sz="1000" b="0" i="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466189">
                <a:tc>
                  <a:txBody>
                    <a:bodyPr/>
                    <a:lstStyle/>
                    <a:p>
                      <a:pPr algn="l">
                        <a:lnSpc>
                          <a:spcPts val="1200"/>
                        </a:lnSpc>
                      </a:pPr>
                      <a:r>
                        <a:rPr lang="en-US" sz="1000" b="0" i="0" dirty="0">
                          <a:effectLst/>
                          <a:latin typeface="Calibri" panose="020F0502020204030204" pitchFamily="34" charset="0"/>
                        </a:rPr>
                        <a:t>plymouth satellite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is-IS" sz="1000" b="0" i="0">
                          <a:effectLst/>
                          <a:latin typeface="Calibri" panose="020F0502020204030204" pitchFamily="34" charset="0"/>
                        </a:rPr>
                        <a:t>2000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es-ES_tradnl" sz="1000" b="0" i="0" dirty="0">
                          <a:effectLst/>
                          <a:latin typeface="Calibri" panose="020F0502020204030204" pitchFamily="34" charset="0"/>
                        </a:rPr>
                        <a:t>Alto</a:t>
                      </a:r>
                      <a:endParaRPr lang="uk-UA" sz="1000" b="0" i="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uk-UA" sz="1000" b="0" i="0" dirty="0">
                          <a:effectLst/>
                          <a:latin typeface="Calibri" panose="020F0502020204030204" pitchFamily="34" charset="0"/>
                        </a:rPr>
                        <a:t>3,60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endParaRPr lang="uk-UA" sz="1000" b="0" i="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bl>
          </a:graphicData>
        </a:graphic>
      </p:graphicFrame>
      <p:sp>
        <p:nvSpPr>
          <p:cNvPr id="4" name="Rectángulo 3">
            <a:extLst>
              <a:ext uri="{FF2B5EF4-FFF2-40B4-BE49-F238E27FC236}">
                <a16:creationId xmlns:a16="http://schemas.microsoft.com/office/drawing/2014/main" id="{78F6FF43-A71D-49A3-B1A7-2C27C544ED6C}"/>
              </a:ext>
            </a:extLst>
          </p:cNvPr>
          <p:cNvSpPr/>
          <p:nvPr/>
        </p:nvSpPr>
        <p:spPr>
          <a:xfrm>
            <a:off x="388952" y="1007606"/>
            <a:ext cx="5829300" cy="338554"/>
          </a:xfrm>
          <a:prstGeom prst="rect">
            <a:avLst/>
          </a:prstGeom>
        </p:spPr>
        <p:txBody>
          <a:bodyPr wrap="square">
            <a:spAutoFit/>
          </a:bodyPr>
          <a:lstStyle/>
          <a:p>
            <a:pPr marL="285750" indent="-285750">
              <a:buClr>
                <a:srgbClr val="801F8A"/>
              </a:buClr>
              <a:buFont typeface="Wingdings" panose="05000000000000000000" pitchFamily="2" charset="2"/>
              <a:buChar char="§"/>
            </a:pPr>
            <a:r>
              <a:rPr lang="es-ES_tradnl" sz="1600" b="1" dirty="0"/>
              <a:t>Ejemplo 2</a:t>
            </a:r>
            <a:r>
              <a:rPr lang="es-ES_tradnl" sz="1600" dirty="0"/>
              <a:t>: </a:t>
            </a:r>
            <a:r>
              <a:rPr lang="es-ES_tradnl" sz="1200" dirty="0"/>
              <a:t>Ventas de coches por año (en miles).</a:t>
            </a:r>
          </a:p>
        </p:txBody>
      </p:sp>
      <p:graphicFrame>
        <p:nvGraphicFramePr>
          <p:cNvPr id="5" name="Table 4">
            <a:extLst>
              <a:ext uri="{FF2B5EF4-FFF2-40B4-BE49-F238E27FC236}">
                <a16:creationId xmlns:a16="http://schemas.microsoft.com/office/drawing/2014/main" id="{8B2E9647-0090-43EC-812A-1BBB6FF9445B}"/>
              </a:ext>
            </a:extLst>
          </p:cNvPr>
          <p:cNvGraphicFramePr>
            <a:graphicFrameLocks noGrp="1"/>
          </p:cNvGraphicFramePr>
          <p:nvPr>
            <p:extLst>
              <p:ext uri="{D42A27DB-BD31-4B8C-83A1-F6EECF244321}">
                <p14:modId xmlns:p14="http://schemas.microsoft.com/office/powerpoint/2010/main" val="155039604"/>
              </p:ext>
            </p:extLst>
          </p:nvPr>
        </p:nvGraphicFramePr>
        <p:xfrm>
          <a:off x="476250" y="1775660"/>
          <a:ext cx="2599460" cy="5438393"/>
        </p:xfrm>
        <a:graphic>
          <a:graphicData uri="http://schemas.openxmlformats.org/drawingml/2006/table">
            <a:tbl>
              <a:tblPr firstRow="1" bandRow="1">
                <a:tableStyleId>{5C22544A-7EE6-4342-B048-85BDC9FD1C3A}</a:tableStyleId>
              </a:tblPr>
              <a:tblGrid>
                <a:gridCol w="851706">
                  <a:extLst>
                    <a:ext uri="{9D8B030D-6E8A-4147-A177-3AD203B41FA5}">
                      <a16:colId xmlns:a16="http://schemas.microsoft.com/office/drawing/2014/main" val="20000"/>
                    </a:ext>
                  </a:extLst>
                </a:gridCol>
                <a:gridCol w="506156">
                  <a:extLst>
                    <a:ext uri="{9D8B030D-6E8A-4147-A177-3AD203B41FA5}">
                      <a16:colId xmlns:a16="http://schemas.microsoft.com/office/drawing/2014/main" val="20001"/>
                    </a:ext>
                  </a:extLst>
                </a:gridCol>
                <a:gridCol w="726788">
                  <a:extLst>
                    <a:ext uri="{9D8B030D-6E8A-4147-A177-3AD203B41FA5}">
                      <a16:colId xmlns:a16="http://schemas.microsoft.com/office/drawing/2014/main" val="20002"/>
                    </a:ext>
                  </a:extLst>
                </a:gridCol>
                <a:gridCol w="514810">
                  <a:extLst>
                    <a:ext uri="{9D8B030D-6E8A-4147-A177-3AD203B41FA5}">
                      <a16:colId xmlns:a16="http://schemas.microsoft.com/office/drawing/2014/main" val="20003"/>
                    </a:ext>
                  </a:extLst>
                </a:gridCol>
              </a:tblGrid>
              <a:tr h="487580">
                <a:tc>
                  <a:txBody>
                    <a:bodyPr/>
                    <a:lstStyle/>
                    <a:p>
                      <a:pPr algn="ctr">
                        <a:lnSpc>
                          <a:spcPts val="1200"/>
                        </a:lnSpc>
                      </a:pPr>
                      <a:r>
                        <a:rPr lang="it-IT" sz="1000" b="0" i="0" dirty="0">
                          <a:solidFill>
                            <a:schemeClr val="tx1"/>
                          </a:solidFill>
                          <a:effectLst/>
                          <a:latin typeface="Calibri" panose="020F0502020204030204" pitchFamily="34" charset="0"/>
                        </a:rPr>
                        <a:t>marca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lnSpc>
                          <a:spcPts val="1200"/>
                        </a:lnSpc>
                      </a:pPr>
                      <a:r>
                        <a:rPr lang="es-ES_tradnl" sz="1000" b="0" i="0" dirty="0">
                          <a:solidFill>
                            <a:schemeClr val="tx1"/>
                          </a:solidFill>
                          <a:effectLst/>
                          <a:latin typeface="Calibri" panose="020F0502020204030204" pitchFamily="34" charset="0"/>
                        </a:rPr>
                        <a:t>año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lnSpc>
                          <a:spcPts val="1200"/>
                        </a:lnSpc>
                      </a:pPr>
                      <a:r>
                        <a:rPr lang="es-ES_tradnl" sz="1000" b="0" i="0" dirty="0">
                          <a:solidFill>
                            <a:schemeClr val="tx1"/>
                          </a:solidFill>
                          <a:effectLst/>
                          <a:latin typeface="Calibri" panose="020F0502020204030204" pitchFamily="34" charset="0"/>
                        </a:rPr>
                        <a:t>consumo</a:t>
                      </a:r>
                    </a:p>
                  </a:txBody>
                  <a:tcPr marL="36000" marR="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lnSpc>
                          <a:spcPts val="1200"/>
                        </a:lnSpc>
                      </a:pPr>
                      <a:r>
                        <a:rPr lang="es-ES_tradnl" sz="1000" b="0" i="0" dirty="0">
                          <a:solidFill>
                            <a:schemeClr val="tx1"/>
                          </a:solidFill>
                          <a:effectLst/>
                          <a:latin typeface="Calibri" panose="020F0502020204030204" pitchFamily="34" charset="0"/>
                        </a:rPr>
                        <a:t>ventas</a:t>
                      </a:r>
                    </a:p>
                  </a:txBody>
                  <a:tcPr marL="36000" marR="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675111">
                <a:tc>
                  <a:txBody>
                    <a:bodyPr/>
                    <a:lstStyle/>
                    <a:p>
                      <a:pPr algn="l">
                        <a:lnSpc>
                          <a:spcPts val="1200"/>
                        </a:lnSpc>
                      </a:pPr>
                      <a:r>
                        <a:rPr lang="fr-FR" sz="1000" b="0" i="0" dirty="0">
                          <a:effectLst/>
                          <a:latin typeface="Calibri" panose="020F0502020204030204" pitchFamily="34" charset="0"/>
                        </a:rPr>
                        <a:t>chevrolet chevelle malibu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en-US" sz="1000" b="0" i="0" dirty="0">
                          <a:effectLst/>
                          <a:latin typeface="Calibri" panose="020F0502020204030204" pitchFamily="34" charset="0"/>
                        </a:rPr>
                        <a:t>1998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fi-FI" sz="1000" b="0" i="0" dirty="0">
                          <a:effectLst/>
                          <a:latin typeface="Calibri" panose="020F0502020204030204" pitchFamily="34" charset="0"/>
                        </a:rPr>
                        <a:t>Alto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fi-FI" sz="1000" b="0" i="0" dirty="0">
                          <a:effectLst/>
                          <a:latin typeface="Calibri" panose="020F0502020204030204" pitchFamily="34" charset="0"/>
                        </a:rPr>
                        <a:t>2,50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75111">
                <a:tc>
                  <a:txBody>
                    <a:bodyPr/>
                    <a:lstStyle/>
                    <a:p>
                      <a:pPr algn="l">
                        <a:lnSpc>
                          <a:spcPts val="1200"/>
                        </a:lnSpc>
                      </a:pPr>
                      <a:r>
                        <a:rPr lang="fr-FR" sz="1000" b="0" i="0" dirty="0">
                          <a:effectLst/>
                          <a:latin typeface="Calibri" panose="020F0502020204030204" pitchFamily="34" charset="0"/>
                        </a:rPr>
                        <a:t>chevrolet chevelle malibu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en-US" sz="1000" b="0" i="0" dirty="0">
                          <a:effectLst/>
                          <a:latin typeface="Calibri" panose="020F0502020204030204" pitchFamily="34" charset="0"/>
                        </a:rPr>
                        <a:t>1999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is-IS" sz="1000" b="0" i="0">
                          <a:effectLst/>
                          <a:latin typeface="Calibri" panose="020F0502020204030204" pitchFamily="34" charset="0"/>
                        </a:rPr>
                        <a:t>Bajo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is-IS" sz="1000" b="0" i="0" dirty="0">
                          <a:effectLst/>
                          <a:latin typeface="Calibri" panose="020F0502020204030204" pitchFamily="34" charset="0"/>
                        </a:rPr>
                        <a:t>2,63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675111">
                <a:tc>
                  <a:txBody>
                    <a:bodyPr/>
                    <a:lstStyle/>
                    <a:p>
                      <a:pPr algn="l">
                        <a:lnSpc>
                          <a:spcPts val="1200"/>
                        </a:lnSpc>
                      </a:pPr>
                      <a:r>
                        <a:rPr lang="fr-FR" sz="1000" b="0" i="0" dirty="0">
                          <a:effectLst/>
                          <a:latin typeface="Calibri" panose="020F0502020204030204" pitchFamily="34" charset="0"/>
                        </a:rPr>
                        <a:t>chevrolet chevelle malibu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is-IS" sz="1000" b="0" i="0">
                          <a:effectLst/>
                          <a:latin typeface="Calibri" panose="020F0502020204030204" pitchFamily="34" charset="0"/>
                        </a:rPr>
                        <a:t>2000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es-ES_tradnl" sz="1000" b="0" i="0" dirty="0">
                          <a:effectLst/>
                          <a:latin typeface="Calibri" panose="020F0502020204030204" pitchFamily="34" charset="0"/>
                        </a:rPr>
                        <a:t>Medio</a:t>
                      </a:r>
                      <a:endParaRPr lang="fi-FI" sz="1000" b="0" i="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fi-FI" sz="1000" b="0" i="0" dirty="0">
                          <a:effectLst/>
                          <a:latin typeface="Calibri" panose="020F0502020204030204" pitchFamily="34" charset="0"/>
                        </a:rPr>
                        <a:t>3,75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87580">
                <a:tc>
                  <a:txBody>
                    <a:bodyPr/>
                    <a:lstStyle/>
                    <a:p>
                      <a:pPr algn="l">
                        <a:lnSpc>
                          <a:spcPts val="1200"/>
                        </a:lnSpc>
                      </a:pPr>
                      <a:r>
                        <a:rPr lang="en-US" sz="1000" b="0" i="0" dirty="0">
                          <a:effectLst/>
                          <a:latin typeface="Calibri" panose="020F0502020204030204" pitchFamily="34" charset="0"/>
                        </a:rPr>
                        <a:t>buick skylark 320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en-US" sz="1000" b="0" i="0" dirty="0">
                          <a:effectLst/>
                          <a:latin typeface="Calibri" panose="020F0502020204030204" pitchFamily="34" charset="0"/>
                        </a:rPr>
                        <a:t>1998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es-ES_tradnl" sz="1000" b="0" i="0" dirty="0">
                          <a:effectLst/>
                          <a:latin typeface="Calibri" panose="020F0502020204030204" pitchFamily="34" charset="0"/>
                        </a:rPr>
                        <a:t>NA</a:t>
                      </a:r>
                      <a:endParaRPr lang="uk-UA" sz="1000" b="0" i="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endParaRPr lang="uk-UA" sz="1000" b="0" i="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87580">
                <a:tc>
                  <a:txBody>
                    <a:bodyPr/>
                    <a:lstStyle/>
                    <a:p>
                      <a:pPr algn="l">
                        <a:lnSpc>
                          <a:spcPts val="1200"/>
                        </a:lnSpc>
                      </a:pPr>
                      <a:r>
                        <a:rPr lang="en-US" sz="1000" b="0" i="0" dirty="0">
                          <a:effectLst/>
                          <a:latin typeface="Calibri" panose="020F0502020204030204" pitchFamily="34" charset="0"/>
                        </a:rPr>
                        <a:t>buick skylark 320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en-US" sz="1000" b="0" i="0" dirty="0">
                          <a:effectLst/>
                          <a:latin typeface="Calibri" panose="020F0502020204030204" pitchFamily="34" charset="0"/>
                        </a:rPr>
                        <a:t>1999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es-ES_tradnl" sz="1000" b="0" i="0" dirty="0">
                          <a:effectLst/>
                          <a:latin typeface="Calibri" panose="020F0502020204030204" pitchFamily="34" charset="0"/>
                        </a:rPr>
                        <a:t>Medio</a:t>
                      </a:r>
                      <a:endParaRPr lang="ru-RU" sz="1000" b="0" i="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ru-RU" sz="1000" b="0" i="0" dirty="0">
                          <a:effectLst/>
                          <a:latin typeface="Calibri" panose="020F0502020204030204" pitchFamily="34" charset="0"/>
                        </a:rPr>
                        <a:t>3,57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487580">
                <a:tc>
                  <a:txBody>
                    <a:bodyPr/>
                    <a:lstStyle/>
                    <a:p>
                      <a:pPr algn="l">
                        <a:lnSpc>
                          <a:spcPts val="1200"/>
                        </a:lnSpc>
                      </a:pPr>
                      <a:r>
                        <a:rPr lang="en-US" sz="1000" b="0" i="0" dirty="0">
                          <a:effectLst/>
                          <a:latin typeface="Calibri" panose="020F0502020204030204" pitchFamily="34" charset="0"/>
                        </a:rPr>
                        <a:t>buick skylark 320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is-IS" sz="1000" b="0" i="0">
                          <a:effectLst/>
                          <a:latin typeface="Calibri" panose="020F0502020204030204" pitchFamily="34" charset="0"/>
                        </a:rPr>
                        <a:t>2000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es-ES_tradnl" sz="1000" b="0" i="0" dirty="0">
                          <a:effectLst/>
                          <a:latin typeface="Calibri" panose="020F0502020204030204" pitchFamily="34" charset="0"/>
                        </a:rPr>
                        <a:t>Medio</a:t>
                      </a:r>
                      <a:endParaRPr lang="uk-UA" sz="1000" b="0" i="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es-ES" sz="1000" b="0" i="0" dirty="0">
                          <a:effectLst/>
                          <a:latin typeface="Calibri" panose="020F0502020204030204" pitchFamily="34" charset="0"/>
                        </a:rPr>
                        <a:t>5,10</a:t>
                      </a:r>
                      <a:endParaRPr lang="uk-UA" sz="1000" b="0" i="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487580">
                <a:tc>
                  <a:txBody>
                    <a:bodyPr/>
                    <a:lstStyle/>
                    <a:p>
                      <a:pPr algn="l">
                        <a:lnSpc>
                          <a:spcPts val="1200"/>
                        </a:lnSpc>
                      </a:pPr>
                      <a:r>
                        <a:rPr lang="en-US" sz="1000" b="0" i="0" dirty="0">
                          <a:effectLst/>
                          <a:latin typeface="Calibri" panose="020F0502020204030204" pitchFamily="34" charset="0"/>
                        </a:rPr>
                        <a:t>plymouth satellite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en-US" sz="1000" b="0" i="0" dirty="0">
                          <a:effectLst/>
                          <a:latin typeface="Calibri" panose="020F0502020204030204" pitchFamily="34" charset="0"/>
                        </a:rPr>
                        <a:t>1998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fi-FI" sz="1000" b="0" i="0" dirty="0">
                          <a:effectLst/>
                          <a:latin typeface="Calibri" panose="020F0502020204030204" pitchFamily="34" charset="0"/>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r" defTabSz="685800" rtl="0" eaLnBrk="1" fontAlgn="auto" latinLnBrk="0" hangingPunct="1">
                        <a:lnSpc>
                          <a:spcPts val="1200"/>
                        </a:lnSpc>
                        <a:spcBef>
                          <a:spcPts val="0"/>
                        </a:spcBef>
                        <a:spcAft>
                          <a:spcPts val="0"/>
                        </a:spcAft>
                        <a:buClrTx/>
                        <a:buSzTx/>
                        <a:buFontTx/>
                        <a:buNone/>
                        <a:tabLst/>
                        <a:defRPr/>
                      </a:pPr>
                      <a:endParaRPr lang="uk-UA" sz="1000" b="0" i="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87580">
                <a:tc>
                  <a:txBody>
                    <a:bodyPr/>
                    <a:lstStyle/>
                    <a:p>
                      <a:pPr algn="l">
                        <a:lnSpc>
                          <a:spcPts val="1200"/>
                        </a:lnSpc>
                      </a:pPr>
                      <a:r>
                        <a:rPr lang="en-US" sz="1000" b="0" i="0" dirty="0">
                          <a:effectLst/>
                          <a:latin typeface="Calibri" panose="020F0502020204030204" pitchFamily="34" charset="0"/>
                        </a:rPr>
                        <a:t>plymouth satellite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en-US" sz="1000" b="0" i="0" dirty="0">
                          <a:effectLst/>
                          <a:latin typeface="Calibri" panose="020F0502020204030204" pitchFamily="34" charset="0"/>
                        </a:rPr>
                        <a:t>1999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fi-FI" sz="1000" b="0" i="0" dirty="0">
                          <a:effectLst/>
                          <a:latin typeface="Calibri" panose="020F0502020204030204" pitchFamily="34" charset="0"/>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fi-FI" sz="1000" b="0" i="0" dirty="0">
                          <a:effectLst/>
                          <a:latin typeface="Calibri" panose="020F0502020204030204" pitchFamily="34" charset="0"/>
                        </a:rPr>
                        <a:t>2,52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487580">
                <a:tc>
                  <a:txBody>
                    <a:bodyPr/>
                    <a:lstStyle/>
                    <a:p>
                      <a:pPr algn="l">
                        <a:lnSpc>
                          <a:spcPts val="1200"/>
                        </a:lnSpc>
                      </a:pPr>
                      <a:r>
                        <a:rPr lang="en-US" sz="1000" b="0" i="0" dirty="0">
                          <a:effectLst/>
                          <a:latin typeface="Calibri" panose="020F0502020204030204" pitchFamily="34" charset="0"/>
                        </a:rPr>
                        <a:t>plymouth satellite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is-IS" sz="1000" b="0" i="0">
                          <a:effectLst/>
                          <a:latin typeface="Calibri" panose="020F0502020204030204" pitchFamily="34" charset="0"/>
                        </a:rPr>
                        <a:t>2000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es-ES_tradnl" sz="1000" b="0" i="0" dirty="0">
                          <a:effectLst/>
                          <a:latin typeface="Calibri" panose="020F0502020204030204" pitchFamily="34" charset="0"/>
                        </a:rPr>
                        <a:t>Alto</a:t>
                      </a:r>
                      <a:endParaRPr lang="uk-UA" sz="1000" b="0" i="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lnSpc>
                          <a:spcPts val="1200"/>
                        </a:lnSpc>
                      </a:pPr>
                      <a:r>
                        <a:rPr lang="uk-UA" sz="1000" b="0" i="0" dirty="0">
                          <a:effectLst/>
                          <a:latin typeface="Calibri" panose="020F0502020204030204" pitchFamily="34" charset="0"/>
                        </a:rPr>
                        <a:t>3,60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bl>
          </a:graphicData>
        </a:graphic>
      </p:graphicFrame>
      <p:sp>
        <p:nvSpPr>
          <p:cNvPr id="6" name="Rectángulo 5">
            <a:extLst>
              <a:ext uri="{FF2B5EF4-FFF2-40B4-BE49-F238E27FC236}">
                <a16:creationId xmlns:a16="http://schemas.microsoft.com/office/drawing/2014/main" id="{6DFD29AE-8E79-411B-83BD-16BBCF4404E4}"/>
              </a:ext>
            </a:extLst>
          </p:cNvPr>
          <p:cNvSpPr/>
          <p:nvPr/>
        </p:nvSpPr>
        <p:spPr>
          <a:xfrm>
            <a:off x="463549" y="1743065"/>
            <a:ext cx="2612161" cy="5498681"/>
          </a:xfrm>
          <a:prstGeom prst="rect">
            <a:avLst/>
          </a:prstGeom>
          <a:noFill/>
          <a:ln w="57150">
            <a:solidFill>
              <a:srgbClr val="FF5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4698EF6F-9D3F-4901-8E71-217FCE8D186D}"/>
              </a:ext>
            </a:extLst>
          </p:cNvPr>
          <p:cNvSpPr/>
          <p:nvPr/>
        </p:nvSpPr>
        <p:spPr>
          <a:xfrm>
            <a:off x="3338945" y="1743065"/>
            <a:ext cx="3042805" cy="5498681"/>
          </a:xfrm>
          <a:prstGeom prst="rect">
            <a:avLst/>
          </a:prstGeom>
          <a:noFill/>
          <a:ln w="57150">
            <a:solidFill>
              <a:srgbClr val="00B05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60CE6B6E-B3AE-4A2C-B830-94647493E18E}"/>
              </a:ext>
            </a:extLst>
          </p:cNvPr>
          <p:cNvSpPr txBox="1"/>
          <p:nvPr/>
        </p:nvSpPr>
        <p:spPr>
          <a:xfrm>
            <a:off x="-57152" y="-19951"/>
            <a:ext cx="884791" cy="769441"/>
          </a:xfrm>
          <a:prstGeom prst="rect">
            <a:avLst/>
          </a:prstGeom>
          <a:noFill/>
        </p:spPr>
        <p:txBody>
          <a:bodyPr wrap="square" rtlCol="0">
            <a:spAutoFit/>
          </a:bodyPr>
          <a:lstStyle/>
          <a:p>
            <a:pPr algn="ctr"/>
            <a:r>
              <a:rPr lang="es-ES" sz="4400" spc="-150" dirty="0">
                <a:solidFill>
                  <a:schemeClr val="bg1"/>
                </a:solidFill>
                <a:latin typeface="Neutra Text" panose="02000000000000000000" pitchFamily="50" charset="0"/>
              </a:rPr>
              <a:t>04</a:t>
            </a:r>
          </a:p>
        </p:txBody>
      </p:sp>
      <p:grpSp>
        <p:nvGrpSpPr>
          <p:cNvPr id="12" name="Grupo 11">
            <a:extLst>
              <a:ext uri="{FF2B5EF4-FFF2-40B4-BE49-F238E27FC236}">
                <a16:creationId xmlns:a16="http://schemas.microsoft.com/office/drawing/2014/main" id="{4ACAA6C4-AB6B-4847-B2F8-2D7314E8992D}"/>
              </a:ext>
            </a:extLst>
          </p:cNvPr>
          <p:cNvGrpSpPr/>
          <p:nvPr/>
        </p:nvGrpSpPr>
        <p:grpSpPr>
          <a:xfrm>
            <a:off x="5472534" y="144916"/>
            <a:ext cx="1132840" cy="664277"/>
            <a:chOff x="2371412" y="5220699"/>
            <a:chExt cx="752397" cy="441192"/>
          </a:xfrm>
        </p:grpSpPr>
        <p:sp>
          <p:nvSpPr>
            <p:cNvPr id="13" name="CuadroTexto 12">
              <a:extLst>
                <a:ext uri="{FF2B5EF4-FFF2-40B4-BE49-F238E27FC236}">
                  <a16:creationId xmlns:a16="http://schemas.microsoft.com/office/drawing/2014/main" id="{ABFA181D-A28E-4DF8-8D1A-EA7F97F8C8AB}"/>
                </a:ext>
              </a:extLst>
            </p:cNvPr>
            <p:cNvSpPr txBox="1"/>
            <p:nvPr/>
          </p:nvSpPr>
          <p:spPr>
            <a:xfrm>
              <a:off x="2910418" y="5292559"/>
              <a:ext cx="188119" cy="369332"/>
            </a:xfrm>
            <a:prstGeom prst="rect">
              <a:avLst/>
            </a:prstGeom>
            <a:noFill/>
          </p:spPr>
          <p:txBody>
            <a:bodyPr wrap="square" rtlCol="0">
              <a:spAutoFit/>
            </a:bodyPr>
            <a:lstStyle/>
            <a:p>
              <a:r>
                <a:rPr lang="es-ES" dirty="0">
                  <a:solidFill>
                    <a:srgbClr val="ED7D31"/>
                  </a:solidFill>
                  <a:latin typeface="Neutra Text" panose="02000000000000000000" pitchFamily="50" charset="0"/>
                </a:rPr>
                <a:t>?</a:t>
              </a:r>
            </a:p>
          </p:txBody>
        </p:sp>
        <p:grpSp>
          <p:nvGrpSpPr>
            <p:cNvPr id="14" name="Grupo 13">
              <a:extLst>
                <a:ext uri="{FF2B5EF4-FFF2-40B4-BE49-F238E27FC236}">
                  <a16:creationId xmlns:a16="http://schemas.microsoft.com/office/drawing/2014/main" id="{527D546C-3648-4455-BC46-F992E480BC31}"/>
                </a:ext>
              </a:extLst>
            </p:cNvPr>
            <p:cNvGrpSpPr/>
            <p:nvPr/>
          </p:nvGrpSpPr>
          <p:grpSpPr>
            <a:xfrm>
              <a:off x="2371412" y="5220699"/>
              <a:ext cx="752397" cy="343127"/>
              <a:chOff x="2559531" y="5275468"/>
              <a:chExt cx="752397" cy="343127"/>
            </a:xfrm>
          </p:grpSpPr>
          <p:grpSp>
            <p:nvGrpSpPr>
              <p:cNvPr id="15" name="Grupo 14">
                <a:extLst>
                  <a:ext uri="{FF2B5EF4-FFF2-40B4-BE49-F238E27FC236}">
                    <a16:creationId xmlns:a16="http://schemas.microsoft.com/office/drawing/2014/main" id="{4B64FB94-1F48-4C21-9C18-007B3B244D0F}"/>
                  </a:ext>
                </a:extLst>
              </p:cNvPr>
              <p:cNvGrpSpPr/>
              <p:nvPr/>
            </p:nvGrpSpPr>
            <p:grpSpPr>
              <a:xfrm>
                <a:off x="2559531" y="5275468"/>
                <a:ext cx="752397" cy="343127"/>
                <a:chOff x="4716780" y="1043940"/>
                <a:chExt cx="1386840" cy="632462"/>
              </a:xfrm>
            </p:grpSpPr>
            <p:sp>
              <p:nvSpPr>
                <p:cNvPr id="19" name="Rectángulo 18">
                  <a:extLst>
                    <a:ext uri="{FF2B5EF4-FFF2-40B4-BE49-F238E27FC236}">
                      <a16:creationId xmlns:a16="http://schemas.microsoft.com/office/drawing/2014/main" id="{EC75F8CE-B1CB-43EA-AC0A-81FA39E90B4C}"/>
                    </a:ext>
                  </a:extLst>
                </p:cNvPr>
                <p:cNvSpPr/>
                <p:nvPr/>
              </p:nvSpPr>
              <p:spPr>
                <a:xfrm>
                  <a:off x="4724400" y="1219202"/>
                  <a:ext cx="344094" cy="457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20" name="Grupo 19">
                  <a:extLst>
                    <a:ext uri="{FF2B5EF4-FFF2-40B4-BE49-F238E27FC236}">
                      <a16:creationId xmlns:a16="http://schemas.microsoft.com/office/drawing/2014/main" id="{F89D6CC9-30EA-4839-BD03-40909F8A617A}"/>
                    </a:ext>
                  </a:extLst>
                </p:cNvPr>
                <p:cNvGrpSpPr/>
                <p:nvPr/>
              </p:nvGrpSpPr>
              <p:grpSpPr>
                <a:xfrm>
                  <a:off x="4716780" y="1043940"/>
                  <a:ext cx="1386840" cy="596900"/>
                  <a:chOff x="4716780" y="1043940"/>
                  <a:chExt cx="1386840" cy="596900"/>
                </a:xfrm>
              </p:grpSpPr>
              <p:sp>
                <p:nvSpPr>
                  <p:cNvPr id="21" name="Rectángulo 20">
                    <a:extLst>
                      <a:ext uri="{FF2B5EF4-FFF2-40B4-BE49-F238E27FC236}">
                        <a16:creationId xmlns:a16="http://schemas.microsoft.com/office/drawing/2014/main" id="{6BCD1E60-1476-48C1-9326-5AD2589EACEB}"/>
                      </a:ext>
                    </a:extLst>
                  </p:cNvPr>
                  <p:cNvSpPr/>
                  <p:nvPr/>
                </p:nvSpPr>
                <p:spPr>
                  <a:xfrm>
                    <a:off x="4716780" y="1043940"/>
                    <a:ext cx="1386840" cy="144780"/>
                  </a:xfrm>
                  <a:prstGeom prst="rect">
                    <a:avLst/>
                  </a:prstGeom>
                  <a:solidFill>
                    <a:schemeClr val="bg1">
                      <a:lumMod val="8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cxnSp>
                <p:nvCxnSpPr>
                  <p:cNvPr id="22" name="Conector recto 21">
                    <a:extLst>
                      <a:ext uri="{FF2B5EF4-FFF2-40B4-BE49-F238E27FC236}">
                        <a16:creationId xmlns:a16="http://schemas.microsoft.com/office/drawing/2014/main" id="{2D87B1AE-2E2D-4B32-A853-991ABF1A22AD}"/>
                      </a:ext>
                    </a:extLst>
                  </p:cNvPr>
                  <p:cNvCxnSpPr/>
                  <p:nvPr/>
                </p:nvCxnSpPr>
                <p:spPr>
                  <a:xfrm>
                    <a:off x="5525414" y="1221740"/>
                    <a:ext cx="0" cy="4191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6" name="CuadroTexto 15">
                <a:extLst>
                  <a:ext uri="{FF2B5EF4-FFF2-40B4-BE49-F238E27FC236}">
                    <a16:creationId xmlns:a16="http://schemas.microsoft.com/office/drawing/2014/main" id="{C536297E-9D6E-42A5-9351-3A0C63D7C10B}"/>
                  </a:ext>
                </a:extLst>
              </p:cNvPr>
              <p:cNvSpPr txBox="1"/>
              <p:nvPr/>
            </p:nvSpPr>
            <p:spPr>
              <a:xfrm rot="10800000">
                <a:off x="2916714" y="5372168"/>
                <a:ext cx="312926" cy="245299"/>
              </a:xfrm>
              <a:prstGeom prst="rect">
                <a:avLst/>
              </a:prstGeom>
              <a:noFill/>
            </p:spPr>
            <p:txBody>
              <a:bodyPr wrap="square" rtlCol="0">
                <a:spAutoFit/>
              </a:bodyPr>
              <a:lstStyle/>
              <a:p>
                <a:r>
                  <a:rPr lang="es-ES" dirty="0">
                    <a:solidFill>
                      <a:srgbClr val="ED7D31"/>
                    </a:solidFill>
                    <a:latin typeface="Neutra Text" panose="02000000000000000000" pitchFamily="50" charset="0"/>
                  </a:rPr>
                  <a:t>?</a:t>
                </a:r>
              </a:p>
            </p:txBody>
          </p:sp>
          <p:sp>
            <p:nvSpPr>
              <p:cNvPr id="17" name="Rectángulo 16">
                <a:extLst>
                  <a:ext uri="{FF2B5EF4-FFF2-40B4-BE49-F238E27FC236}">
                    <a16:creationId xmlns:a16="http://schemas.microsoft.com/office/drawing/2014/main" id="{50D7EEE3-C3BC-44FF-8AC4-5CB5EFB314AD}"/>
                  </a:ext>
                </a:extLst>
              </p:cNvPr>
              <p:cNvSpPr/>
              <p:nvPr/>
            </p:nvSpPr>
            <p:spPr>
              <a:xfrm>
                <a:off x="2771507" y="5562734"/>
                <a:ext cx="198434" cy="2893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17">
                <a:extLst>
                  <a:ext uri="{FF2B5EF4-FFF2-40B4-BE49-F238E27FC236}">
                    <a16:creationId xmlns:a16="http://schemas.microsoft.com/office/drawing/2014/main" id="{8AAC2968-621E-4A8D-8FFF-9D6DEF372C3D}"/>
                  </a:ext>
                </a:extLst>
              </p:cNvPr>
              <p:cNvSpPr/>
              <p:nvPr/>
            </p:nvSpPr>
            <p:spPr>
              <a:xfrm>
                <a:off x="2773888" y="5400809"/>
                <a:ext cx="198434" cy="2893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sp>
        <p:nvSpPr>
          <p:cNvPr id="23" name="Rectángulo 22">
            <a:extLst>
              <a:ext uri="{FF2B5EF4-FFF2-40B4-BE49-F238E27FC236}">
                <a16:creationId xmlns:a16="http://schemas.microsoft.com/office/drawing/2014/main" id="{154B6519-7EEF-9249-A7CC-DCDA53B1A959}"/>
              </a:ext>
            </a:extLst>
          </p:cNvPr>
          <p:cNvSpPr/>
          <p:nvPr/>
        </p:nvSpPr>
        <p:spPr>
          <a:xfrm>
            <a:off x="441324" y="7391095"/>
            <a:ext cx="6040153" cy="1646605"/>
          </a:xfrm>
          <a:prstGeom prst="rect">
            <a:avLst/>
          </a:prstGeom>
        </p:spPr>
        <p:txBody>
          <a:bodyPr wrap="square">
            <a:spAutoFit/>
          </a:bodyPr>
          <a:lstStyle/>
          <a:p>
            <a:pPr algn="just">
              <a:spcBef>
                <a:spcPts val="600"/>
              </a:spcBef>
              <a:buClr>
                <a:srgbClr val="7030A0"/>
              </a:buClr>
            </a:pPr>
            <a:r>
              <a:rPr lang="es-ES_tradnl" sz="1200" dirty="0"/>
              <a:t>En el ejemplo se añade una nueva columna para explicar el significado del valor ausente en la columna “ventas”. </a:t>
            </a:r>
          </a:p>
          <a:p>
            <a:pPr algn="just">
              <a:spcBef>
                <a:spcPts val="600"/>
              </a:spcBef>
              <a:buClr>
                <a:srgbClr val="7030A0"/>
              </a:buClr>
            </a:pPr>
            <a:r>
              <a:rPr lang="es-ES_tradnl" sz="1200" dirty="0"/>
              <a:t>Hay circunstancias en las que no se pueden registrar determinadas medidas, porque los aparatos o sistemas que se utilizan para medir determinadas magnitudes solo registran valores a partir de un determinado umbral (por ejemplo, un sensor de contaminación ambiental). En esos casos, se explicará en el diccionario de datos y se indicará en la tabla con un código común.</a:t>
            </a:r>
          </a:p>
          <a:p>
            <a:pPr algn="just">
              <a:buClr>
                <a:srgbClr val="7030A0"/>
              </a:buClr>
            </a:pPr>
            <a:endParaRPr lang="es-ES_tradnl" sz="1200" dirty="0"/>
          </a:p>
        </p:txBody>
      </p:sp>
      <p:pic>
        <p:nvPicPr>
          <p:cNvPr id="25" name="Imagen 24">
            <a:extLst>
              <a:ext uri="{FF2B5EF4-FFF2-40B4-BE49-F238E27FC236}">
                <a16:creationId xmlns:a16="http://schemas.microsoft.com/office/drawing/2014/main" id="{7462B204-6D53-477B-B216-865BC2E138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66512" y="1369446"/>
            <a:ext cx="538511" cy="597890"/>
          </a:xfrm>
          <a:prstGeom prst="rect">
            <a:avLst/>
          </a:prstGeom>
        </p:spPr>
      </p:pic>
      <p:pic>
        <p:nvPicPr>
          <p:cNvPr id="26" name="Imagen 25">
            <a:extLst>
              <a:ext uri="{FF2B5EF4-FFF2-40B4-BE49-F238E27FC236}">
                <a16:creationId xmlns:a16="http://schemas.microsoft.com/office/drawing/2014/main" id="{CD217E6B-0BBD-40A9-9B66-896882216C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37011" y="1346160"/>
            <a:ext cx="591315" cy="589395"/>
          </a:xfrm>
          <a:prstGeom prst="rect">
            <a:avLst/>
          </a:prstGeom>
        </p:spPr>
      </p:pic>
    </p:spTree>
    <p:extLst>
      <p:ext uri="{BB962C8B-B14F-4D97-AF65-F5344CB8AC3E}">
        <p14:creationId xmlns:p14="http://schemas.microsoft.com/office/powerpoint/2010/main" val="1848293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FA168DF3-FC8D-49D4-B341-87E8BA44E19A}"/>
              </a:ext>
            </a:extLst>
          </p:cNvPr>
          <p:cNvSpPr/>
          <p:nvPr/>
        </p:nvSpPr>
        <p:spPr>
          <a:xfrm>
            <a:off x="5179631" y="7046"/>
            <a:ext cx="1678369" cy="783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Marcador de número de diapositiva 1">
            <a:extLst>
              <a:ext uri="{FF2B5EF4-FFF2-40B4-BE49-F238E27FC236}">
                <a16:creationId xmlns:a16="http://schemas.microsoft.com/office/drawing/2014/main" id="{EBE807E7-55EB-4EAD-AF5B-3C0C9F754614}"/>
              </a:ext>
            </a:extLst>
          </p:cNvPr>
          <p:cNvSpPr>
            <a:spLocks noGrp="1"/>
          </p:cNvSpPr>
          <p:nvPr>
            <p:ph type="sldNum" sz="quarter" idx="12"/>
          </p:nvPr>
        </p:nvSpPr>
        <p:spPr/>
        <p:txBody>
          <a:bodyPr/>
          <a:lstStyle/>
          <a:p>
            <a:fld id="{B0B223AA-581B-472F-BB2F-AB3AEAB0FF05}" type="slidenum">
              <a:rPr lang="es-ES" smtClean="0"/>
              <a:t>28</a:t>
            </a:fld>
            <a:endParaRPr lang="es-ES" dirty="0"/>
          </a:p>
        </p:txBody>
      </p:sp>
      <p:pic>
        <p:nvPicPr>
          <p:cNvPr id="3" name="Imagen 2">
            <a:extLst>
              <a:ext uri="{FF2B5EF4-FFF2-40B4-BE49-F238E27FC236}">
                <a16:creationId xmlns:a16="http://schemas.microsoft.com/office/drawing/2014/main" id="{D4BE9B05-83B4-4122-9EBC-D6A80846B0F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3754" b="18115"/>
          <a:stretch/>
        </p:blipFill>
        <p:spPr>
          <a:xfrm>
            <a:off x="1978" y="7057169"/>
            <a:ext cx="6858000" cy="2113717"/>
          </a:xfrm>
          <a:prstGeom prst="rect">
            <a:avLst/>
          </a:prstGeom>
        </p:spPr>
      </p:pic>
      <p:sp>
        <p:nvSpPr>
          <p:cNvPr id="5" name="CuadroTexto 4">
            <a:extLst>
              <a:ext uri="{FF2B5EF4-FFF2-40B4-BE49-F238E27FC236}">
                <a16:creationId xmlns:a16="http://schemas.microsoft.com/office/drawing/2014/main" id="{7CB8E068-5F26-42EA-BC3B-EAE9239C6465}"/>
              </a:ext>
            </a:extLst>
          </p:cNvPr>
          <p:cNvSpPr txBox="1"/>
          <p:nvPr/>
        </p:nvSpPr>
        <p:spPr>
          <a:xfrm>
            <a:off x="-79249" y="2822707"/>
            <a:ext cx="884791" cy="769441"/>
          </a:xfrm>
          <a:prstGeom prst="rect">
            <a:avLst/>
          </a:prstGeom>
          <a:noFill/>
        </p:spPr>
        <p:txBody>
          <a:bodyPr wrap="square" rtlCol="0">
            <a:spAutoFit/>
          </a:bodyPr>
          <a:lstStyle/>
          <a:p>
            <a:pPr algn="ctr"/>
            <a:r>
              <a:rPr lang="es-ES" sz="4400" spc="-150" dirty="0">
                <a:solidFill>
                  <a:schemeClr val="bg1"/>
                </a:solidFill>
                <a:latin typeface="Neutra Text" panose="02000000000000000000" pitchFamily="50" charset="0"/>
              </a:rPr>
              <a:t>04</a:t>
            </a:r>
          </a:p>
        </p:txBody>
      </p:sp>
      <p:sp>
        <p:nvSpPr>
          <p:cNvPr id="6" name="CuadroTexto 5">
            <a:extLst>
              <a:ext uri="{FF2B5EF4-FFF2-40B4-BE49-F238E27FC236}">
                <a16:creationId xmlns:a16="http://schemas.microsoft.com/office/drawing/2014/main" id="{9B73CD43-B903-4000-A112-F1A59AFCF540}"/>
              </a:ext>
            </a:extLst>
          </p:cNvPr>
          <p:cNvSpPr txBox="1"/>
          <p:nvPr/>
        </p:nvSpPr>
        <p:spPr>
          <a:xfrm>
            <a:off x="840627" y="1267343"/>
            <a:ext cx="1206746" cy="1107996"/>
          </a:xfrm>
          <a:prstGeom prst="rect">
            <a:avLst/>
          </a:prstGeom>
          <a:noFill/>
        </p:spPr>
        <p:txBody>
          <a:bodyPr wrap="square" rtlCol="0">
            <a:spAutoFit/>
          </a:bodyPr>
          <a:lstStyle/>
          <a:p>
            <a:r>
              <a:rPr lang="es-ES" sz="6600" spc="-300" dirty="0">
                <a:solidFill>
                  <a:srgbClr val="801F8A"/>
                </a:solidFill>
                <a:latin typeface="Neutra Text" panose="02000000000000000000" pitchFamily="50" charset="0"/>
              </a:rPr>
              <a:t>P6</a:t>
            </a:r>
          </a:p>
        </p:txBody>
      </p:sp>
      <p:pic>
        <p:nvPicPr>
          <p:cNvPr id="7" name="Imagen 6">
            <a:extLst>
              <a:ext uri="{FF2B5EF4-FFF2-40B4-BE49-F238E27FC236}">
                <a16:creationId xmlns:a16="http://schemas.microsoft.com/office/drawing/2014/main" id="{EB3DC1ED-14F3-4E24-8D5C-C9422EDD8A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351" y="2328930"/>
            <a:ext cx="5632594" cy="79617"/>
          </a:xfrm>
          <a:prstGeom prst="rect">
            <a:avLst/>
          </a:prstGeom>
        </p:spPr>
      </p:pic>
      <p:sp>
        <p:nvSpPr>
          <p:cNvPr id="8" name="CuadroTexto 7">
            <a:extLst>
              <a:ext uri="{FF2B5EF4-FFF2-40B4-BE49-F238E27FC236}">
                <a16:creationId xmlns:a16="http://schemas.microsoft.com/office/drawing/2014/main" id="{2DDEFCB9-CC3C-441A-AEED-7DF5AA1DA6C5}"/>
              </a:ext>
            </a:extLst>
          </p:cNvPr>
          <p:cNvSpPr txBox="1"/>
          <p:nvPr/>
        </p:nvSpPr>
        <p:spPr>
          <a:xfrm>
            <a:off x="2062184" y="1100985"/>
            <a:ext cx="5010132" cy="1200329"/>
          </a:xfrm>
          <a:prstGeom prst="rect">
            <a:avLst/>
          </a:prstGeom>
          <a:noFill/>
        </p:spPr>
        <p:txBody>
          <a:bodyPr wrap="square" rtlCol="0">
            <a:spAutoFit/>
          </a:bodyPr>
          <a:lstStyle/>
          <a:p>
            <a:r>
              <a:rPr lang="es-ES_tradnl" sz="3600" dirty="0">
                <a:latin typeface="Neutra Text" panose="02000000000000000000" pitchFamily="50" charset="0"/>
              </a:rPr>
              <a:t>Subtotales, totales o agrupamientos</a:t>
            </a:r>
            <a:endParaRPr lang="es-ES" sz="3600" spc="-150" dirty="0">
              <a:latin typeface="Neutra Text" panose="02000000000000000000" pitchFamily="50" charset="0"/>
            </a:endParaRPr>
          </a:p>
        </p:txBody>
      </p:sp>
      <p:grpSp>
        <p:nvGrpSpPr>
          <p:cNvPr id="12" name="Grupo 11">
            <a:extLst>
              <a:ext uri="{FF2B5EF4-FFF2-40B4-BE49-F238E27FC236}">
                <a16:creationId xmlns:a16="http://schemas.microsoft.com/office/drawing/2014/main" id="{C623CCC3-C8C8-438B-8E4F-2AAD3CA4C573}"/>
              </a:ext>
            </a:extLst>
          </p:cNvPr>
          <p:cNvGrpSpPr/>
          <p:nvPr/>
        </p:nvGrpSpPr>
        <p:grpSpPr>
          <a:xfrm>
            <a:off x="5623719" y="88900"/>
            <a:ext cx="574884" cy="554831"/>
            <a:chOff x="4569619" y="5226844"/>
            <a:chExt cx="409574" cy="395287"/>
          </a:xfrm>
        </p:grpSpPr>
        <p:sp>
          <p:nvSpPr>
            <p:cNvPr id="13" name="Rectángulo 12">
              <a:extLst>
                <a:ext uri="{FF2B5EF4-FFF2-40B4-BE49-F238E27FC236}">
                  <a16:creationId xmlns:a16="http://schemas.microsoft.com/office/drawing/2014/main" id="{299D83C2-D7E1-4D71-95A1-B4378C41AA3A}"/>
                </a:ext>
              </a:extLst>
            </p:cNvPr>
            <p:cNvSpPr/>
            <p:nvPr/>
          </p:nvSpPr>
          <p:spPr>
            <a:xfrm>
              <a:off x="4569619" y="5226844"/>
              <a:ext cx="185737" cy="18811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latin typeface="+mj-lt"/>
                </a:rPr>
                <a:t>+</a:t>
              </a:r>
            </a:p>
          </p:txBody>
        </p:sp>
        <p:sp>
          <p:nvSpPr>
            <p:cNvPr id="14" name="Rectángulo 13">
              <a:extLst>
                <a:ext uri="{FF2B5EF4-FFF2-40B4-BE49-F238E27FC236}">
                  <a16:creationId xmlns:a16="http://schemas.microsoft.com/office/drawing/2014/main" id="{B22030DE-B9F7-4C07-B078-69F47E008B19}"/>
                </a:ext>
              </a:extLst>
            </p:cNvPr>
            <p:cNvSpPr/>
            <p:nvPr/>
          </p:nvSpPr>
          <p:spPr>
            <a:xfrm>
              <a:off x="4793456" y="5226844"/>
              <a:ext cx="185737" cy="18811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latin typeface="+mj-lt"/>
                </a:rPr>
                <a:t>-</a:t>
              </a:r>
            </a:p>
          </p:txBody>
        </p:sp>
        <p:sp>
          <p:nvSpPr>
            <p:cNvPr id="15" name="Rectángulo 14">
              <a:extLst>
                <a:ext uri="{FF2B5EF4-FFF2-40B4-BE49-F238E27FC236}">
                  <a16:creationId xmlns:a16="http://schemas.microsoft.com/office/drawing/2014/main" id="{ADE04A4A-B8D0-486E-A983-3DB99DE8DAB0}"/>
                </a:ext>
              </a:extLst>
            </p:cNvPr>
            <p:cNvSpPr/>
            <p:nvPr/>
          </p:nvSpPr>
          <p:spPr>
            <a:xfrm>
              <a:off x="4569619" y="5434013"/>
              <a:ext cx="185737" cy="18811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s-ES" sz="2400" b="1" dirty="0">
                  <a:latin typeface="+mj-lt"/>
                </a:rPr>
                <a:t>x</a:t>
              </a:r>
            </a:p>
          </p:txBody>
        </p:sp>
        <p:sp>
          <p:nvSpPr>
            <p:cNvPr id="16" name="Rectángulo 15">
              <a:extLst>
                <a:ext uri="{FF2B5EF4-FFF2-40B4-BE49-F238E27FC236}">
                  <a16:creationId xmlns:a16="http://schemas.microsoft.com/office/drawing/2014/main" id="{F45678CB-EE45-4EE1-AB0C-ABAFE5150105}"/>
                </a:ext>
              </a:extLst>
            </p:cNvPr>
            <p:cNvSpPr/>
            <p:nvPr/>
          </p:nvSpPr>
          <p:spPr>
            <a:xfrm>
              <a:off x="4793456" y="5434013"/>
              <a:ext cx="185737" cy="188118"/>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latin typeface="+mj-lt"/>
                </a:rPr>
                <a:t>=</a:t>
              </a:r>
            </a:p>
          </p:txBody>
        </p:sp>
      </p:grpSp>
      <p:sp>
        <p:nvSpPr>
          <p:cNvPr id="4" name="Rectángulo 3">
            <a:extLst>
              <a:ext uri="{FF2B5EF4-FFF2-40B4-BE49-F238E27FC236}">
                <a16:creationId xmlns:a16="http://schemas.microsoft.com/office/drawing/2014/main" id="{5D9E510C-837D-47C4-840A-649574D2FBBA}"/>
              </a:ext>
            </a:extLst>
          </p:cNvPr>
          <p:cNvSpPr/>
          <p:nvPr/>
        </p:nvSpPr>
        <p:spPr>
          <a:xfrm>
            <a:off x="0" y="7036661"/>
            <a:ext cx="6858000" cy="2145503"/>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10">
            <a:extLst>
              <a:ext uri="{FF2B5EF4-FFF2-40B4-BE49-F238E27FC236}">
                <a16:creationId xmlns:a16="http://schemas.microsoft.com/office/drawing/2014/main" id="{FA04104F-D0D1-4263-9D32-9DD60F3B5099}"/>
              </a:ext>
            </a:extLst>
          </p:cNvPr>
          <p:cNvSpPr/>
          <p:nvPr/>
        </p:nvSpPr>
        <p:spPr>
          <a:xfrm>
            <a:off x="971550" y="2605728"/>
            <a:ext cx="5548003" cy="5062924"/>
          </a:xfrm>
          <a:prstGeom prst="rect">
            <a:avLst/>
          </a:prstGeom>
        </p:spPr>
        <p:txBody>
          <a:bodyPr wrap="square">
            <a:spAutoFit/>
          </a:bodyPr>
          <a:lstStyle/>
          <a:p>
            <a:pPr marL="171450" indent="-171450" algn="just">
              <a:spcBef>
                <a:spcPts val="600"/>
              </a:spcBef>
              <a:buClr>
                <a:srgbClr val="801F89"/>
              </a:buClr>
              <a:buFont typeface="Wingdings" panose="05000000000000000000" pitchFamily="2" charset="2"/>
              <a:buChar char="§"/>
            </a:pPr>
            <a:r>
              <a:rPr lang="es-ES_tradnl" sz="1200" dirty="0"/>
              <a:t>No se deben incluir filas o columnas de totales o subtotales, a menos que sea absolutamente necesario, manteniendo el máximo nivel de desagregación de datos posible.</a:t>
            </a:r>
          </a:p>
          <a:p>
            <a:pPr marL="171450" indent="-171450" algn="just">
              <a:spcBef>
                <a:spcPts val="600"/>
              </a:spcBef>
              <a:buClr>
                <a:srgbClr val="801F89"/>
              </a:buClr>
              <a:buFont typeface="Wingdings" panose="05000000000000000000" pitchFamily="2" charset="2"/>
              <a:buChar char="§"/>
            </a:pPr>
            <a:endParaRPr lang="es-ES_tradnl" sz="1200" dirty="0"/>
          </a:p>
          <a:p>
            <a:pPr marL="171450" indent="-171450" algn="just">
              <a:spcBef>
                <a:spcPts val="600"/>
              </a:spcBef>
              <a:buClr>
                <a:srgbClr val="801F89"/>
              </a:buClr>
              <a:buFont typeface="Wingdings" panose="05000000000000000000" pitchFamily="2" charset="2"/>
              <a:buChar char="§"/>
            </a:pPr>
            <a:r>
              <a:rPr lang="es-ES_tradnl" sz="1200" dirty="0"/>
              <a:t>A tener en cuenta:</a:t>
            </a:r>
          </a:p>
          <a:p>
            <a:pPr marL="628650" lvl="1" indent="-171450" algn="just">
              <a:spcBef>
                <a:spcPts val="600"/>
              </a:spcBef>
              <a:buClr>
                <a:srgbClr val="801F89"/>
              </a:buClr>
              <a:buFont typeface="Arial" panose="020B0604020202020204" pitchFamily="34" charset="0"/>
              <a:buChar char="•"/>
            </a:pPr>
            <a:r>
              <a:rPr lang="es-ES_tradnl" sz="1200" dirty="0"/>
              <a:t>Un archivo que contiene resultados y/o operaciones realizadas con los datos no se puede considerar un archivo de datos en sentido estricto, sino un archivo de resultados de un determinado análisis de datos.</a:t>
            </a:r>
          </a:p>
          <a:p>
            <a:pPr marL="628650" lvl="1" indent="-171450" algn="just">
              <a:spcBef>
                <a:spcPts val="600"/>
              </a:spcBef>
              <a:buClr>
                <a:srgbClr val="801F89"/>
              </a:buClr>
              <a:buFont typeface="Arial" panose="020B0604020202020204" pitchFamily="34" charset="0"/>
              <a:buChar char="•"/>
            </a:pPr>
            <a:r>
              <a:rPr lang="es-ES_tradnl" sz="1200" dirty="0"/>
              <a:t>Cuando se incluyen filas o columnas con valores de datos agregados por ejemplo como resultado de una operación, resulta muy difícil y en ocasiones imposible recuperar el dato desagregado.</a:t>
            </a:r>
          </a:p>
          <a:p>
            <a:pPr marL="628650" lvl="1" indent="-171450" algn="just">
              <a:spcBef>
                <a:spcPts val="600"/>
              </a:spcBef>
              <a:buClr>
                <a:srgbClr val="801F89"/>
              </a:buClr>
              <a:buFont typeface="Arial" panose="020B0604020202020204" pitchFamily="34" charset="0"/>
              <a:buChar char="•"/>
            </a:pPr>
            <a:r>
              <a:rPr lang="es-ES" sz="1200" dirty="0"/>
              <a:t>Un </a:t>
            </a:r>
            <a:r>
              <a:rPr lang="es-ES" sz="1200" dirty="0" err="1"/>
              <a:t>dataset</a:t>
            </a:r>
            <a:r>
              <a:rPr lang="es-ES" sz="1200" dirty="0"/>
              <a:t> debe ser consistente en el nivel de granularidad de los datos que contiene. Si el nivel de granularidad se establece según una determinada dimensión, por ejemplo: ventas mensuales, no se deben mezclar datos con otro nivel de granularidad, por ejemplo, ventas anuales.</a:t>
            </a:r>
          </a:p>
          <a:p>
            <a:pPr marL="628650" lvl="1" indent="-171450" algn="just">
              <a:spcBef>
                <a:spcPts val="600"/>
              </a:spcBef>
              <a:buClr>
                <a:srgbClr val="801F89"/>
              </a:buClr>
              <a:buFont typeface="Arial" panose="020B0604020202020204" pitchFamily="34" charset="0"/>
              <a:buChar char="•"/>
            </a:pPr>
            <a:r>
              <a:rPr lang="es-ES" sz="1200" dirty="0"/>
              <a:t>Un nivel de granularidad superior siempre se puede obtener a partir de un nivel inferior, pero no a la inversa. Siguiendo el ejemplo, es posible obtener las ventas anuales a partir de los datos de ventas mensuales, pero no es posible recuperar los datos de ventas mensuales a partir de las ventas anuales.</a:t>
            </a:r>
          </a:p>
          <a:p>
            <a:pPr marL="628650" lvl="1" indent="-171450" algn="just">
              <a:spcBef>
                <a:spcPts val="600"/>
              </a:spcBef>
              <a:buClr>
                <a:srgbClr val="801F89"/>
              </a:buClr>
              <a:buFont typeface="Arial" panose="020B0604020202020204" pitchFamily="34" charset="0"/>
              <a:buChar char="•"/>
            </a:pPr>
            <a:r>
              <a:rPr lang="es-ES" sz="1200" dirty="0"/>
              <a:t>Se debe evitar el agrupamiento de filas relacionadas con una entidad dejando ciertas celdas vacías repitiendo la entidad para todas las filas del agrupamiento. Este problema es común y puede ocasionar problemas cuando se modifica el orden original de las filas.</a:t>
            </a:r>
            <a:endParaRPr lang="es-ES_tradnl" sz="1200" dirty="0"/>
          </a:p>
        </p:txBody>
      </p:sp>
      <p:sp>
        <p:nvSpPr>
          <p:cNvPr id="18" name="CuadroTexto 17">
            <a:extLst>
              <a:ext uri="{FF2B5EF4-FFF2-40B4-BE49-F238E27FC236}">
                <a16:creationId xmlns:a16="http://schemas.microsoft.com/office/drawing/2014/main" id="{6A0B8950-8FAE-4612-9912-25A66A820AD9}"/>
              </a:ext>
            </a:extLst>
          </p:cNvPr>
          <p:cNvSpPr txBox="1"/>
          <p:nvPr/>
        </p:nvSpPr>
        <p:spPr>
          <a:xfrm>
            <a:off x="0" y="7287558"/>
            <a:ext cx="4203700" cy="2400657"/>
          </a:xfrm>
          <a:prstGeom prst="rect">
            <a:avLst/>
          </a:prstGeom>
          <a:noFill/>
        </p:spPr>
        <p:txBody>
          <a:bodyPr wrap="square" rtlCol="0">
            <a:spAutoFit/>
          </a:bodyPr>
          <a:lstStyle/>
          <a:p>
            <a:r>
              <a:rPr lang="es-ES_tradnl" sz="15000" b="1" spc="-300" dirty="0">
                <a:solidFill>
                  <a:schemeClr val="tx1">
                    <a:alpha val="16000"/>
                  </a:schemeClr>
                </a:solidFill>
                <a:latin typeface="Neutra Text" panose="02000000000000000000" pitchFamily="50" charset="0"/>
              </a:rPr>
              <a:t>CSV</a:t>
            </a:r>
            <a:endParaRPr lang="es-ES" sz="15000" b="1" spc="-300" dirty="0">
              <a:solidFill>
                <a:schemeClr val="tx1">
                  <a:alpha val="16000"/>
                </a:schemeClr>
              </a:solidFill>
              <a:latin typeface="Neutra Text" panose="02000000000000000000" pitchFamily="50" charset="0"/>
            </a:endParaRPr>
          </a:p>
        </p:txBody>
      </p:sp>
    </p:spTree>
    <p:extLst>
      <p:ext uri="{BB962C8B-B14F-4D97-AF65-F5344CB8AC3E}">
        <p14:creationId xmlns:p14="http://schemas.microsoft.com/office/powerpoint/2010/main" val="8278279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117B49C9-8B74-4EED-BB69-ED0378E2D642}"/>
              </a:ext>
            </a:extLst>
          </p:cNvPr>
          <p:cNvSpPr/>
          <p:nvPr/>
        </p:nvSpPr>
        <p:spPr>
          <a:xfrm>
            <a:off x="5179631" y="7046"/>
            <a:ext cx="1678369" cy="783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Marcador de número de diapositiva 1">
            <a:extLst>
              <a:ext uri="{FF2B5EF4-FFF2-40B4-BE49-F238E27FC236}">
                <a16:creationId xmlns:a16="http://schemas.microsoft.com/office/drawing/2014/main" id="{FB528E1E-4E96-40C0-A838-9720A94B7918}"/>
              </a:ext>
            </a:extLst>
          </p:cNvPr>
          <p:cNvSpPr>
            <a:spLocks noGrp="1"/>
          </p:cNvSpPr>
          <p:nvPr>
            <p:ph type="sldNum" sz="quarter" idx="12"/>
          </p:nvPr>
        </p:nvSpPr>
        <p:spPr/>
        <p:txBody>
          <a:bodyPr/>
          <a:lstStyle/>
          <a:p>
            <a:fld id="{B0B223AA-581B-472F-BB2F-AB3AEAB0FF05}" type="slidenum">
              <a:rPr lang="es-ES" smtClean="0"/>
              <a:t>29</a:t>
            </a:fld>
            <a:endParaRPr lang="es-ES" dirty="0"/>
          </a:p>
        </p:txBody>
      </p:sp>
      <p:graphicFrame>
        <p:nvGraphicFramePr>
          <p:cNvPr id="3" name="Table 8">
            <a:extLst>
              <a:ext uri="{FF2B5EF4-FFF2-40B4-BE49-F238E27FC236}">
                <a16:creationId xmlns:a16="http://schemas.microsoft.com/office/drawing/2014/main" id="{6D8DA1EE-87F1-46FD-86A6-198DF9545728}"/>
              </a:ext>
            </a:extLst>
          </p:cNvPr>
          <p:cNvGraphicFramePr>
            <a:graphicFrameLocks noGrp="1"/>
          </p:cNvGraphicFramePr>
          <p:nvPr>
            <p:extLst>
              <p:ext uri="{D42A27DB-BD31-4B8C-83A1-F6EECF244321}">
                <p14:modId xmlns:p14="http://schemas.microsoft.com/office/powerpoint/2010/main" val="2161054992"/>
              </p:ext>
            </p:extLst>
          </p:nvPr>
        </p:nvGraphicFramePr>
        <p:xfrm>
          <a:off x="517306" y="6677860"/>
          <a:ext cx="5884208" cy="1859276"/>
        </p:xfrm>
        <a:graphic>
          <a:graphicData uri="http://schemas.openxmlformats.org/drawingml/2006/table">
            <a:tbl>
              <a:tblPr firstRow="1" bandRow="1">
                <a:tableStyleId>{5C22544A-7EE6-4342-B048-85BDC9FD1C3A}</a:tableStyleId>
              </a:tblPr>
              <a:tblGrid>
                <a:gridCol w="1496389">
                  <a:extLst>
                    <a:ext uri="{9D8B030D-6E8A-4147-A177-3AD203B41FA5}">
                      <a16:colId xmlns:a16="http://schemas.microsoft.com/office/drawing/2014/main" val="20000"/>
                    </a:ext>
                  </a:extLst>
                </a:gridCol>
                <a:gridCol w="1112643">
                  <a:extLst>
                    <a:ext uri="{9D8B030D-6E8A-4147-A177-3AD203B41FA5}">
                      <a16:colId xmlns:a16="http://schemas.microsoft.com/office/drawing/2014/main" val="20001"/>
                    </a:ext>
                  </a:extLst>
                </a:gridCol>
                <a:gridCol w="1637588">
                  <a:extLst>
                    <a:ext uri="{9D8B030D-6E8A-4147-A177-3AD203B41FA5}">
                      <a16:colId xmlns:a16="http://schemas.microsoft.com/office/drawing/2014/main" val="2120858165"/>
                    </a:ext>
                  </a:extLst>
                </a:gridCol>
                <a:gridCol w="1637588">
                  <a:extLst>
                    <a:ext uri="{9D8B030D-6E8A-4147-A177-3AD203B41FA5}">
                      <a16:colId xmlns:a16="http://schemas.microsoft.com/office/drawing/2014/main" val="20003"/>
                    </a:ext>
                  </a:extLst>
                </a:gridCol>
              </a:tblGrid>
              <a:tr h="464819">
                <a:tc>
                  <a:txBody>
                    <a:bodyPr/>
                    <a:lstStyle/>
                    <a:p>
                      <a:pPr marL="0" algn="ctr" defTabSz="457200" rtl="0" eaLnBrk="1" fontAlgn="b" latinLnBrk="0" hangingPunct="1">
                        <a:lnSpc>
                          <a:spcPts val="1200"/>
                        </a:lnSpc>
                      </a:pPr>
                      <a:r>
                        <a:rPr lang="es-ES" sz="1000" b="0" i="0" kern="1200" dirty="0">
                          <a:solidFill>
                            <a:schemeClr val="tx1"/>
                          </a:solidFill>
                          <a:effectLst/>
                          <a:latin typeface="Calibri" panose="020F0502020204030204" pitchFamily="34" charset="0"/>
                          <a:ea typeface="+mn-ea"/>
                          <a:cs typeface="+mn-cs"/>
                        </a:rPr>
                        <a:t>marca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457200" rtl="0" eaLnBrk="1" fontAlgn="b" latinLnBrk="0" hangingPunct="1">
                        <a:lnSpc>
                          <a:spcPts val="1200"/>
                        </a:lnSpc>
                      </a:pPr>
                      <a:r>
                        <a:rPr lang="es-ES" sz="1000" b="0" i="0" kern="1200" dirty="0">
                          <a:solidFill>
                            <a:schemeClr val="tx1"/>
                          </a:solidFill>
                          <a:effectLst/>
                          <a:latin typeface="Calibri" panose="020F0502020204030204" pitchFamily="34" charset="0"/>
                          <a:ea typeface="+mn-ea"/>
                          <a:cs typeface="+mn-cs"/>
                        </a:rPr>
                        <a:t>año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marR="0" lvl="0" indent="0" algn="ctr" defTabSz="457200" rtl="0" eaLnBrk="1" fontAlgn="b" latinLnBrk="0" hangingPunct="1">
                        <a:lnSpc>
                          <a:spcPts val="1200"/>
                        </a:lnSpc>
                        <a:spcBef>
                          <a:spcPts val="0"/>
                        </a:spcBef>
                        <a:spcAft>
                          <a:spcPts val="0"/>
                        </a:spcAft>
                        <a:buClrTx/>
                        <a:buSzTx/>
                        <a:buFontTx/>
                        <a:buNone/>
                        <a:tabLst/>
                        <a:defRPr/>
                      </a:pPr>
                      <a:r>
                        <a:rPr lang="es-ES" sz="1000" b="0" i="0" kern="1200" dirty="0">
                          <a:solidFill>
                            <a:schemeClr val="tx1"/>
                          </a:solidFill>
                          <a:effectLst/>
                          <a:latin typeface="Calibri" panose="020F0502020204030204" pitchFamily="34" charset="0"/>
                          <a:ea typeface="+mn-ea"/>
                          <a:cs typeface="+mn-cs"/>
                        </a:rPr>
                        <a:t>ventas_s1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marR="0" lvl="0" indent="0" algn="ctr" defTabSz="457200" rtl="0" eaLnBrk="1" fontAlgn="b" latinLnBrk="0" hangingPunct="1">
                        <a:lnSpc>
                          <a:spcPts val="1200"/>
                        </a:lnSpc>
                        <a:spcBef>
                          <a:spcPts val="0"/>
                        </a:spcBef>
                        <a:spcAft>
                          <a:spcPts val="0"/>
                        </a:spcAft>
                        <a:buClrTx/>
                        <a:buSzTx/>
                        <a:buFontTx/>
                        <a:buNone/>
                        <a:tabLst/>
                        <a:defRPr/>
                      </a:pPr>
                      <a:r>
                        <a:rPr lang="es-ES" sz="1000" b="0" i="0" kern="1200" dirty="0">
                          <a:solidFill>
                            <a:schemeClr val="tx1"/>
                          </a:solidFill>
                          <a:effectLst/>
                          <a:latin typeface="Calibri" panose="020F0502020204030204" pitchFamily="34" charset="0"/>
                          <a:ea typeface="+mn-ea"/>
                          <a:cs typeface="+mn-cs"/>
                        </a:rPr>
                        <a:t>ventas_s2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464819">
                <a:tc>
                  <a:txBody>
                    <a:bodyPr/>
                    <a:lstStyle/>
                    <a:p>
                      <a:pPr marL="0" algn="ctr" defTabSz="457200" rtl="0" eaLnBrk="1" fontAlgn="b" latinLnBrk="0" hangingPunct="1">
                        <a:lnSpc>
                          <a:spcPts val="1200"/>
                        </a:lnSpc>
                      </a:pPr>
                      <a:r>
                        <a:rPr lang="es-ES" sz="1000" b="0" i="0" kern="1200" dirty="0" err="1">
                          <a:solidFill>
                            <a:schemeClr val="tx1"/>
                          </a:solidFill>
                          <a:effectLst/>
                          <a:latin typeface="Calibri" panose="020F0502020204030204" pitchFamily="34" charset="0"/>
                          <a:ea typeface="+mn-ea"/>
                          <a:cs typeface="+mn-cs"/>
                        </a:rPr>
                        <a:t>chevrolet</a:t>
                      </a:r>
                      <a:r>
                        <a:rPr lang="es-ES" sz="1000" b="0" i="0" kern="1200" dirty="0">
                          <a:solidFill>
                            <a:schemeClr val="tx1"/>
                          </a:solidFill>
                          <a:effectLst/>
                          <a:latin typeface="Calibri" panose="020F0502020204030204" pitchFamily="34" charset="0"/>
                          <a:ea typeface="+mn-ea"/>
                          <a:cs typeface="+mn-cs"/>
                        </a:rPr>
                        <a:t> </a:t>
                      </a:r>
                      <a:r>
                        <a:rPr lang="es-ES" sz="1000" b="0" i="0" kern="1200" dirty="0" err="1">
                          <a:solidFill>
                            <a:schemeClr val="tx1"/>
                          </a:solidFill>
                          <a:effectLst/>
                          <a:latin typeface="Calibri" panose="020F0502020204030204" pitchFamily="34" charset="0"/>
                          <a:ea typeface="+mn-ea"/>
                          <a:cs typeface="+mn-cs"/>
                        </a:rPr>
                        <a:t>chevelle</a:t>
                      </a:r>
                      <a:r>
                        <a:rPr lang="es-ES" sz="1000" b="0" i="0" kern="1200" dirty="0">
                          <a:solidFill>
                            <a:schemeClr val="tx1"/>
                          </a:solidFill>
                          <a:effectLst/>
                          <a:latin typeface="Calibri" panose="020F0502020204030204" pitchFamily="34" charset="0"/>
                          <a:ea typeface="+mn-ea"/>
                          <a:cs typeface="+mn-cs"/>
                        </a:rPr>
                        <a:t> </a:t>
                      </a:r>
                      <a:r>
                        <a:rPr lang="es-ES" sz="1000" b="0" i="0" kern="1200" dirty="0" err="1">
                          <a:solidFill>
                            <a:schemeClr val="tx1"/>
                          </a:solidFill>
                          <a:effectLst/>
                          <a:latin typeface="Calibri" panose="020F0502020204030204" pitchFamily="34" charset="0"/>
                          <a:ea typeface="+mn-ea"/>
                          <a:cs typeface="+mn-cs"/>
                        </a:rPr>
                        <a:t>malibu</a:t>
                      </a:r>
                      <a:endParaRPr lang="es-ES" sz="1000" b="0" i="0" kern="1200" dirty="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000" b="0" i="0" kern="1200" dirty="0">
                          <a:solidFill>
                            <a:schemeClr val="tx1"/>
                          </a:solidFill>
                          <a:effectLst/>
                          <a:latin typeface="Calibri" panose="020F0502020204030204" pitchFamily="34" charset="0"/>
                          <a:ea typeface="+mn-ea"/>
                          <a:cs typeface="+mn-cs"/>
                        </a:rPr>
                        <a:t>1998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200" rtl="0" eaLnBrk="1" fontAlgn="b" latinLnBrk="0" hangingPunct="1">
                        <a:lnSpc>
                          <a:spcPts val="1200"/>
                        </a:lnSpc>
                        <a:spcBef>
                          <a:spcPts val="0"/>
                        </a:spcBef>
                        <a:spcAft>
                          <a:spcPts val="0"/>
                        </a:spcAft>
                        <a:buClrTx/>
                        <a:buSzTx/>
                        <a:buFontTx/>
                        <a:buNone/>
                        <a:tabLst/>
                        <a:defRPr/>
                      </a:pPr>
                      <a:r>
                        <a:rPr lang="es-ES" sz="1000" b="0" i="0" kern="1200" dirty="0">
                          <a:solidFill>
                            <a:schemeClr val="tx1"/>
                          </a:solidFill>
                          <a:effectLst/>
                          <a:latin typeface="Calibri" panose="020F0502020204030204" pitchFamily="34" charset="0"/>
                          <a:ea typeface="+mn-ea"/>
                          <a:cs typeface="+mn-cs"/>
                        </a:rPr>
                        <a:t>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200" rtl="0" eaLnBrk="1" fontAlgn="b" latinLnBrk="0" hangingPunct="1">
                        <a:lnSpc>
                          <a:spcPts val="1200"/>
                        </a:lnSpc>
                        <a:spcBef>
                          <a:spcPts val="0"/>
                        </a:spcBef>
                        <a:spcAft>
                          <a:spcPts val="0"/>
                        </a:spcAft>
                        <a:buClrTx/>
                        <a:buSzTx/>
                        <a:buFontTx/>
                        <a:buNone/>
                        <a:tabLst/>
                        <a:defRPr/>
                      </a:pPr>
                      <a:r>
                        <a:rPr lang="es-ES" sz="1000" b="0" i="0" kern="1200" dirty="0">
                          <a:solidFill>
                            <a:schemeClr val="tx1"/>
                          </a:solidFill>
                          <a:effectLst/>
                          <a:latin typeface="Calibri" panose="020F0502020204030204" pitchFamily="34" charset="0"/>
                          <a:ea typeface="+mn-ea"/>
                          <a:cs typeface="+mn-cs"/>
                        </a:rPr>
                        <a:t>2,63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64819">
                <a:tc>
                  <a:txBody>
                    <a:bodyPr/>
                    <a:lstStyle/>
                    <a:p>
                      <a:pPr marL="0" algn="ctr" defTabSz="457200" rtl="0" eaLnBrk="1" fontAlgn="b" latinLnBrk="0" hangingPunct="1">
                        <a:lnSpc>
                          <a:spcPts val="1200"/>
                        </a:lnSpc>
                      </a:pPr>
                      <a:r>
                        <a:rPr lang="es-ES" sz="1000" b="0" i="0" kern="1200">
                          <a:solidFill>
                            <a:schemeClr val="tx1"/>
                          </a:solidFill>
                          <a:effectLst/>
                          <a:latin typeface="Calibri" panose="020F0502020204030204" pitchFamily="34" charset="0"/>
                          <a:ea typeface="+mn-ea"/>
                          <a:cs typeface="+mn-cs"/>
                        </a:rPr>
                        <a:t>buick skylark 320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000" b="0" i="0" kern="1200">
                          <a:solidFill>
                            <a:schemeClr val="tx1"/>
                          </a:solidFill>
                          <a:effectLst/>
                          <a:latin typeface="Calibri" panose="020F0502020204030204" pitchFamily="34" charset="0"/>
                          <a:ea typeface="+mn-ea"/>
                          <a:cs typeface="+mn-cs"/>
                        </a:rPr>
                        <a:t>1999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200" rtl="0" eaLnBrk="1" fontAlgn="b" latinLnBrk="0" hangingPunct="1">
                        <a:lnSpc>
                          <a:spcPts val="1200"/>
                        </a:lnSpc>
                        <a:spcBef>
                          <a:spcPts val="0"/>
                        </a:spcBef>
                        <a:spcAft>
                          <a:spcPts val="0"/>
                        </a:spcAft>
                        <a:buClrTx/>
                        <a:buSzTx/>
                        <a:buFontTx/>
                        <a:buNone/>
                        <a:tabLst/>
                        <a:defRPr/>
                      </a:pPr>
                      <a:r>
                        <a:rPr lang="es-ES" sz="1000" b="0" i="0" kern="1200" dirty="0">
                          <a:solidFill>
                            <a:schemeClr val="tx1"/>
                          </a:solidFill>
                          <a:effectLst/>
                          <a:latin typeface="Calibri" panose="020F0502020204030204" pitchFamily="34" charset="0"/>
                          <a:ea typeface="+mn-ea"/>
                          <a:cs typeface="+mn-cs"/>
                        </a:rPr>
                        <a:t>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200" rtl="0" eaLnBrk="1" fontAlgn="b" latinLnBrk="0" hangingPunct="1">
                        <a:lnSpc>
                          <a:spcPts val="1200"/>
                        </a:lnSpc>
                        <a:spcBef>
                          <a:spcPts val="0"/>
                        </a:spcBef>
                        <a:spcAft>
                          <a:spcPts val="0"/>
                        </a:spcAft>
                        <a:buClrTx/>
                        <a:buSzTx/>
                        <a:buFontTx/>
                        <a:buNone/>
                        <a:tabLst/>
                        <a:defRPr/>
                      </a:pPr>
                      <a:r>
                        <a:rPr lang="es-ES" sz="1000" b="0" i="0" kern="1200" dirty="0">
                          <a:solidFill>
                            <a:schemeClr val="tx1"/>
                          </a:solidFill>
                          <a:effectLst/>
                          <a:latin typeface="Calibri" panose="020F0502020204030204" pitchFamily="34" charset="0"/>
                          <a:ea typeface="+mn-ea"/>
                          <a:cs typeface="+mn-cs"/>
                        </a:rPr>
                        <a:t>3,57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64819">
                <a:tc>
                  <a:txBody>
                    <a:bodyPr/>
                    <a:lstStyle/>
                    <a:p>
                      <a:pPr marL="0" algn="ctr" defTabSz="457200" rtl="0" eaLnBrk="1" fontAlgn="b" latinLnBrk="0" hangingPunct="1">
                        <a:lnSpc>
                          <a:spcPts val="1200"/>
                        </a:lnSpc>
                      </a:pPr>
                      <a:r>
                        <a:rPr lang="es-ES" sz="1000" b="0" i="0" kern="1200">
                          <a:solidFill>
                            <a:schemeClr val="tx1"/>
                          </a:solidFill>
                          <a:effectLst/>
                          <a:latin typeface="Calibri" panose="020F0502020204030204" pitchFamily="34" charset="0"/>
                          <a:ea typeface="+mn-ea"/>
                          <a:cs typeface="+mn-cs"/>
                        </a:rPr>
                        <a:t>plymouth satellite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000" b="0" i="0" kern="1200">
                          <a:solidFill>
                            <a:schemeClr val="tx1"/>
                          </a:solidFill>
                          <a:effectLst/>
                          <a:latin typeface="Calibri" panose="020F0502020204030204" pitchFamily="34" charset="0"/>
                          <a:ea typeface="+mn-ea"/>
                          <a:cs typeface="+mn-cs"/>
                        </a:rPr>
                        <a:t>2000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200" rtl="0" eaLnBrk="1" fontAlgn="b" latinLnBrk="0" hangingPunct="1">
                        <a:lnSpc>
                          <a:spcPts val="1200"/>
                        </a:lnSpc>
                        <a:spcBef>
                          <a:spcPts val="0"/>
                        </a:spcBef>
                        <a:spcAft>
                          <a:spcPts val="0"/>
                        </a:spcAft>
                        <a:buClrTx/>
                        <a:buSzTx/>
                        <a:buFontTx/>
                        <a:buNone/>
                        <a:tabLst/>
                        <a:defRPr/>
                      </a:pPr>
                      <a:r>
                        <a:rPr lang="es-ES" sz="1000" b="0" i="0" kern="1200" dirty="0">
                          <a:solidFill>
                            <a:schemeClr val="tx1"/>
                          </a:solidFill>
                          <a:effectLst/>
                          <a:latin typeface="Calibri" panose="020F0502020204030204" pitchFamily="34" charset="0"/>
                          <a:ea typeface="+mn-ea"/>
                          <a:cs typeface="+mn-cs"/>
                        </a:rPr>
                        <a:t>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200" rtl="0" eaLnBrk="1" fontAlgn="b" latinLnBrk="0" hangingPunct="1">
                        <a:lnSpc>
                          <a:spcPts val="1200"/>
                        </a:lnSpc>
                        <a:spcBef>
                          <a:spcPts val="0"/>
                        </a:spcBef>
                        <a:spcAft>
                          <a:spcPts val="0"/>
                        </a:spcAft>
                        <a:buClrTx/>
                        <a:buSzTx/>
                        <a:buFontTx/>
                        <a:buNone/>
                        <a:tabLst/>
                        <a:defRPr/>
                      </a:pPr>
                      <a:r>
                        <a:rPr lang="es-ES" sz="1000" b="0" i="0" kern="1200" dirty="0">
                          <a:solidFill>
                            <a:schemeClr val="tx1"/>
                          </a:solidFill>
                          <a:effectLst/>
                          <a:latin typeface="Calibri" panose="020F0502020204030204" pitchFamily="34" charset="0"/>
                          <a:ea typeface="+mn-ea"/>
                          <a:cs typeface="+mn-cs"/>
                        </a:rPr>
                        <a:t>2,52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graphicFrame>
        <p:nvGraphicFramePr>
          <p:cNvPr id="4" name="Table 4">
            <a:extLst>
              <a:ext uri="{FF2B5EF4-FFF2-40B4-BE49-F238E27FC236}">
                <a16:creationId xmlns:a16="http://schemas.microsoft.com/office/drawing/2014/main" id="{0C955BDC-927A-4F24-B898-B16E2DAA97DE}"/>
              </a:ext>
            </a:extLst>
          </p:cNvPr>
          <p:cNvGraphicFramePr>
            <a:graphicFrameLocks noGrp="1"/>
          </p:cNvGraphicFramePr>
          <p:nvPr>
            <p:extLst>
              <p:ext uri="{D42A27DB-BD31-4B8C-83A1-F6EECF244321}">
                <p14:modId xmlns:p14="http://schemas.microsoft.com/office/powerpoint/2010/main" val="1843075879"/>
              </p:ext>
            </p:extLst>
          </p:nvPr>
        </p:nvGraphicFramePr>
        <p:xfrm>
          <a:off x="517306" y="1770405"/>
          <a:ext cx="5903940" cy="4410030"/>
        </p:xfrm>
        <a:graphic>
          <a:graphicData uri="http://schemas.openxmlformats.org/drawingml/2006/table">
            <a:tbl>
              <a:tblPr firstRow="1" bandRow="1">
                <a:tableStyleId>{5C22544A-7EE6-4342-B048-85BDC9FD1C3A}</a:tableStyleId>
              </a:tblPr>
              <a:tblGrid>
                <a:gridCol w="2430454">
                  <a:extLst>
                    <a:ext uri="{9D8B030D-6E8A-4147-A177-3AD203B41FA5}">
                      <a16:colId xmlns:a16="http://schemas.microsoft.com/office/drawing/2014/main" val="20000"/>
                    </a:ext>
                  </a:extLst>
                </a:gridCol>
                <a:gridCol w="1280840">
                  <a:extLst>
                    <a:ext uri="{9D8B030D-6E8A-4147-A177-3AD203B41FA5}">
                      <a16:colId xmlns:a16="http://schemas.microsoft.com/office/drawing/2014/main" val="20001"/>
                    </a:ext>
                  </a:extLst>
                </a:gridCol>
                <a:gridCol w="2192646">
                  <a:extLst>
                    <a:ext uri="{9D8B030D-6E8A-4147-A177-3AD203B41FA5}">
                      <a16:colId xmlns:a16="http://schemas.microsoft.com/office/drawing/2014/main" val="20002"/>
                    </a:ext>
                  </a:extLst>
                </a:gridCol>
              </a:tblGrid>
              <a:tr h="441003">
                <a:tc>
                  <a:txBody>
                    <a:bodyPr/>
                    <a:lstStyle/>
                    <a:p>
                      <a:pPr marL="0" algn="ctr" defTabSz="457200" rtl="0" eaLnBrk="1" fontAlgn="b" latinLnBrk="0" hangingPunct="1">
                        <a:lnSpc>
                          <a:spcPts val="1200"/>
                        </a:lnSpc>
                      </a:pPr>
                      <a:r>
                        <a:rPr lang="es-ES" sz="1100" b="0" i="0" kern="1200" dirty="0">
                          <a:solidFill>
                            <a:schemeClr val="tx1"/>
                          </a:solidFill>
                          <a:effectLst/>
                          <a:latin typeface="Calibri" panose="020F0502020204030204" pitchFamily="34" charset="0"/>
                          <a:ea typeface="+mn-ea"/>
                          <a:cs typeface="+mn-cs"/>
                        </a:rPr>
                        <a:t>marca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457200" rtl="0" eaLnBrk="1" fontAlgn="b" latinLnBrk="0" hangingPunct="1">
                        <a:lnSpc>
                          <a:spcPts val="1200"/>
                        </a:lnSpc>
                      </a:pPr>
                      <a:r>
                        <a:rPr lang="es-ES" sz="1100" b="0" i="0" kern="1200" dirty="0">
                          <a:solidFill>
                            <a:schemeClr val="tx1"/>
                          </a:solidFill>
                          <a:effectLst/>
                          <a:latin typeface="Calibri" panose="020F0502020204030204" pitchFamily="34" charset="0"/>
                          <a:ea typeface="+mn-ea"/>
                          <a:cs typeface="+mn-cs"/>
                        </a:rPr>
                        <a:t>año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457200" rtl="0" eaLnBrk="1" fontAlgn="b" latinLnBrk="0" hangingPunct="1">
                        <a:lnSpc>
                          <a:spcPts val="1200"/>
                        </a:lnSpc>
                      </a:pPr>
                      <a:r>
                        <a:rPr lang="es-ES" sz="1100" b="0" i="0" kern="1200" dirty="0" err="1">
                          <a:solidFill>
                            <a:schemeClr val="tx1"/>
                          </a:solidFill>
                          <a:effectLst/>
                          <a:latin typeface="Calibri" panose="020F0502020204030204" pitchFamily="34" charset="0"/>
                          <a:ea typeface="+mn-ea"/>
                          <a:cs typeface="+mn-cs"/>
                        </a:rPr>
                        <a:t>ventas_semestrales</a:t>
                      </a:r>
                      <a:endParaRPr lang="es-ES" sz="1100" b="0" i="0" kern="1200" dirty="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441003">
                <a:tc>
                  <a:txBody>
                    <a:bodyPr/>
                    <a:lstStyle/>
                    <a:p>
                      <a:pPr marL="0" algn="l" defTabSz="457200" rtl="0" eaLnBrk="1" fontAlgn="b" latinLnBrk="0" hangingPunct="1">
                        <a:lnSpc>
                          <a:spcPts val="1200"/>
                        </a:lnSpc>
                      </a:pPr>
                      <a:r>
                        <a:rPr lang="es-ES" sz="1100" b="0" i="0" kern="1200" dirty="0" err="1">
                          <a:solidFill>
                            <a:schemeClr val="tx1"/>
                          </a:solidFill>
                          <a:effectLst/>
                          <a:latin typeface="Calibri" panose="020F0502020204030204" pitchFamily="34" charset="0"/>
                          <a:ea typeface="+mn-ea"/>
                          <a:cs typeface="+mn-cs"/>
                        </a:rPr>
                        <a:t>chevrolet</a:t>
                      </a:r>
                      <a:r>
                        <a:rPr lang="es-ES" sz="1100" b="0" i="0" kern="1200" dirty="0">
                          <a:solidFill>
                            <a:schemeClr val="tx1"/>
                          </a:solidFill>
                          <a:effectLst/>
                          <a:latin typeface="Calibri" panose="020F0502020204030204" pitchFamily="34" charset="0"/>
                          <a:ea typeface="+mn-ea"/>
                          <a:cs typeface="+mn-cs"/>
                        </a:rPr>
                        <a:t> </a:t>
                      </a:r>
                      <a:r>
                        <a:rPr lang="es-ES" sz="1100" b="0" i="0" kern="1200" dirty="0" err="1">
                          <a:solidFill>
                            <a:schemeClr val="tx1"/>
                          </a:solidFill>
                          <a:effectLst/>
                          <a:latin typeface="Calibri" panose="020F0502020204030204" pitchFamily="34" charset="0"/>
                          <a:ea typeface="+mn-ea"/>
                          <a:cs typeface="+mn-cs"/>
                        </a:rPr>
                        <a:t>chevelle</a:t>
                      </a:r>
                      <a:r>
                        <a:rPr lang="es-ES" sz="1100" b="0" i="0" kern="1200" dirty="0">
                          <a:solidFill>
                            <a:schemeClr val="tx1"/>
                          </a:solidFill>
                          <a:effectLst/>
                          <a:latin typeface="Calibri" panose="020F0502020204030204" pitchFamily="34" charset="0"/>
                          <a:ea typeface="+mn-ea"/>
                          <a:cs typeface="+mn-cs"/>
                        </a:rPr>
                        <a:t> </a:t>
                      </a:r>
                      <a:r>
                        <a:rPr lang="es-ES" sz="1100" b="0" i="0" kern="1200" dirty="0" err="1">
                          <a:solidFill>
                            <a:schemeClr val="tx1"/>
                          </a:solidFill>
                          <a:effectLst/>
                          <a:latin typeface="Calibri" panose="020F0502020204030204" pitchFamily="34" charset="0"/>
                          <a:ea typeface="+mn-ea"/>
                          <a:cs typeface="+mn-cs"/>
                        </a:rPr>
                        <a:t>malibu</a:t>
                      </a:r>
                      <a:endParaRPr lang="es-ES" sz="1100" b="0" i="0" kern="1200" dirty="0">
                        <a:solidFill>
                          <a:schemeClr val="tx1"/>
                        </a:solidFill>
                        <a:effectLst/>
                        <a:latin typeface="Calibri" panose="020F0502020204030204" pitchFamily="34" charset="0"/>
                        <a:ea typeface="+mn-ea"/>
                        <a:cs typeface="+mn-cs"/>
                      </a:endParaRPr>
                    </a:p>
                  </a:txBody>
                  <a:tcPr marL="72000"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100" b="0" i="0" kern="1200" dirty="0">
                          <a:solidFill>
                            <a:schemeClr val="tx1"/>
                          </a:solidFill>
                          <a:effectLst/>
                          <a:latin typeface="Calibri" panose="020F0502020204030204" pitchFamily="34" charset="0"/>
                          <a:ea typeface="+mn-ea"/>
                          <a:cs typeface="+mn-cs"/>
                        </a:rPr>
                        <a:t>1998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100" b="0" i="0" kern="1200">
                          <a:solidFill>
                            <a:schemeClr val="tx1"/>
                          </a:solidFill>
                          <a:effectLst/>
                          <a:latin typeface="Calibri" panose="020F0502020204030204" pitchFamily="34" charset="0"/>
                          <a:ea typeface="+mn-ea"/>
                          <a:cs typeface="+mn-cs"/>
                        </a:rPr>
                        <a:t>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41003">
                <a:tc>
                  <a:txBody>
                    <a:bodyPr/>
                    <a:lstStyle/>
                    <a:p>
                      <a:pPr marL="0" algn="l" defTabSz="457200" rtl="0" eaLnBrk="1" fontAlgn="b" latinLnBrk="0" hangingPunct="1">
                        <a:lnSpc>
                          <a:spcPts val="1200"/>
                        </a:lnSpc>
                      </a:pPr>
                      <a:r>
                        <a:rPr lang="es-ES" sz="1100" b="0" i="0" kern="1200" dirty="0" err="1">
                          <a:solidFill>
                            <a:schemeClr val="tx1"/>
                          </a:solidFill>
                          <a:effectLst/>
                          <a:latin typeface="Calibri" panose="020F0502020204030204" pitchFamily="34" charset="0"/>
                          <a:ea typeface="+mn-ea"/>
                          <a:cs typeface="+mn-cs"/>
                        </a:rPr>
                        <a:t>chevrolet</a:t>
                      </a:r>
                      <a:r>
                        <a:rPr lang="es-ES" sz="1100" b="0" i="0" kern="1200" dirty="0">
                          <a:solidFill>
                            <a:schemeClr val="tx1"/>
                          </a:solidFill>
                          <a:effectLst/>
                          <a:latin typeface="Calibri" panose="020F0502020204030204" pitchFamily="34" charset="0"/>
                          <a:ea typeface="+mn-ea"/>
                          <a:cs typeface="+mn-cs"/>
                        </a:rPr>
                        <a:t> </a:t>
                      </a:r>
                      <a:r>
                        <a:rPr lang="es-ES" sz="1100" b="0" i="0" kern="1200" dirty="0" err="1">
                          <a:solidFill>
                            <a:schemeClr val="tx1"/>
                          </a:solidFill>
                          <a:effectLst/>
                          <a:latin typeface="Calibri" panose="020F0502020204030204" pitchFamily="34" charset="0"/>
                          <a:ea typeface="+mn-ea"/>
                          <a:cs typeface="+mn-cs"/>
                        </a:rPr>
                        <a:t>chevelle</a:t>
                      </a:r>
                      <a:r>
                        <a:rPr lang="es-ES" sz="1100" b="0" i="0" kern="1200" dirty="0">
                          <a:solidFill>
                            <a:schemeClr val="tx1"/>
                          </a:solidFill>
                          <a:effectLst/>
                          <a:latin typeface="Calibri" panose="020F0502020204030204" pitchFamily="34" charset="0"/>
                          <a:ea typeface="+mn-ea"/>
                          <a:cs typeface="+mn-cs"/>
                        </a:rPr>
                        <a:t> </a:t>
                      </a:r>
                      <a:r>
                        <a:rPr lang="es-ES" sz="1100" b="0" i="0" kern="1200" dirty="0" err="1">
                          <a:solidFill>
                            <a:schemeClr val="tx1"/>
                          </a:solidFill>
                          <a:effectLst/>
                          <a:latin typeface="Calibri" panose="020F0502020204030204" pitchFamily="34" charset="0"/>
                          <a:ea typeface="+mn-ea"/>
                          <a:cs typeface="+mn-cs"/>
                        </a:rPr>
                        <a:t>malibu</a:t>
                      </a:r>
                      <a:endParaRPr lang="es-ES" sz="1100" b="0" i="0" kern="1200" dirty="0">
                        <a:solidFill>
                          <a:schemeClr val="tx1"/>
                        </a:solidFill>
                        <a:effectLst/>
                        <a:latin typeface="Calibri" panose="020F0502020204030204" pitchFamily="34" charset="0"/>
                        <a:ea typeface="+mn-ea"/>
                        <a:cs typeface="+mn-cs"/>
                      </a:endParaRPr>
                    </a:p>
                  </a:txBody>
                  <a:tcPr marL="72000"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100" b="0" i="0" kern="1200" dirty="0">
                          <a:solidFill>
                            <a:schemeClr val="tx1"/>
                          </a:solidFill>
                          <a:effectLst/>
                          <a:latin typeface="Calibri" panose="020F0502020204030204" pitchFamily="34" charset="0"/>
                          <a:ea typeface="+mn-ea"/>
                          <a:cs typeface="+mn-cs"/>
                        </a:rPr>
                        <a:t>1998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100" b="0" i="0" kern="1200" dirty="0">
                          <a:solidFill>
                            <a:schemeClr val="tx1"/>
                          </a:solidFill>
                          <a:effectLst/>
                          <a:latin typeface="Calibri" panose="020F0502020204030204" pitchFamily="34" charset="0"/>
                          <a:ea typeface="+mn-ea"/>
                          <a:cs typeface="+mn-cs"/>
                        </a:rPr>
                        <a:t>2,63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41003">
                <a:tc>
                  <a:txBody>
                    <a:bodyPr/>
                    <a:lstStyle/>
                    <a:p>
                      <a:pPr marL="0" algn="r" defTabSz="457200" rtl="0" eaLnBrk="1" fontAlgn="b" latinLnBrk="0" hangingPunct="1">
                        <a:lnSpc>
                          <a:spcPts val="1200"/>
                        </a:lnSpc>
                      </a:pPr>
                      <a:r>
                        <a:rPr lang="es-ES" sz="1100" b="0" i="0" kern="1200" dirty="0">
                          <a:solidFill>
                            <a:schemeClr val="tx1"/>
                          </a:solidFill>
                          <a:effectLst/>
                          <a:latin typeface="Calibri" panose="020F0502020204030204" pitchFamily="34" charset="0"/>
                          <a:ea typeface="+mn-ea"/>
                          <a:cs typeface="+mn-cs"/>
                        </a:rPr>
                        <a:t>Subtotal anual</a:t>
                      </a:r>
                    </a:p>
                  </a:txBody>
                  <a:tcPr marL="9525" marR="72000"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100" b="0" i="0" kern="1200" dirty="0">
                          <a:solidFill>
                            <a:schemeClr val="tx1"/>
                          </a:solidFill>
                          <a:effectLst/>
                          <a:latin typeface="Calibri" panose="020F0502020204030204" pitchFamily="34" charset="0"/>
                          <a:ea typeface="+mn-ea"/>
                          <a:cs typeface="+mn-cs"/>
                        </a:rPr>
                        <a:t>1999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100" b="0" i="0" kern="1200" dirty="0">
                          <a:solidFill>
                            <a:schemeClr val="tx1"/>
                          </a:solidFill>
                          <a:effectLst/>
                          <a:latin typeface="Calibri" panose="020F0502020204030204" pitchFamily="34" charset="0"/>
                          <a:ea typeface="+mn-ea"/>
                          <a:cs typeface="+mn-cs"/>
                        </a:rPr>
                        <a:t>5,13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41003">
                <a:tc>
                  <a:txBody>
                    <a:bodyPr/>
                    <a:lstStyle/>
                    <a:p>
                      <a:pPr marL="0" algn="l" defTabSz="457200" rtl="0" eaLnBrk="1" fontAlgn="b" latinLnBrk="0" hangingPunct="1">
                        <a:lnSpc>
                          <a:spcPts val="1200"/>
                        </a:lnSpc>
                      </a:pPr>
                      <a:r>
                        <a:rPr lang="es-ES" sz="1100" b="0" i="0" kern="1200">
                          <a:solidFill>
                            <a:schemeClr val="tx1"/>
                          </a:solidFill>
                          <a:effectLst/>
                          <a:latin typeface="Calibri" panose="020F0502020204030204" pitchFamily="34" charset="0"/>
                          <a:ea typeface="+mn-ea"/>
                          <a:cs typeface="+mn-cs"/>
                        </a:rPr>
                        <a:t>buick skylark 320</a:t>
                      </a:r>
                    </a:p>
                  </a:txBody>
                  <a:tcPr marL="72000"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100" b="0" i="0" kern="1200" dirty="0">
                          <a:solidFill>
                            <a:schemeClr val="tx1"/>
                          </a:solidFill>
                          <a:effectLst/>
                          <a:latin typeface="Calibri" panose="020F0502020204030204" pitchFamily="34" charset="0"/>
                          <a:ea typeface="+mn-ea"/>
                          <a:cs typeface="+mn-cs"/>
                        </a:rPr>
                        <a:t>1999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100" b="0" i="0" kern="1200" dirty="0">
                          <a:solidFill>
                            <a:schemeClr val="tx1"/>
                          </a:solidFill>
                          <a:effectLst/>
                          <a:latin typeface="Calibri" panose="020F0502020204030204" pitchFamily="34" charset="0"/>
                          <a:ea typeface="+mn-ea"/>
                          <a:cs typeface="+mn-cs"/>
                        </a:rPr>
                        <a:t>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41003">
                <a:tc>
                  <a:txBody>
                    <a:bodyPr/>
                    <a:lstStyle/>
                    <a:p>
                      <a:pPr marL="0" algn="l" defTabSz="457200" rtl="0" eaLnBrk="1" fontAlgn="b" latinLnBrk="0" hangingPunct="1">
                        <a:lnSpc>
                          <a:spcPts val="1200"/>
                        </a:lnSpc>
                      </a:pPr>
                      <a:r>
                        <a:rPr lang="es-ES" sz="1100" b="0" i="0" kern="1200" dirty="0" err="1">
                          <a:solidFill>
                            <a:schemeClr val="tx1"/>
                          </a:solidFill>
                          <a:effectLst/>
                          <a:latin typeface="Calibri" panose="020F0502020204030204" pitchFamily="34" charset="0"/>
                          <a:ea typeface="+mn-ea"/>
                          <a:cs typeface="+mn-cs"/>
                        </a:rPr>
                        <a:t>buick</a:t>
                      </a:r>
                      <a:r>
                        <a:rPr lang="es-ES" sz="1100" b="0" i="0" kern="1200" dirty="0">
                          <a:solidFill>
                            <a:schemeClr val="tx1"/>
                          </a:solidFill>
                          <a:effectLst/>
                          <a:latin typeface="Calibri" panose="020F0502020204030204" pitchFamily="34" charset="0"/>
                          <a:ea typeface="+mn-ea"/>
                          <a:cs typeface="+mn-cs"/>
                        </a:rPr>
                        <a:t> </a:t>
                      </a:r>
                      <a:r>
                        <a:rPr lang="es-ES" sz="1100" b="0" i="0" kern="1200" dirty="0" err="1">
                          <a:solidFill>
                            <a:schemeClr val="tx1"/>
                          </a:solidFill>
                          <a:effectLst/>
                          <a:latin typeface="Calibri" panose="020F0502020204030204" pitchFamily="34" charset="0"/>
                          <a:ea typeface="+mn-ea"/>
                          <a:cs typeface="+mn-cs"/>
                        </a:rPr>
                        <a:t>skylark</a:t>
                      </a:r>
                      <a:r>
                        <a:rPr lang="es-ES" sz="1100" b="0" i="0" kern="1200" dirty="0">
                          <a:solidFill>
                            <a:schemeClr val="tx1"/>
                          </a:solidFill>
                          <a:effectLst/>
                          <a:latin typeface="Calibri" panose="020F0502020204030204" pitchFamily="34" charset="0"/>
                          <a:ea typeface="+mn-ea"/>
                          <a:cs typeface="+mn-cs"/>
                        </a:rPr>
                        <a:t> 320</a:t>
                      </a:r>
                    </a:p>
                  </a:txBody>
                  <a:tcPr marL="72000"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100" b="0" i="0" kern="1200" dirty="0">
                          <a:solidFill>
                            <a:schemeClr val="tx1"/>
                          </a:solidFill>
                          <a:effectLst/>
                          <a:latin typeface="Calibri" panose="020F0502020204030204" pitchFamily="34" charset="0"/>
                          <a:ea typeface="+mn-ea"/>
                          <a:cs typeface="+mn-cs"/>
                        </a:rPr>
                        <a:t>1999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100" b="0" i="0" kern="1200" dirty="0">
                          <a:solidFill>
                            <a:schemeClr val="tx1"/>
                          </a:solidFill>
                          <a:effectLst/>
                          <a:latin typeface="Calibri" panose="020F0502020204030204" pitchFamily="34" charset="0"/>
                          <a:ea typeface="+mn-ea"/>
                          <a:cs typeface="+mn-cs"/>
                        </a:rPr>
                        <a:t>3,57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441003">
                <a:tc>
                  <a:txBody>
                    <a:bodyPr/>
                    <a:lstStyle/>
                    <a:p>
                      <a:pPr marL="0" algn="r" defTabSz="457200" rtl="0" eaLnBrk="1" fontAlgn="b" latinLnBrk="0" hangingPunct="1">
                        <a:lnSpc>
                          <a:spcPts val="1200"/>
                        </a:lnSpc>
                      </a:pPr>
                      <a:r>
                        <a:rPr lang="es-ES" sz="1100" b="0" i="0" kern="1200" dirty="0">
                          <a:solidFill>
                            <a:schemeClr val="tx1"/>
                          </a:solidFill>
                          <a:effectLst/>
                          <a:latin typeface="Calibri" panose="020F0502020204030204" pitchFamily="34" charset="0"/>
                          <a:ea typeface="+mn-ea"/>
                          <a:cs typeface="+mn-cs"/>
                        </a:rPr>
                        <a:t>Subtotal anual</a:t>
                      </a:r>
                    </a:p>
                  </a:txBody>
                  <a:tcPr marL="9525" marR="72000"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100" b="0" i="0" kern="1200">
                          <a:solidFill>
                            <a:schemeClr val="tx1"/>
                          </a:solidFill>
                          <a:effectLst/>
                          <a:latin typeface="Calibri" panose="020F0502020204030204" pitchFamily="34" charset="0"/>
                          <a:ea typeface="+mn-ea"/>
                          <a:cs typeface="+mn-cs"/>
                        </a:rPr>
                        <a:t>1999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100" b="0" i="0" kern="1200" dirty="0">
                          <a:solidFill>
                            <a:schemeClr val="tx1"/>
                          </a:solidFill>
                          <a:effectLst/>
                          <a:latin typeface="Calibri" panose="020F0502020204030204" pitchFamily="34" charset="0"/>
                          <a:ea typeface="+mn-ea"/>
                          <a:cs typeface="+mn-cs"/>
                        </a:rPr>
                        <a:t>6,97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441003">
                <a:tc>
                  <a:txBody>
                    <a:bodyPr/>
                    <a:lstStyle/>
                    <a:p>
                      <a:pPr marL="0" algn="l" defTabSz="457200" rtl="0" eaLnBrk="1" fontAlgn="b" latinLnBrk="0" hangingPunct="1">
                        <a:lnSpc>
                          <a:spcPts val="1200"/>
                        </a:lnSpc>
                      </a:pPr>
                      <a:r>
                        <a:rPr lang="es-ES" sz="1100" b="0" i="0" kern="1200">
                          <a:solidFill>
                            <a:schemeClr val="tx1"/>
                          </a:solidFill>
                          <a:effectLst/>
                          <a:latin typeface="Calibri" panose="020F0502020204030204" pitchFamily="34" charset="0"/>
                          <a:ea typeface="+mn-ea"/>
                          <a:cs typeface="+mn-cs"/>
                        </a:rPr>
                        <a:t>plymouth satellite</a:t>
                      </a:r>
                    </a:p>
                  </a:txBody>
                  <a:tcPr marL="72000"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100" b="0" i="0" kern="1200">
                          <a:solidFill>
                            <a:schemeClr val="tx1"/>
                          </a:solidFill>
                          <a:effectLst/>
                          <a:latin typeface="Calibri" panose="020F0502020204030204" pitchFamily="34" charset="0"/>
                          <a:ea typeface="+mn-ea"/>
                          <a:cs typeface="+mn-cs"/>
                        </a:rPr>
                        <a:t>2000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100" b="0" i="0" kern="1200" dirty="0">
                          <a:solidFill>
                            <a:schemeClr val="tx1"/>
                          </a:solidFill>
                          <a:effectLst/>
                          <a:latin typeface="Calibri" panose="020F0502020204030204" pitchFamily="34" charset="0"/>
                          <a:ea typeface="+mn-ea"/>
                          <a:cs typeface="+mn-cs"/>
                        </a:rPr>
                        <a:t>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41003">
                <a:tc>
                  <a:txBody>
                    <a:bodyPr/>
                    <a:lstStyle/>
                    <a:p>
                      <a:pPr marL="0" algn="l" defTabSz="457200" rtl="0" eaLnBrk="1" fontAlgn="b" latinLnBrk="0" hangingPunct="1">
                        <a:lnSpc>
                          <a:spcPts val="1200"/>
                        </a:lnSpc>
                      </a:pPr>
                      <a:r>
                        <a:rPr lang="es-ES" sz="1100" b="0" i="0" kern="1200" dirty="0" err="1">
                          <a:solidFill>
                            <a:schemeClr val="tx1"/>
                          </a:solidFill>
                          <a:effectLst/>
                          <a:latin typeface="Calibri" panose="020F0502020204030204" pitchFamily="34" charset="0"/>
                          <a:ea typeface="+mn-ea"/>
                          <a:cs typeface="+mn-cs"/>
                        </a:rPr>
                        <a:t>plymouth</a:t>
                      </a:r>
                      <a:r>
                        <a:rPr lang="es-ES" sz="1100" b="0" i="0" kern="1200" dirty="0">
                          <a:solidFill>
                            <a:schemeClr val="tx1"/>
                          </a:solidFill>
                          <a:effectLst/>
                          <a:latin typeface="Calibri" panose="020F0502020204030204" pitchFamily="34" charset="0"/>
                          <a:ea typeface="+mn-ea"/>
                          <a:cs typeface="+mn-cs"/>
                        </a:rPr>
                        <a:t> </a:t>
                      </a:r>
                      <a:r>
                        <a:rPr lang="es-ES" sz="1100" b="0" i="0" kern="1200" dirty="0" err="1">
                          <a:solidFill>
                            <a:schemeClr val="tx1"/>
                          </a:solidFill>
                          <a:effectLst/>
                          <a:latin typeface="Calibri" panose="020F0502020204030204" pitchFamily="34" charset="0"/>
                          <a:ea typeface="+mn-ea"/>
                          <a:cs typeface="+mn-cs"/>
                        </a:rPr>
                        <a:t>satellite</a:t>
                      </a:r>
                      <a:endParaRPr lang="es-ES" sz="1100" b="0" i="0" kern="1200" dirty="0">
                        <a:solidFill>
                          <a:schemeClr val="tx1"/>
                        </a:solidFill>
                        <a:effectLst/>
                        <a:latin typeface="Calibri" panose="020F0502020204030204" pitchFamily="34" charset="0"/>
                        <a:ea typeface="+mn-ea"/>
                        <a:cs typeface="+mn-cs"/>
                      </a:endParaRPr>
                    </a:p>
                  </a:txBody>
                  <a:tcPr marL="72000"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100" b="0" i="0" kern="1200">
                          <a:solidFill>
                            <a:schemeClr val="tx1"/>
                          </a:solidFill>
                          <a:effectLst/>
                          <a:latin typeface="Calibri" panose="020F0502020204030204" pitchFamily="34" charset="0"/>
                          <a:ea typeface="+mn-ea"/>
                          <a:cs typeface="+mn-cs"/>
                        </a:rPr>
                        <a:t>2000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100" b="0" i="0" kern="1200" dirty="0">
                          <a:solidFill>
                            <a:schemeClr val="tx1"/>
                          </a:solidFill>
                          <a:effectLst/>
                          <a:latin typeface="Calibri" panose="020F0502020204030204" pitchFamily="34" charset="0"/>
                          <a:ea typeface="+mn-ea"/>
                          <a:cs typeface="+mn-cs"/>
                        </a:rPr>
                        <a:t>2,52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441003">
                <a:tc>
                  <a:txBody>
                    <a:bodyPr/>
                    <a:lstStyle/>
                    <a:p>
                      <a:pPr marL="0" algn="r" defTabSz="457200" rtl="0" eaLnBrk="1" fontAlgn="b" latinLnBrk="0" hangingPunct="1">
                        <a:lnSpc>
                          <a:spcPts val="1200"/>
                        </a:lnSpc>
                      </a:pPr>
                      <a:r>
                        <a:rPr lang="es-ES" sz="1100" b="0" i="0" kern="1200" dirty="0">
                          <a:solidFill>
                            <a:schemeClr val="tx1"/>
                          </a:solidFill>
                          <a:effectLst/>
                          <a:latin typeface="Calibri" panose="020F0502020204030204" pitchFamily="34" charset="0"/>
                          <a:ea typeface="+mn-ea"/>
                          <a:cs typeface="+mn-cs"/>
                        </a:rPr>
                        <a:t>Subtotal anual</a:t>
                      </a:r>
                    </a:p>
                  </a:txBody>
                  <a:tcPr marL="9525" marR="72000"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100" b="0" i="0" kern="1200">
                          <a:solidFill>
                            <a:schemeClr val="tx1"/>
                          </a:solidFill>
                          <a:effectLst/>
                          <a:latin typeface="Calibri" panose="020F0502020204030204" pitchFamily="34" charset="0"/>
                          <a:ea typeface="+mn-ea"/>
                          <a:cs typeface="+mn-cs"/>
                        </a:rPr>
                        <a:t>2000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100" b="0" i="0" kern="1200" dirty="0">
                          <a:solidFill>
                            <a:schemeClr val="tx1"/>
                          </a:solidFill>
                          <a:effectLst/>
                          <a:latin typeface="Calibri" panose="020F0502020204030204" pitchFamily="34" charset="0"/>
                          <a:ea typeface="+mn-ea"/>
                          <a:cs typeface="+mn-cs"/>
                        </a:rPr>
                        <a:t>4,92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bl>
          </a:graphicData>
        </a:graphic>
      </p:graphicFrame>
      <p:sp>
        <p:nvSpPr>
          <p:cNvPr id="5" name="Rectángulo 4">
            <a:extLst>
              <a:ext uri="{FF2B5EF4-FFF2-40B4-BE49-F238E27FC236}">
                <a16:creationId xmlns:a16="http://schemas.microsoft.com/office/drawing/2014/main" id="{D583DDB6-2A7A-47AD-BFF5-2FB731D5DB16}"/>
              </a:ext>
            </a:extLst>
          </p:cNvPr>
          <p:cNvSpPr/>
          <p:nvPr/>
        </p:nvSpPr>
        <p:spPr>
          <a:xfrm>
            <a:off x="392387" y="1010466"/>
            <a:ext cx="5829300" cy="523220"/>
          </a:xfrm>
          <a:prstGeom prst="rect">
            <a:avLst/>
          </a:prstGeom>
        </p:spPr>
        <p:txBody>
          <a:bodyPr wrap="square">
            <a:spAutoFit/>
          </a:bodyPr>
          <a:lstStyle/>
          <a:p>
            <a:pPr marL="285750" indent="-285750">
              <a:buClr>
                <a:srgbClr val="7030A0"/>
              </a:buClr>
              <a:buFont typeface="Wingdings" panose="05000000000000000000" pitchFamily="2" charset="2"/>
              <a:buChar char="§"/>
            </a:pPr>
            <a:r>
              <a:rPr lang="es-ES_tradnl" sz="1600" b="1" dirty="0"/>
              <a:t>Ejemplo 1</a:t>
            </a:r>
            <a:r>
              <a:rPr lang="es-ES_tradnl" sz="1600" dirty="0"/>
              <a:t>: </a:t>
            </a:r>
            <a:r>
              <a:rPr lang="es-ES_tradnl" sz="1200" dirty="0"/>
              <a:t>Venta semestral de coches (en miles), con subtotales (mezcla de niveles de granularidad) y sin subtotales (mismo nivel de granularidad).</a:t>
            </a:r>
          </a:p>
        </p:txBody>
      </p:sp>
      <p:sp>
        <p:nvSpPr>
          <p:cNvPr id="6" name="Rectángulo 5">
            <a:extLst>
              <a:ext uri="{FF2B5EF4-FFF2-40B4-BE49-F238E27FC236}">
                <a16:creationId xmlns:a16="http://schemas.microsoft.com/office/drawing/2014/main" id="{F9C72D3B-AE53-4CB3-A5FD-89E23DFC580D}"/>
              </a:ext>
            </a:extLst>
          </p:cNvPr>
          <p:cNvSpPr/>
          <p:nvPr/>
        </p:nvSpPr>
        <p:spPr>
          <a:xfrm>
            <a:off x="482777" y="1770405"/>
            <a:ext cx="5903941" cy="4410030"/>
          </a:xfrm>
          <a:prstGeom prst="rect">
            <a:avLst/>
          </a:prstGeom>
          <a:noFill/>
          <a:ln w="57150">
            <a:solidFill>
              <a:srgbClr val="FF5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E4BC042F-66D7-4712-8AD6-FF8AEA543E91}"/>
              </a:ext>
            </a:extLst>
          </p:cNvPr>
          <p:cNvSpPr/>
          <p:nvPr/>
        </p:nvSpPr>
        <p:spPr>
          <a:xfrm>
            <a:off x="482777" y="6625570"/>
            <a:ext cx="5918737" cy="1911566"/>
          </a:xfrm>
          <a:prstGeom prst="rect">
            <a:avLst/>
          </a:prstGeom>
          <a:noFill/>
          <a:ln w="57150">
            <a:solidFill>
              <a:srgbClr val="00B05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Imagen 8">
            <a:extLst>
              <a:ext uri="{FF2B5EF4-FFF2-40B4-BE49-F238E27FC236}">
                <a16:creationId xmlns:a16="http://schemas.microsoft.com/office/drawing/2014/main" id="{67EC4D38-771D-4903-B4B0-D75C5FC5DB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06102" y="6334011"/>
            <a:ext cx="617686" cy="526244"/>
          </a:xfrm>
          <a:prstGeom prst="rect">
            <a:avLst/>
          </a:prstGeom>
        </p:spPr>
      </p:pic>
      <p:sp>
        <p:nvSpPr>
          <p:cNvPr id="11" name="CuadroTexto 10">
            <a:extLst>
              <a:ext uri="{FF2B5EF4-FFF2-40B4-BE49-F238E27FC236}">
                <a16:creationId xmlns:a16="http://schemas.microsoft.com/office/drawing/2014/main" id="{3D19BED6-9651-4563-99B7-599851AD232C}"/>
              </a:ext>
            </a:extLst>
          </p:cNvPr>
          <p:cNvSpPr txBox="1"/>
          <p:nvPr/>
        </p:nvSpPr>
        <p:spPr>
          <a:xfrm>
            <a:off x="-57151" y="-19950"/>
            <a:ext cx="884791" cy="769441"/>
          </a:xfrm>
          <a:prstGeom prst="rect">
            <a:avLst/>
          </a:prstGeom>
          <a:noFill/>
        </p:spPr>
        <p:txBody>
          <a:bodyPr wrap="square" rtlCol="0">
            <a:spAutoFit/>
          </a:bodyPr>
          <a:lstStyle/>
          <a:p>
            <a:pPr algn="ctr"/>
            <a:r>
              <a:rPr lang="es-ES" sz="4400" spc="-150" dirty="0">
                <a:solidFill>
                  <a:schemeClr val="bg1"/>
                </a:solidFill>
                <a:latin typeface="Neutra Text" panose="02000000000000000000" pitchFamily="50" charset="0"/>
              </a:rPr>
              <a:t>04</a:t>
            </a:r>
          </a:p>
        </p:txBody>
      </p:sp>
      <p:grpSp>
        <p:nvGrpSpPr>
          <p:cNvPr id="12" name="Grupo 11">
            <a:extLst>
              <a:ext uri="{FF2B5EF4-FFF2-40B4-BE49-F238E27FC236}">
                <a16:creationId xmlns:a16="http://schemas.microsoft.com/office/drawing/2014/main" id="{72C6E3B7-1AD2-43FE-A95A-09D8084A8279}"/>
              </a:ext>
            </a:extLst>
          </p:cNvPr>
          <p:cNvGrpSpPr/>
          <p:nvPr/>
        </p:nvGrpSpPr>
        <p:grpSpPr>
          <a:xfrm>
            <a:off x="5739620" y="121515"/>
            <a:ext cx="574884" cy="554831"/>
            <a:chOff x="4569619" y="5226844"/>
            <a:chExt cx="409574" cy="395287"/>
          </a:xfrm>
        </p:grpSpPr>
        <p:sp>
          <p:nvSpPr>
            <p:cNvPr id="13" name="Rectángulo 12">
              <a:extLst>
                <a:ext uri="{FF2B5EF4-FFF2-40B4-BE49-F238E27FC236}">
                  <a16:creationId xmlns:a16="http://schemas.microsoft.com/office/drawing/2014/main" id="{40609140-D32D-41EF-8BD6-8A4DF770D0EC}"/>
                </a:ext>
              </a:extLst>
            </p:cNvPr>
            <p:cNvSpPr/>
            <p:nvPr/>
          </p:nvSpPr>
          <p:spPr>
            <a:xfrm>
              <a:off x="4569619" y="5226844"/>
              <a:ext cx="185737" cy="18811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latin typeface="+mj-lt"/>
                </a:rPr>
                <a:t>+</a:t>
              </a:r>
            </a:p>
          </p:txBody>
        </p:sp>
        <p:sp>
          <p:nvSpPr>
            <p:cNvPr id="14" name="Rectángulo 13">
              <a:extLst>
                <a:ext uri="{FF2B5EF4-FFF2-40B4-BE49-F238E27FC236}">
                  <a16:creationId xmlns:a16="http://schemas.microsoft.com/office/drawing/2014/main" id="{32B0BBDB-C5C8-4534-98AD-7B45994228DB}"/>
                </a:ext>
              </a:extLst>
            </p:cNvPr>
            <p:cNvSpPr/>
            <p:nvPr/>
          </p:nvSpPr>
          <p:spPr>
            <a:xfrm>
              <a:off x="4793456" y="5226844"/>
              <a:ext cx="185737" cy="18811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latin typeface="+mj-lt"/>
                </a:rPr>
                <a:t>-</a:t>
              </a:r>
            </a:p>
          </p:txBody>
        </p:sp>
        <p:sp>
          <p:nvSpPr>
            <p:cNvPr id="15" name="Rectángulo 14">
              <a:extLst>
                <a:ext uri="{FF2B5EF4-FFF2-40B4-BE49-F238E27FC236}">
                  <a16:creationId xmlns:a16="http://schemas.microsoft.com/office/drawing/2014/main" id="{3045137A-5FB1-433E-9B20-4E52B84A2AD0}"/>
                </a:ext>
              </a:extLst>
            </p:cNvPr>
            <p:cNvSpPr/>
            <p:nvPr/>
          </p:nvSpPr>
          <p:spPr>
            <a:xfrm>
              <a:off x="4569619" y="5434013"/>
              <a:ext cx="185737" cy="18811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s-ES" sz="2400" b="1" dirty="0">
                  <a:latin typeface="+mj-lt"/>
                </a:rPr>
                <a:t>x</a:t>
              </a:r>
            </a:p>
          </p:txBody>
        </p:sp>
        <p:sp>
          <p:nvSpPr>
            <p:cNvPr id="16" name="Rectángulo 15">
              <a:extLst>
                <a:ext uri="{FF2B5EF4-FFF2-40B4-BE49-F238E27FC236}">
                  <a16:creationId xmlns:a16="http://schemas.microsoft.com/office/drawing/2014/main" id="{4ABACA2D-FF25-4EE9-8B31-9F35A4127522}"/>
                </a:ext>
              </a:extLst>
            </p:cNvPr>
            <p:cNvSpPr/>
            <p:nvPr/>
          </p:nvSpPr>
          <p:spPr>
            <a:xfrm>
              <a:off x="4793456" y="5434013"/>
              <a:ext cx="185737" cy="188118"/>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latin typeface="+mj-lt"/>
                </a:rPr>
                <a:t>=</a:t>
              </a:r>
            </a:p>
          </p:txBody>
        </p:sp>
      </p:grpSp>
      <p:pic>
        <p:nvPicPr>
          <p:cNvPr id="18" name="Imagen 17">
            <a:extLst>
              <a:ext uri="{FF2B5EF4-FFF2-40B4-BE49-F238E27FC236}">
                <a16:creationId xmlns:a16="http://schemas.microsoft.com/office/drawing/2014/main" id="{7712B23A-58FC-4563-820A-0D6A1F8F62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3847" y="1237522"/>
            <a:ext cx="538511" cy="597890"/>
          </a:xfrm>
          <a:prstGeom prst="rect">
            <a:avLst/>
          </a:prstGeom>
        </p:spPr>
      </p:pic>
    </p:spTree>
    <p:extLst>
      <p:ext uri="{BB962C8B-B14F-4D97-AF65-F5344CB8AC3E}">
        <p14:creationId xmlns:p14="http://schemas.microsoft.com/office/powerpoint/2010/main" val="1480559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406184" y="461391"/>
            <a:ext cx="2777917" cy="646331"/>
          </a:xfrm>
          <a:prstGeom prst="rect">
            <a:avLst/>
          </a:prstGeom>
          <a:noFill/>
        </p:spPr>
        <p:txBody>
          <a:bodyPr wrap="square" rtlCol="0">
            <a:spAutoFit/>
          </a:bodyPr>
          <a:lstStyle/>
          <a:p>
            <a:r>
              <a:rPr lang="es-ES" sz="3600" spc="-150" dirty="0">
                <a:latin typeface="Neutra Text" panose="02000000000000000000" pitchFamily="50" charset="0"/>
              </a:rPr>
              <a:t>Índice</a:t>
            </a:r>
          </a:p>
        </p:txBody>
      </p:sp>
      <p:pic>
        <p:nvPicPr>
          <p:cNvPr id="6" name="Imagen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023" y="995714"/>
            <a:ext cx="3145542" cy="160375"/>
          </a:xfrm>
          <a:prstGeom prst="rect">
            <a:avLst/>
          </a:prstGeom>
        </p:spPr>
      </p:pic>
      <p:sp>
        <p:nvSpPr>
          <p:cNvPr id="8" name="CuadroTexto 7"/>
          <p:cNvSpPr txBox="1"/>
          <p:nvPr/>
        </p:nvSpPr>
        <p:spPr>
          <a:xfrm>
            <a:off x="465976" y="1337779"/>
            <a:ext cx="1144800" cy="584775"/>
          </a:xfrm>
          <a:prstGeom prst="rect">
            <a:avLst/>
          </a:prstGeom>
          <a:noFill/>
        </p:spPr>
        <p:txBody>
          <a:bodyPr wrap="square" rtlCol="0" anchor="ctr">
            <a:spAutoFit/>
          </a:bodyPr>
          <a:lstStyle/>
          <a:p>
            <a:r>
              <a:rPr lang="es-ES" sz="3200" spc="-150" dirty="0">
                <a:latin typeface="Neutra Text" panose="02000000000000000000" pitchFamily="50" charset="0"/>
              </a:rPr>
              <a:t>01</a:t>
            </a:r>
          </a:p>
        </p:txBody>
      </p:sp>
      <p:sp>
        <p:nvSpPr>
          <p:cNvPr id="14" name="CuadroTexto 13"/>
          <p:cNvSpPr txBox="1"/>
          <p:nvPr/>
        </p:nvSpPr>
        <p:spPr>
          <a:xfrm>
            <a:off x="465976" y="1776101"/>
            <a:ext cx="1144800" cy="584775"/>
          </a:xfrm>
          <a:prstGeom prst="rect">
            <a:avLst/>
          </a:prstGeom>
          <a:noFill/>
        </p:spPr>
        <p:txBody>
          <a:bodyPr wrap="square" rtlCol="0" anchor="ctr">
            <a:spAutoFit/>
          </a:bodyPr>
          <a:lstStyle/>
          <a:p>
            <a:r>
              <a:rPr lang="es-ES" sz="3200" spc="-150" dirty="0">
                <a:latin typeface="Neutra Text" panose="02000000000000000000" pitchFamily="50" charset="0"/>
              </a:rPr>
              <a:t>02</a:t>
            </a:r>
          </a:p>
        </p:txBody>
      </p:sp>
      <p:sp>
        <p:nvSpPr>
          <p:cNvPr id="15" name="CuadroTexto 14">
            <a:hlinkClick r:id="rId4" action="ppaction://hlinksldjump"/>
          </p:cNvPr>
          <p:cNvSpPr txBox="1"/>
          <p:nvPr/>
        </p:nvSpPr>
        <p:spPr>
          <a:xfrm>
            <a:off x="1538655" y="1929987"/>
            <a:ext cx="4680000" cy="277200"/>
          </a:xfrm>
          <a:prstGeom prst="rect">
            <a:avLst/>
          </a:prstGeom>
          <a:noFill/>
        </p:spPr>
        <p:txBody>
          <a:bodyPr wrap="square" rtlCol="0" anchor="ctr">
            <a:spAutoFit/>
          </a:bodyPr>
          <a:lstStyle/>
          <a:p>
            <a:pPr algn="r">
              <a:buClr>
                <a:srgbClr val="801F89"/>
              </a:buClr>
            </a:pPr>
            <a:r>
              <a:rPr lang="es-ES_tradnl" sz="1200" dirty="0"/>
              <a:t>El formato de datos tabulares	…………………………………………….….…………..06</a:t>
            </a:r>
            <a:endParaRPr lang="es-ES" sz="1100" dirty="0"/>
          </a:p>
        </p:txBody>
      </p:sp>
      <p:sp>
        <p:nvSpPr>
          <p:cNvPr id="16" name="CuadroTexto 15"/>
          <p:cNvSpPr txBox="1"/>
          <p:nvPr/>
        </p:nvSpPr>
        <p:spPr>
          <a:xfrm>
            <a:off x="465976" y="2214422"/>
            <a:ext cx="1144800" cy="584775"/>
          </a:xfrm>
          <a:prstGeom prst="rect">
            <a:avLst/>
          </a:prstGeom>
          <a:noFill/>
        </p:spPr>
        <p:txBody>
          <a:bodyPr wrap="square" rtlCol="0" anchor="ctr">
            <a:spAutoFit/>
          </a:bodyPr>
          <a:lstStyle/>
          <a:p>
            <a:r>
              <a:rPr lang="es-ES" sz="3200" spc="-150" dirty="0">
                <a:latin typeface="Neutra Text" panose="02000000000000000000" pitchFamily="50" charset="0"/>
              </a:rPr>
              <a:t>03</a:t>
            </a:r>
          </a:p>
        </p:txBody>
      </p:sp>
      <p:sp>
        <p:nvSpPr>
          <p:cNvPr id="17" name="CuadroTexto 16">
            <a:hlinkClick r:id="rId5" action="ppaction://hlinksldjump"/>
          </p:cNvPr>
          <p:cNvSpPr txBox="1"/>
          <p:nvPr/>
        </p:nvSpPr>
        <p:spPr>
          <a:xfrm>
            <a:off x="1538655" y="2368309"/>
            <a:ext cx="4680000" cy="277200"/>
          </a:xfrm>
          <a:prstGeom prst="rect">
            <a:avLst/>
          </a:prstGeom>
          <a:noFill/>
        </p:spPr>
        <p:txBody>
          <a:bodyPr wrap="square" rtlCol="0" anchor="ctr">
            <a:spAutoFit/>
          </a:bodyPr>
          <a:lstStyle/>
          <a:p>
            <a:pPr indent="-114300" algn="r"/>
            <a:r>
              <a:rPr lang="es-ES_tradnl" sz="1200" dirty="0"/>
              <a:t>Diccionarios de datos</a:t>
            </a:r>
            <a:r>
              <a:rPr lang="es-ES" sz="1200" dirty="0"/>
              <a:t>..............................................................................09</a:t>
            </a:r>
            <a:endParaRPr lang="es-ES_tradnl" sz="1200" dirty="0"/>
          </a:p>
        </p:txBody>
      </p:sp>
      <p:sp>
        <p:nvSpPr>
          <p:cNvPr id="23" name="CuadroTexto 22"/>
          <p:cNvSpPr txBox="1"/>
          <p:nvPr/>
        </p:nvSpPr>
        <p:spPr>
          <a:xfrm>
            <a:off x="465976" y="5794605"/>
            <a:ext cx="1144800" cy="584775"/>
          </a:xfrm>
          <a:prstGeom prst="rect">
            <a:avLst/>
          </a:prstGeom>
          <a:noFill/>
        </p:spPr>
        <p:txBody>
          <a:bodyPr wrap="square" rtlCol="0" anchor="ctr">
            <a:spAutoFit/>
          </a:bodyPr>
          <a:lstStyle/>
          <a:p>
            <a:r>
              <a:rPr lang="es-ES" sz="3200" spc="-150" dirty="0">
                <a:latin typeface="Neutra Text" panose="02000000000000000000" pitchFamily="50" charset="0"/>
              </a:rPr>
              <a:t>05</a:t>
            </a:r>
          </a:p>
        </p:txBody>
      </p:sp>
      <p:sp>
        <p:nvSpPr>
          <p:cNvPr id="24" name="CuadroTexto 23">
            <a:hlinkClick r:id="rId6" action="ppaction://hlinksldjump"/>
          </p:cNvPr>
          <p:cNvSpPr txBox="1"/>
          <p:nvPr/>
        </p:nvSpPr>
        <p:spPr>
          <a:xfrm>
            <a:off x="1577440" y="5931549"/>
            <a:ext cx="4680000" cy="461665"/>
          </a:xfrm>
          <a:prstGeom prst="rect">
            <a:avLst/>
          </a:prstGeom>
          <a:noFill/>
        </p:spPr>
        <p:txBody>
          <a:bodyPr wrap="square" rtlCol="0" anchor="ctr">
            <a:spAutoFit/>
          </a:bodyPr>
          <a:lstStyle/>
          <a:p>
            <a:pPr indent="-114300" algn="just"/>
            <a:r>
              <a:rPr lang="es-ES_tradnl" sz="1200" dirty="0"/>
              <a:t>Pautas para exportar/importar datos tabulares desde herramientas de</a:t>
            </a:r>
          </a:p>
          <a:p>
            <a:pPr indent="-114300" algn="just"/>
            <a:r>
              <a:rPr lang="es-ES_tradnl" sz="1200" dirty="0"/>
              <a:t> hojas de cálculo a CSV</a:t>
            </a:r>
            <a:r>
              <a:rPr lang="es-ES" sz="1200" dirty="0"/>
              <a:t>............................................................................51</a:t>
            </a:r>
            <a:endParaRPr lang="es-ES" sz="1100" dirty="0"/>
          </a:p>
        </p:txBody>
      </p:sp>
      <p:sp>
        <p:nvSpPr>
          <p:cNvPr id="25" name="CuadroTexto 24"/>
          <p:cNvSpPr txBox="1"/>
          <p:nvPr/>
        </p:nvSpPr>
        <p:spPr>
          <a:xfrm>
            <a:off x="465976" y="6237933"/>
            <a:ext cx="1144800" cy="584775"/>
          </a:xfrm>
          <a:prstGeom prst="rect">
            <a:avLst/>
          </a:prstGeom>
          <a:noFill/>
        </p:spPr>
        <p:txBody>
          <a:bodyPr wrap="square" rtlCol="0" anchor="ctr">
            <a:spAutoFit/>
          </a:bodyPr>
          <a:lstStyle/>
          <a:p>
            <a:r>
              <a:rPr lang="es-ES" sz="3200" spc="-150" dirty="0">
                <a:latin typeface="Neutra Text" panose="02000000000000000000" pitchFamily="50" charset="0"/>
              </a:rPr>
              <a:t>06</a:t>
            </a:r>
          </a:p>
        </p:txBody>
      </p:sp>
      <p:sp>
        <p:nvSpPr>
          <p:cNvPr id="26" name="CuadroTexto 25">
            <a:hlinkClick r:id="rId7" action="ppaction://hlinksldjump"/>
          </p:cNvPr>
          <p:cNvSpPr txBox="1"/>
          <p:nvPr/>
        </p:nvSpPr>
        <p:spPr>
          <a:xfrm>
            <a:off x="1564740" y="6519843"/>
            <a:ext cx="4680000" cy="276999"/>
          </a:xfrm>
          <a:prstGeom prst="rect">
            <a:avLst/>
          </a:prstGeom>
          <a:noFill/>
        </p:spPr>
        <p:txBody>
          <a:bodyPr wrap="square" rtlCol="0" anchor="ctr">
            <a:spAutoFit/>
          </a:bodyPr>
          <a:lstStyle/>
          <a:p>
            <a:pPr indent="-79130" algn="just"/>
            <a:r>
              <a:rPr lang="es-ES_tradnl" sz="1200" dirty="0"/>
              <a:t>Otras consideraciones sobre archivos CSV ………………………………....….....53</a:t>
            </a:r>
          </a:p>
        </p:txBody>
      </p:sp>
      <p:sp>
        <p:nvSpPr>
          <p:cNvPr id="27" name="CuadroTexto 26"/>
          <p:cNvSpPr txBox="1"/>
          <p:nvPr/>
        </p:nvSpPr>
        <p:spPr>
          <a:xfrm>
            <a:off x="465976" y="6681261"/>
            <a:ext cx="1144800" cy="584775"/>
          </a:xfrm>
          <a:prstGeom prst="rect">
            <a:avLst/>
          </a:prstGeom>
          <a:noFill/>
        </p:spPr>
        <p:txBody>
          <a:bodyPr wrap="square" rtlCol="0" anchor="ctr">
            <a:spAutoFit/>
          </a:bodyPr>
          <a:lstStyle/>
          <a:p>
            <a:r>
              <a:rPr lang="es-ES" sz="3200" spc="-150" dirty="0">
                <a:latin typeface="Neutra Text" panose="02000000000000000000" pitchFamily="50" charset="0"/>
              </a:rPr>
              <a:t>07</a:t>
            </a:r>
          </a:p>
        </p:txBody>
      </p:sp>
      <p:sp>
        <p:nvSpPr>
          <p:cNvPr id="28" name="CuadroTexto 27">
            <a:hlinkClick r:id="rId8" action="ppaction://hlinksldjump"/>
          </p:cNvPr>
          <p:cNvSpPr txBox="1"/>
          <p:nvPr/>
        </p:nvSpPr>
        <p:spPr>
          <a:xfrm>
            <a:off x="1577440" y="6923471"/>
            <a:ext cx="4680000" cy="276999"/>
          </a:xfrm>
          <a:prstGeom prst="rect">
            <a:avLst/>
          </a:prstGeom>
          <a:noFill/>
        </p:spPr>
        <p:txBody>
          <a:bodyPr wrap="square" rtlCol="0" anchor="ctr">
            <a:spAutoFit/>
          </a:bodyPr>
          <a:lstStyle/>
          <a:p>
            <a:pPr indent="-79130" algn="just"/>
            <a:r>
              <a:rPr lang="es-ES_tradnl" sz="1200" dirty="0" err="1"/>
              <a:t>Toolbox</a:t>
            </a:r>
            <a:r>
              <a:rPr lang="es-ES_tradnl" sz="1200" dirty="0"/>
              <a:t> para archivos CSV…………………………………….…............................54</a:t>
            </a:r>
          </a:p>
        </p:txBody>
      </p:sp>
      <p:sp>
        <p:nvSpPr>
          <p:cNvPr id="29" name="CuadroTexto 28"/>
          <p:cNvSpPr txBox="1"/>
          <p:nvPr/>
        </p:nvSpPr>
        <p:spPr>
          <a:xfrm>
            <a:off x="465976" y="7124589"/>
            <a:ext cx="1144800" cy="584775"/>
          </a:xfrm>
          <a:prstGeom prst="rect">
            <a:avLst/>
          </a:prstGeom>
          <a:noFill/>
        </p:spPr>
        <p:txBody>
          <a:bodyPr wrap="square" rtlCol="0" anchor="ctr">
            <a:spAutoFit/>
          </a:bodyPr>
          <a:lstStyle/>
          <a:p>
            <a:r>
              <a:rPr lang="es-ES" sz="3200" spc="-150" dirty="0">
                <a:latin typeface="Neutra Text" panose="02000000000000000000" pitchFamily="50" charset="0"/>
              </a:rPr>
              <a:t>08</a:t>
            </a:r>
          </a:p>
        </p:txBody>
      </p:sp>
      <p:sp>
        <p:nvSpPr>
          <p:cNvPr id="30" name="CuadroTexto 29">
            <a:hlinkClick r:id="rId9" action="ppaction://hlinksldjump"/>
          </p:cNvPr>
          <p:cNvSpPr txBox="1"/>
          <p:nvPr/>
        </p:nvSpPr>
        <p:spPr>
          <a:xfrm>
            <a:off x="1577440" y="7327099"/>
            <a:ext cx="4680000" cy="276999"/>
          </a:xfrm>
          <a:prstGeom prst="rect">
            <a:avLst/>
          </a:prstGeom>
          <a:noFill/>
        </p:spPr>
        <p:txBody>
          <a:bodyPr wrap="square" rtlCol="0" anchor="ctr">
            <a:spAutoFit/>
          </a:bodyPr>
          <a:lstStyle/>
          <a:p>
            <a:pPr indent="-79130" algn="just"/>
            <a:r>
              <a:rPr lang="es-ES_tradnl" sz="1200" dirty="0"/>
              <a:t>Dónde encontrar buenos ejemplos de datos en formato CSV …………...59</a:t>
            </a:r>
          </a:p>
        </p:txBody>
      </p:sp>
      <p:sp>
        <p:nvSpPr>
          <p:cNvPr id="31" name="CuadroTexto 30"/>
          <p:cNvSpPr txBox="1"/>
          <p:nvPr/>
        </p:nvSpPr>
        <p:spPr>
          <a:xfrm>
            <a:off x="465976" y="7567917"/>
            <a:ext cx="1144800" cy="584775"/>
          </a:xfrm>
          <a:prstGeom prst="rect">
            <a:avLst/>
          </a:prstGeom>
          <a:noFill/>
        </p:spPr>
        <p:txBody>
          <a:bodyPr wrap="square" rtlCol="0" anchor="ctr">
            <a:spAutoFit/>
          </a:bodyPr>
          <a:lstStyle/>
          <a:p>
            <a:r>
              <a:rPr lang="es-ES" sz="3200" spc="-150" dirty="0">
                <a:latin typeface="Neutra Text" panose="02000000000000000000" pitchFamily="50" charset="0"/>
              </a:rPr>
              <a:t>09</a:t>
            </a:r>
          </a:p>
        </p:txBody>
      </p:sp>
      <p:sp>
        <p:nvSpPr>
          <p:cNvPr id="32" name="CuadroTexto 31">
            <a:hlinkClick r:id="rId10" action="ppaction://hlinksldjump"/>
          </p:cNvPr>
          <p:cNvSpPr txBox="1"/>
          <p:nvPr/>
        </p:nvSpPr>
        <p:spPr>
          <a:xfrm>
            <a:off x="1591728" y="7730727"/>
            <a:ext cx="4680000" cy="276999"/>
          </a:xfrm>
          <a:prstGeom prst="rect">
            <a:avLst/>
          </a:prstGeom>
          <a:noFill/>
        </p:spPr>
        <p:txBody>
          <a:bodyPr wrap="square" rtlCol="0" anchor="ctr">
            <a:spAutoFit/>
          </a:bodyPr>
          <a:lstStyle/>
          <a:p>
            <a:pPr indent="-79130" algn="just"/>
            <a:r>
              <a:rPr lang="es-ES_tradnl" sz="1200" dirty="0"/>
              <a:t>Enlaces de interés…………………………………………………………………….………..66</a:t>
            </a:r>
          </a:p>
        </p:txBody>
      </p:sp>
      <p:sp>
        <p:nvSpPr>
          <p:cNvPr id="20" name="Rectángulo 19"/>
          <p:cNvSpPr/>
          <p:nvPr/>
        </p:nvSpPr>
        <p:spPr>
          <a:xfrm>
            <a:off x="0" y="2793374"/>
            <a:ext cx="6858000" cy="30007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246" dirty="0"/>
          </a:p>
        </p:txBody>
      </p:sp>
      <p:sp>
        <p:nvSpPr>
          <p:cNvPr id="21" name="CuadroTexto 20">
            <a:hlinkClick r:id="rId11" action="ppaction://hlinksldjump"/>
          </p:cNvPr>
          <p:cNvSpPr txBox="1"/>
          <p:nvPr/>
        </p:nvSpPr>
        <p:spPr>
          <a:xfrm>
            <a:off x="3565068" y="5082310"/>
            <a:ext cx="3168000" cy="469580"/>
          </a:xfrm>
          <a:prstGeom prst="rect">
            <a:avLst/>
          </a:prstGeom>
          <a:noFill/>
        </p:spPr>
        <p:txBody>
          <a:bodyPr wrap="square" rtlCol="0" anchor="ctr">
            <a:spAutoFit/>
          </a:bodyPr>
          <a:lstStyle/>
          <a:p>
            <a:r>
              <a:rPr lang="es-ES_tradnl" sz="1200" b="1" dirty="0"/>
              <a:t>P15</a:t>
            </a:r>
            <a:r>
              <a:rPr lang="es-ES_tradnl" sz="1200" dirty="0"/>
              <a:t>: Campos con coordenadas</a:t>
            </a:r>
          </a:p>
          <a:p>
            <a:r>
              <a:rPr lang="es-ES_tradnl" sz="1200" dirty="0"/>
              <a:t> geográficas</a:t>
            </a:r>
            <a:r>
              <a:rPr lang="es-ES" sz="1200" dirty="0"/>
              <a:t> .....................................................49</a:t>
            </a:r>
            <a:endParaRPr lang="es-ES" sz="762" dirty="0"/>
          </a:p>
        </p:txBody>
      </p:sp>
      <p:sp>
        <p:nvSpPr>
          <p:cNvPr id="22" name="Rectángulo 21">
            <a:hlinkClick r:id="rId12" action="ppaction://hlinksldjump"/>
          </p:cNvPr>
          <p:cNvSpPr/>
          <p:nvPr/>
        </p:nvSpPr>
        <p:spPr>
          <a:xfrm>
            <a:off x="275547" y="5106315"/>
            <a:ext cx="3168000" cy="469580"/>
          </a:xfrm>
          <a:prstGeom prst="rect">
            <a:avLst/>
          </a:prstGeom>
        </p:spPr>
        <p:txBody>
          <a:bodyPr wrap="square" anchor="ctr">
            <a:spAutoFit/>
          </a:bodyPr>
          <a:lstStyle/>
          <a:p>
            <a:r>
              <a:rPr lang="es-ES_tradnl" sz="1200" b="1" dirty="0"/>
              <a:t>P8</a:t>
            </a:r>
            <a:r>
              <a:rPr lang="es-ES_tradnl" sz="1200" dirty="0"/>
              <a:t>: Estandarización de valores </a:t>
            </a:r>
          </a:p>
          <a:p>
            <a:r>
              <a:rPr lang="es-ES_tradnl" sz="1200" dirty="0"/>
              <a:t>de los campos</a:t>
            </a:r>
            <a:r>
              <a:rPr lang="es-ES" sz="1200" dirty="0"/>
              <a:t> ..................................................33</a:t>
            </a:r>
            <a:endParaRPr lang="es-ES_tradnl" sz="1200" dirty="0"/>
          </a:p>
        </p:txBody>
      </p:sp>
      <p:sp>
        <p:nvSpPr>
          <p:cNvPr id="61" name="Rectángulo 60">
            <a:hlinkClick r:id="rId13" action="ppaction://hlinksldjump"/>
          </p:cNvPr>
          <p:cNvSpPr/>
          <p:nvPr/>
        </p:nvSpPr>
        <p:spPr>
          <a:xfrm>
            <a:off x="275547" y="3443391"/>
            <a:ext cx="3168000" cy="281748"/>
          </a:xfrm>
          <a:prstGeom prst="rect">
            <a:avLst/>
          </a:prstGeom>
        </p:spPr>
        <p:txBody>
          <a:bodyPr wrap="none" anchor="ctr">
            <a:spAutoFit/>
          </a:bodyPr>
          <a:lstStyle/>
          <a:p>
            <a:r>
              <a:rPr lang="es-ES_tradnl" sz="1200" b="1" dirty="0"/>
              <a:t>P1: </a:t>
            </a:r>
            <a:r>
              <a:rPr lang="es-ES_tradnl" sz="1200" dirty="0"/>
              <a:t>Línea única de cabecera</a:t>
            </a:r>
            <a:r>
              <a:rPr lang="es-ES" sz="1200" dirty="0"/>
              <a:t> ............................15</a:t>
            </a:r>
            <a:endParaRPr lang="es-ES_tradnl" sz="1200" dirty="0"/>
          </a:p>
        </p:txBody>
      </p:sp>
      <p:sp>
        <p:nvSpPr>
          <p:cNvPr id="62" name="Rectángulo 61">
            <a:hlinkClick r:id="rId14" action="ppaction://hlinksldjump"/>
          </p:cNvPr>
          <p:cNvSpPr/>
          <p:nvPr/>
        </p:nvSpPr>
        <p:spPr>
          <a:xfrm>
            <a:off x="275547" y="3668596"/>
            <a:ext cx="3206134" cy="276999"/>
          </a:xfrm>
          <a:prstGeom prst="rect">
            <a:avLst/>
          </a:prstGeom>
        </p:spPr>
        <p:txBody>
          <a:bodyPr wrap="none" anchor="ctr">
            <a:spAutoFit/>
          </a:bodyPr>
          <a:lstStyle/>
          <a:p>
            <a:r>
              <a:rPr lang="es-ES_tradnl" sz="1200" b="1" dirty="0"/>
              <a:t>P2: </a:t>
            </a:r>
            <a:r>
              <a:rPr lang="es-ES_tradnl" sz="1200" dirty="0"/>
              <a:t>Registro único por fila</a:t>
            </a:r>
            <a:r>
              <a:rPr lang="es-ES" sz="1200" dirty="0"/>
              <a:t> ................................18</a:t>
            </a:r>
            <a:endParaRPr lang="es-ES_tradnl" sz="1200" dirty="0"/>
          </a:p>
        </p:txBody>
      </p:sp>
      <p:sp>
        <p:nvSpPr>
          <p:cNvPr id="63" name="Rectángulo 62">
            <a:hlinkClick r:id="rId15" action="ppaction://hlinksldjump"/>
          </p:cNvPr>
          <p:cNvSpPr/>
          <p:nvPr/>
        </p:nvSpPr>
        <p:spPr>
          <a:xfrm>
            <a:off x="275547" y="3881739"/>
            <a:ext cx="3189078" cy="276999"/>
          </a:xfrm>
          <a:prstGeom prst="rect">
            <a:avLst/>
          </a:prstGeom>
        </p:spPr>
        <p:txBody>
          <a:bodyPr wrap="none" anchor="ctr">
            <a:spAutoFit/>
          </a:bodyPr>
          <a:lstStyle/>
          <a:p>
            <a:r>
              <a:rPr lang="es-ES_tradnl" sz="1200" b="1" dirty="0"/>
              <a:t>P3: </a:t>
            </a:r>
            <a:r>
              <a:rPr lang="es-ES_tradnl" sz="1200" dirty="0"/>
              <a:t>Nombrado de columnas</a:t>
            </a:r>
            <a:r>
              <a:rPr lang="es-ES" sz="1200" dirty="0"/>
              <a:t> ............................21</a:t>
            </a:r>
            <a:endParaRPr lang="es-ES_tradnl" sz="1200" dirty="0"/>
          </a:p>
        </p:txBody>
      </p:sp>
      <p:sp>
        <p:nvSpPr>
          <p:cNvPr id="64" name="Rectángulo 63">
            <a:hlinkClick r:id="rId16" action="ppaction://hlinksldjump"/>
          </p:cNvPr>
          <p:cNvSpPr/>
          <p:nvPr/>
        </p:nvSpPr>
        <p:spPr>
          <a:xfrm>
            <a:off x="275547" y="4096958"/>
            <a:ext cx="3168000" cy="469580"/>
          </a:xfrm>
          <a:prstGeom prst="rect">
            <a:avLst/>
          </a:prstGeom>
        </p:spPr>
        <p:txBody>
          <a:bodyPr wrap="square" anchor="ctr">
            <a:spAutoFit/>
          </a:bodyPr>
          <a:lstStyle/>
          <a:p>
            <a:r>
              <a:rPr lang="es-ES_tradnl" sz="1200" b="1" dirty="0"/>
              <a:t>P4</a:t>
            </a:r>
            <a:r>
              <a:rPr lang="es-ES_tradnl" sz="1200" dirty="0"/>
              <a:t>: Estructuras de datos verticales vs horizontales</a:t>
            </a:r>
            <a:r>
              <a:rPr lang="es-ES" sz="1200" dirty="0"/>
              <a:t> .....................................................23</a:t>
            </a:r>
            <a:endParaRPr lang="es-ES_tradnl" sz="1200" dirty="0"/>
          </a:p>
        </p:txBody>
      </p:sp>
      <p:sp>
        <p:nvSpPr>
          <p:cNvPr id="65" name="Rectángulo 64">
            <a:hlinkClick r:id="rId17" action="ppaction://hlinksldjump"/>
          </p:cNvPr>
          <p:cNvSpPr/>
          <p:nvPr/>
        </p:nvSpPr>
        <p:spPr>
          <a:xfrm>
            <a:off x="275547" y="4486865"/>
            <a:ext cx="3168000" cy="276999"/>
          </a:xfrm>
          <a:prstGeom prst="rect">
            <a:avLst/>
          </a:prstGeom>
        </p:spPr>
        <p:txBody>
          <a:bodyPr anchor="ctr">
            <a:spAutoFit/>
          </a:bodyPr>
          <a:lstStyle/>
          <a:p>
            <a:r>
              <a:rPr lang="es-ES_tradnl" sz="1200" b="1" dirty="0"/>
              <a:t>P5</a:t>
            </a:r>
            <a:r>
              <a:rPr lang="es-ES_tradnl" sz="1200" dirty="0"/>
              <a:t>: Tratamiento de valores desconocidos</a:t>
            </a:r>
            <a:r>
              <a:rPr lang="es-ES" sz="1200" dirty="0"/>
              <a:t> ......25</a:t>
            </a:r>
            <a:endParaRPr lang="es-ES_tradnl" sz="1200" dirty="0"/>
          </a:p>
        </p:txBody>
      </p:sp>
      <p:sp>
        <p:nvSpPr>
          <p:cNvPr id="66" name="Rectángulo 65">
            <a:hlinkClick r:id="rId18" action="ppaction://hlinksldjump"/>
          </p:cNvPr>
          <p:cNvSpPr/>
          <p:nvPr/>
        </p:nvSpPr>
        <p:spPr>
          <a:xfrm>
            <a:off x="275547" y="4707321"/>
            <a:ext cx="3168000" cy="281748"/>
          </a:xfrm>
          <a:prstGeom prst="rect">
            <a:avLst/>
          </a:prstGeom>
        </p:spPr>
        <p:txBody>
          <a:bodyPr anchor="ctr">
            <a:spAutoFit/>
          </a:bodyPr>
          <a:lstStyle/>
          <a:p>
            <a:r>
              <a:rPr lang="es-ES_tradnl" sz="1200" b="1" dirty="0"/>
              <a:t>P6</a:t>
            </a:r>
            <a:r>
              <a:rPr lang="es-ES_tradnl" sz="1200" dirty="0"/>
              <a:t>: Subtotales, totales o agrupamientos</a:t>
            </a:r>
            <a:r>
              <a:rPr lang="es-ES" sz="1200" dirty="0"/>
              <a:t> ........28</a:t>
            </a:r>
            <a:endParaRPr lang="es-ES_tradnl" sz="1200" dirty="0"/>
          </a:p>
        </p:txBody>
      </p:sp>
      <p:sp>
        <p:nvSpPr>
          <p:cNvPr id="67" name="Rectángulo 66">
            <a:hlinkClick r:id="rId19" action="ppaction://hlinksldjump"/>
          </p:cNvPr>
          <p:cNvSpPr/>
          <p:nvPr/>
        </p:nvSpPr>
        <p:spPr>
          <a:xfrm>
            <a:off x="275547" y="4920464"/>
            <a:ext cx="3168000" cy="281748"/>
          </a:xfrm>
          <a:prstGeom prst="rect">
            <a:avLst/>
          </a:prstGeom>
        </p:spPr>
        <p:txBody>
          <a:bodyPr anchor="ctr">
            <a:spAutoFit/>
          </a:bodyPr>
          <a:lstStyle/>
          <a:p>
            <a:r>
              <a:rPr lang="es-ES_tradnl" sz="1200" b="1" dirty="0"/>
              <a:t>P7</a:t>
            </a:r>
            <a:r>
              <a:rPr lang="es-ES_tradnl" sz="1200" dirty="0"/>
              <a:t>: Tipificación de datos</a:t>
            </a:r>
            <a:r>
              <a:rPr lang="es-ES" sz="1200" dirty="0"/>
              <a:t> .................................31</a:t>
            </a:r>
            <a:endParaRPr lang="es-ES_tradnl" sz="1200" dirty="0"/>
          </a:p>
        </p:txBody>
      </p:sp>
      <p:sp>
        <p:nvSpPr>
          <p:cNvPr id="3" name="Rectángulo 2">
            <a:hlinkClick r:id="rId20" action="ppaction://hlinksldjump"/>
          </p:cNvPr>
          <p:cNvSpPr/>
          <p:nvPr/>
        </p:nvSpPr>
        <p:spPr>
          <a:xfrm>
            <a:off x="3565068" y="3439352"/>
            <a:ext cx="3168000" cy="281748"/>
          </a:xfrm>
          <a:prstGeom prst="rect">
            <a:avLst/>
          </a:prstGeom>
        </p:spPr>
        <p:txBody>
          <a:bodyPr wrap="square" anchor="ctr">
            <a:spAutoFit/>
          </a:bodyPr>
          <a:lstStyle/>
          <a:p>
            <a:r>
              <a:rPr lang="es-ES_tradnl" sz="1200" b="1" dirty="0"/>
              <a:t>P9</a:t>
            </a:r>
            <a:r>
              <a:rPr lang="es-ES_tradnl" sz="1200" dirty="0"/>
              <a:t>: Campos codificados</a:t>
            </a:r>
            <a:r>
              <a:rPr lang="es-ES" sz="1200" dirty="0"/>
              <a:t> ..................................35</a:t>
            </a:r>
            <a:endParaRPr lang="es-ES_tradnl" sz="1200" dirty="0"/>
          </a:p>
        </p:txBody>
      </p:sp>
      <p:sp>
        <p:nvSpPr>
          <p:cNvPr id="10" name="Rectángulo 9">
            <a:hlinkClick r:id="rId21" action="ppaction://hlinksldjump"/>
          </p:cNvPr>
          <p:cNvSpPr/>
          <p:nvPr/>
        </p:nvSpPr>
        <p:spPr>
          <a:xfrm>
            <a:off x="3565068" y="3642806"/>
            <a:ext cx="3168000" cy="281748"/>
          </a:xfrm>
          <a:prstGeom prst="rect">
            <a:avLst/>
          </a:prstGeom>
        </p:spPr>
        <p:txBody>
          <a:bodyPr wrap="square" anchor="ctr">
            <a:spAutoFit/>
          </a:bodyPr>
          <a:lstStyle/>
          <a:p>
            <a:r>
              <a:rPr lang="es-ES_tradnl" sz="1200" b="1" dirty="0"/>
              <a:t>P10</a:t>
            </a:r>
            <a:r>
              <a:rPr lang="es-ES_tradnl" sz="1200" dirty="0"/>
              <a:t>: Campos de texto </a:t>
            </a:r>
            <a:r>
              <a:rPr lang="es-ES" sz="1200" dirty="0"/>
              <a:t>.....................................37</a:t>
            </a:r>
            <a:endParaRPr lang="es-ES_tradnl" sz="1200" dirty="0"/>
          </a:p>
        </p:txBody>
      </p:sp>
      <p:sp>
        <p:nvSpPr>
          <p:cNvPr id="11" name="Rectángulo 10">
            <a:hlinkClick r:id="rId22" action="ppaction://hlinksldjump"/>
          </p:cNvPr>
          <p:cNvSpPr/>
          <p:nvPr/>
        </p:nvSpPr>
        <p:spPr>
          <a:xfrm>
            <a:off x="3565068" y="3865637"/>
            <a:ext cx="3168000" cy="281748"/>
          </a:xfrm>
          <a:prstGeom prst="rect">
            <a:avLst/>
          </a:prstGeom>
        </p:spPr>
        <p:txBody>
          <a:bodyPr wrap="square" anchor="ctr">
            <a:spAutoFit/>
          </a:bodyPr>
          <a:lstStyle/>
          <a:p>
            <a:r>
              <a:rPr lang="es-ES_tradnl" sz="1200" b="1" dirty="0"/>
              <a:t>P11</a:t>
            </a:r>
            <a:r>
              <a:rPr lang="es-ES_tradnl" sz="1200" dirty="0"/>
              <a:t>: Campos numéricos</a:t>
            </a:r>
            <a:r>
              <a:rPr lang="es-ES" sz="1200" dirty="0"/>
              <a:t> .................................39</a:t>
            </a:r>
            <a:endParaRPr lang="es-ES_tradnl" sz="1200" dirty="0"/>
          </a:p>
        </p:txBody>
      </p:sp>
      <p:sp>
        <p:nvSpPr>
          <p:cNvPr id="12" name="Rectángulo 11">
            <a:hlinkClick r:id="rId23" action="ppaction://hlinksldjump"/>
          </p:cNvPr>
          <p:cNvSpPr/>
          <p:nvPr/>
        </p:nvSpPr>
        <p:spPr>
          <a:xfrm>
            <a:off x="3565068" y="4098156"/>
            <a:ext cx="3168000" cy="281748"/>
          </a:xfrm>
          <a:prstGeom prst="rect">
            <a:avLst/>
          </a:prstGeom>
        </p:spPr>
        <p:txBody>
          <a:bodyPr wrap="square" anchor="ctr">
            <a:spAutoFit/>
          </a:bodyPr>
          <a:lstStyle/>
          <a:p>
            <a:r>
              <a:rPr lang="es-ES_tradnl" sz="1200" b="1" dirty="0"/>
              <a:t>P12</a:t>
            </a:r>
            <a:r>
              <a:rPr lang="es-ES_tradnl" sz="1200" dirty="0"/>
              <a:t>: Campos con fechas</a:t>
            </a:r>
            <a:r>
              <a:rPr lang="es-ES" sz="1200" dirty="0"/>
              <a:t> .................................43</a:t>
            </a:r>
            <a:endParaRPr lang="es-ES_tradnl" sz="1200" dirty="0"/>
          </a:p>
        </p:txBody>
      </p:sp>
      <p:sp>
        <p:nvSpPr>
          <p:cNvPr id="13" name="Rectángulo 12">
            <a:hlinkClick r:id="rId24" action="ppaction://hlinksldjump"/>
          </p:cNvPr>
          <p:cNvSpPr/>
          <p:nvPr/>
        </p:nvSpPr>
        <p:spPr>
          <a:xfrm>
            <a:off x="3565068" y="4320199"/>
            <a:ext cx="3168000" cy="469580"/>
          </a:xfrm>
          <a:prstGeom prst="rect">
            <a:avLst/>
          </a:prstGeom>
        </p:spPr>
        <p:txBody>
          <a:bodyPr wrap="square" anchor="ctr">
            <a:spAutoFit/>
          </a:bodyPr>
          <a:lstStyle/>
          <a:p>
            <a:r>
              <a:rPr lang="es-ES_tradnl" sz="1200" b="1" dirty="0"/>
              <a:t>P13</a:t>
            </a:r>
            <a:r>
              <a:rPr lang="es-ES_tradnl" sz="1200" dirty="0"/>
              <a:t>: Campos con números </a:t>
            </a:r>
          </a:p>
          <a:p>
            <a:r>
              <a:rPr lang="es-ES_tradnl" sz="1200" dirty="0"/>
              <a:t>de teléfono</a:t>
            </a:r>
            <a:r>
              <a:rPr lang="es-ES" sz="1200" dirty="0"/>
              <a:t> ......................................................45</a:t>
            </a:r>
            <a:endParaRPr lang="es-ES_tradnl" sz="1200" dirty="0"/>
          </a:p>
        </p:txBody>
      </p:sp>
      <p:sp>
        <p:nvSpPr>
          <p:cNvPr id="33" name="Rectángulo 32">
            <a:hlinkClick r:id="rId25" action="ppaction://hlinksldjump"/>
          </p:cNvPr>
          <p:cNvSpPr/>
          <p:nvPr/>
        </p:nvSpPr>
        <p:spPr>
          <a:xfrm>
            <a:off x="3565068" y="4698043"/>
            <a:ext cx="3168000" cy="469580"/>
          </a:xfrm>
          <a:prstGeom prst="rect">
            <a:avLst/>
          </a:prstGeom>
        </p:spPr>
        <p:txBody>
          <a:bodyPr wrap="square" anchor="ctr">
            <a:spAutoFit/>
          </a:bodyPr>
          <a:lstStyle/>
          <a:p>
            <a:r>
              <a:rPr lang="es-ES_tradnl" sz="1200" b="1" dirty="0"/>
              <a:t>P14</a:t>
            </a:r>
            <a:r>
              <a:rPr lang="es-ES_tradnl" sz="1200" dirty="0"/>
              <a:t>: Campos con direcciones</a:t>
            </a:r>
          </a:p>
          <a:p>
            <a:r>
              <a:rPr lang="es-ES_tradnl" sz="1200" dirty="0"/>
              <a:t> postales </a:t>
            </a:r>
            <a:r>
              <a:rPr lang="es-ES" sz="1200" dirty="0"/>
              <a:t>..........................................................47</a:t>
            </a:r>
            <a:endParaRPr lang="es-ES_tradnl" sz="1200" dirty="0"/>
          </a:p>
        </p:txBody>
      </p:sp>
      <p:sp>
        <p:nvSpPr>
          <p:cNvPr id="36" name="Marcador de número de diapositiva 35">
            <a:extLst>
              <a:ext uri="{FF2B5EF4-FFF2-40B4-BE49-F238E27FC236}">
                <a16:creationId xmlns:a16="http://schemas.microsoft.com/office/drawing/2014/main" id="{C1E7A258-D4AD-4D56-B94E-47B69805D358}"/>
              </a:ext>
            </a:extLst>
          </p:cNvPr>
          <p:cNvSpPr>
            <a:spLocks noGrp="1"/>
          </p:cNvSpPr>
          <p:nvPr>
            <p:ph type="sldNum" sz="quarter" idx="12"/>
          </p:nvPr>
        </p:nvSpPr>
        <p:spPr/>
        <p:txBody>
          <a:bodyPr/>
          <a:lstStyle/>
          <a:p>
            <a:fld id="{B0B223AA-581B-472F-BB2F-AB3AEAB0FF05}" type="slidenum">
              <a:rPr lang="es-ES" smtClean="0"/>
              <a:pPr/>
              <a:t>3</a:t>
            </a:fld>
            <a:endParaRPr lang="es-ES" dirty="0"/>
          </a:p>
        </p:txBody>
      </p:sp>
      <p:sp>
        <p:nvSpPr>
          <p:cNvPr id="60" name="Rectángulo 59">
            <a:hlinkClick r:id="rId26" action="ppaction://hlinksldjump"/>
          </p:cNvPr>
          <p:cNvSpPr/>
          <p:nvPr/>
        </p:nvSpPr>
        <p:spPr>
          <a:xfrm>
            <a:off x="1577440" y="8134356"/>
            <a:ext cx="4680000" cy="276999"/>
          </a:xfrm>
          <a:prstGeom prst="rect">
            <a:avLst/>
          </a:prstGeom>
        </p:spPr>
        <p:txBody>
          <a:bodyPr wrap="square" anchor="ctr">
            <a:spAutoFit/>
          </a:bodyPr>
          <a:lstStyle/>
          <a:p>
            <a:pPr indent="-79130" algn="just"/>
            <a:r>
              <a:rPr lang="es-ES_tradnl" sz="1200" dirty="0"/>
              <a:t>Taxonomías y listas de códigos de uso común…………………………………….67</a:t>
            </a:r>
          </a:p>
        </p:txBody>
      </p:sp>
      <p:sp>
        <p:nvSpPr>
          <p:cNvPr id="55" name="CuadroTexto 54">
            <a:extLst>
              <a:ext uri="{FF2B5EF4-FFF2-40B4-BE49-F238E27FC236}">
                <a16:creationId xmlns:a16="http://schemas.microsoft.com/office/drawing/2014/main" id="{8632FD6A-2A15-4E2A-9C91-D9A99AE33BF6}"/>
              </a:ext>
            </a:extLst>
          </p:cNvPr>
          <p:cNvSpPr txBox="1"/>
          <p:nvPr/>
        </p:nvSpPr>
        <p:spPr>
          <a:xfrm>
            <a:off x="465976" y="8011245"/>
            <a:ext cx="1144800" cy="523220"/>
          </a:xfrm>
          <a:prstGeom prst="rect">
            <a:avLst/>
          </a:prstGeom>
          <a:noFill/>
        </p:spPr>
        <p:txBody>
          <a:bodyPr wrap="square" rtlCol="0" anchor="ctr">
            <a:spAutoFit/>
          </a:bodyPr>
          <a:lstStyle/>
          <a:p>
            <a:r>
              <a:rPr lang="es-ES" sz="2800" spc="-150" dirty="0">
                <a:latin typeface="Neutra Text" panose="02000000000000000000" pitchFamily="50" charset="0"/>
              </a:rPr>
              <a:t>Anexo I</a:t>
            </a:r>
          </a:p>
        </p:txBody>
      </p:sp>
      <p:sp>
        <p:nvSpPr>
          <p:cNvPr id="18" name="CuadroTexto 17"/>
          <p:cNvSpPr txBox="1"/>
          <p:nvPr/>
        </p:nvSpPr>
        <p:spPr>
          <a:xfrm>
            <a:off x="465976" y="2752778"/>
            <a:ext cx="1144800" cy="584775"/>
          </a:xfrm>
          <a:prstGeom prst="rect">
            <a:avLst/>
          </a:prstGeom>
          <a:noFill/>
        </p:spPr>
        <p:txBody>
          <a:bodyPr wrap="square" rtlCol="0" anchor="ctr">
            <a:spAutoFit/>
          </a:bodyPr>
          <a:lstStyle/>
          <a:p>
            <a:r>
              <a:rPr lang="es-ES" sz="3200" spc="-150" dirty="0">
                <a:latin typeface="Neutra Text" panose="02000000000000000000" pitchFamily="50" charset="0"/>
              </a:rPr>
              <a:t>04</a:t>
            </a:r>
          </a:p>
        </p:txBody>
      </p:sp>
      <p:sp>
        <p:nvSpPr>
          <p:cNvPr id="19" name="CuadroTexto 18">
            <a:hlinkClick r:id="rId27" action="ppaction://hlinksldjump"/>
          </p:cNvPr>
          <p:cNvSpPr txBox="1"/>
          <p:nvPr/>
        </p:nvSpPr>
        <p:spPr>
          <a:xfrm>
            <a:off x="1586553" y="2867452"/>
            <a:ext cx="4680000" cy="507831"/>
          </a:xfrm>
          <a:prstGeom prst="rect">
            <a:avLst/>
          </a:prstGeom>
          <a:noFill/>
        </p:spPr>
        <p:txBody>
          <a:bodyPr wrap="square" rtlCol="0" anchor="ctr">
            <a:spAutoFit/>
          </a:bodyPr>
          <a:lstStyle/>
          <a:p>
            <a:pPr indent="-114300" algn="just"/>
            <a:r>
              <a:rPr lang="es-ES_tradnl" sz="1200" dirty="0"/>
              <a:t>Pautas generales para publicar archivos </a:t>
            </a:r>
            <a:r>
              <a:rPr lang="es-ES_tradnl" sz="1600" b="1" dirty="0"/>
              <a:t>CSV</a:t>
            </a:r>
            <a:r>
              <a:rPr lang="es-ES" sz="1200" dirty="0"/>
              <a:t>.......................................14</a:t>
            </a:r>
            <a:endParaRPr lang="es-ES_tradnl" sz="1200" dirty="0"/>
          </a:p>
          <a:p>
            <a:pPr algn="just"/>
            <a:endParaRPr lang="es-ES" sz="1100" dirty="0"/>
          </a:p>
        </p:txBody>
      </p:sp>
      <p:sp>
        <p:nvSpPr>
          <p:cNvPr id="43" name="CuadroTexto 42">
            <a:hlinkClick r:id="rId28" action="ppaction://hlinksldjump"/>
            <a:extLst>
              <a:ext uri="{FF2B5EF4-FFF2-40B4-BE49-F238E27FC236}">
                <a16:creationId xmlns:a16="http://schemas.microsoft.com/office/drawing/2014/main" id="{0B603019-0C6A-4439-B8DD-8B280F9B80FA}"/>
              </a:ext>
            </a:extLst>
          </p:cNvPr>
          <p:cNvSpPr txBox="1"/>
          <p:nvPr/>
        </p:nvSpPr>
        <p:spPr>
          <a:xfrm>
            <a:off x="1538655" y="1507350"/>
            <a:ext cx="4680000" cy="276999"/>
          </a:xfrm>
          <a:prstGeom prst="rect">
            <a:avLst/>
          </a:prstGeom>
          <a:noFill/>
        </p:spPr>
        <p:txBody>
          <a:bodyPr wrap="square" rtlCol="0" anchor="ctr">
            <a:spAutoFit/>
          </a:bodyPr>
          <a:lstStyle/>
          <a:p>
            <a:pPr indent="-114300" algn="r"/>
            <a:r>
              <a:rPr lang="es-ES_tradnl" sz="1200" dirty="0"/>
              <a:t>Introducción</a:t>
            </a:r>
            <a:r>
              <a:rPr lang="es-ES" sz="1200" dirty="0"/>
              <a:t>............................................................................................04</a:t>
            </a:r>
            <a:endParaRPr lang="es-ES_tradnl" sz="1200" dirty="0"/>
          </a:p>
        </p:txBody>
      </p:sp>
    </p:spTree>
    <p:custDataLst>
      <p:tags r:id="rId1"/>
    </p:custDataLst>
    <p:extLst>
      <p:ext uri="{BB962C8B-B14F-4D97-AF65-F5344CB8AC3E}">
        <p14:creationId xmlns:p14="http://schemas.microsoft.com/office/powerpoint/2010/main" val="20031741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ángulo 22">
            <a:extLst>
              <a:ext uri="{FF2B5EF4-FFF2-40B4-BE49-F238E27FC236}">
                <a16:creationId xmlns:a16="http://schemas.microsoft.com/office/drawing/2014/main" id="{EAFF33A2-649E-4A45-A831-86E8BB7C210D}"/>
              </a:ext>
            </a:extLst>
          </p:cNvPr>
          <p:cNvSpPr/>
          <p:nvPr/>
        </p:nvSpPr>
        <p:spPr>
          <a:xfrm>
            <a:off x="5179631" y="7046"/>
            <a:ext cx="1678369" cy="783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Marcador de número de diapositiva 1">
            <a:extLst>
              <a:ext uri="{FF2B5EF4-FFF2-40B4-BE49-F238E27FC236}">
                <a16:creationId xmlns:a16="http://schemas.microsoft.com/office/drawing/2014/main" id="{073007BA-36B1-48B5-8D96-A05AD60D7048}"/>
              </a:ext>
            </a:extLst>
          </p:cNvPr>
          <p:cNvSpPr>
            <a:spLocks noGrp="1"/>
          </p:cNvSpPr>
          <p:nvPr>
            <p:ph type="sldNum" sz="quarter" idx="12"/>
          </p:nvPr>
        </p:nvSpPr>
        <p:spPr>
          <a:xfrm>
            <a:off x="4990610" y="9180372"/>
            <a:ext cx="1543050" cy="527403"/>
          </a:xfrm>
        </p:spPr>
        <p:txBody>
          <a:bodyPr/>
          <a:lstStyle/>
          <a:p>
            <a:fld id="{B0B223AA-581B-472F-BB2F-AB3AEAB0FF05}" type="slidenum">
              <a:rPr lang="es-ES" smtClean="0"/>
              <a:t>30</a:t>
            </a:fld>
            <a:endParaRPr lang="es-ES" dirty="0"/>
          </a:p>
        </p:txBody>
      </p:sp>
      <p:graphicFrame>
        <p:nvGraphicFramePr>
          <p:cNvPr id="3" name="Table 4">
            <a:extLst>
              <a:ext uri="{FF2B5EF4-FFF2-40B4-BE49-F238E27FC236}">
                <a16:creationId xmlns:a16="http://schemas.microsoft.com/office/drawing/2014/main" id="{8907F6CF-49BF-4C1C-876B-998D873A7B5A}"/>
              </a:ext>
            </a:extLst>
          </p:cNvPr>
          <p:cNvGraphicFramePr>
            <a:graphicFrameLocks noGrp="1"/>
          </p:cNvGraphicFramePr>
          <p:nvPr>
            <p:extLst>
              <p:ext uri="{D42A27DB-BD31-4B8C-83A1-F6EECF244321}">
                <p14:modId xmlns:p14="http://schemas.microsoft.com/office/powerpoint/2010/main" val="3505101149"/>
              </p:ext>
            </p:extLst>
          </p:nvPr>
        </p:nvGraphicFramePr>
        <p:xfrm>
          <a:off x="488515" y="3723390"/>
          <a:ext cx="5881723" cy="2018582"/>
        </p:xfrm>
        <a:graphic>
          <a:graphicData uri="http://schemas.openxmlformats.org/drawingml/2006/table">
            <a:tbl>
              <a:tblPr firstRow="1" bandRow="1">
                <a:tableStyleId>{5C22544A-7EE6-4342-B048-85BDC9FD1C3A}</a:tableStyleId>
              </a:tblPr>
              <a:tblGrid>
                <a:gridCol w="2902395">
                  <a:extLst>
                    <a:ext uri="{9D8B030D-6E8A-4147-A177-3AD203B41FA5}">
                      <a16:colId xmlns:a16="http://schemas.microsoft.com/office/drawing/2014/main" val="20000"/>
                    </a:ext>
                  </a:extLst>
                </a:gridCol>
                <a:gridCol w="1047415">
                  <a:extLst>
                    <a:ext uri="{9D8B030D-6E8A-4147-A177-3AD203B41FA5}">
                      <a16:colId xmlns:a16="http://schemas.microsoft.com/office/drawing/2014/main" val="20001"/>
                    </a:ext>
                  </a:extLst>
                </a:gridCol>
                <a:gridCol w="1931913">
                  <a:extLst>
                    <a:ext uri="{9D8B030D-6E8A-4147-A177-3AD203B41FA5}">
                      <a16:colId xmlns:a16="http://schemas.microsoft.com/office/drawing/2014/main" val="20002"/>
                    </a:ext>
                  </a:extLst>
                </a:gridCol>
              </a:tblGrid>
              <a:tr h="302510">
                <a:tc>
                  <a:txBody>
                    <a:bodyPr/>
                    <a:lstStyle/>
                    <a:p>
                      <a:pPr marL="0" algn="ctr" defTabSz="457200" rtl="0" eaLnBrk="1" fontAlgn="b" latinLnBrk="0" hangingPunct="1">
                        <a:lnSpc>
                          <a:spcPts val="1200"/>
                        </a:lnSpc>
                      </a:pPr>
                      <a:r>
                        <a:rPr lang="es-ES" sz="1200" b="0" i="0" kern="1200" dirty="0">
                          <a:solidFill>
                            <a:schemeClr val="tx1"/>
                          </a:solidFill>
                          <a:effectLst/>
                          <a:latin typeface="Calibri" panose="020F0502020204030204" pitchFamily="34" charset="0"/>
                          <a:ea typeface="+mn-ea"/>
                          <a:cs typeface="+mn-cs"/>
                        </a:rPr>
                        <a:t>marca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Calibri" panose="020F0502020204030204" pitchFamily="34" charset="0"/>
                          <a:ea typeface="+mn-ea"/>
                          <a:cs typeface="+mn-cs"/>
                        </a:rPr>
                        <a:t>año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457200" rtl="0" eaLnBrk="1" fontAlgn="b" latinLnBrk="0" hangingPunct="1">
                        <a:lnSpc>
                          <a:spcPts val="1200"/>
                        </a:lnSpc>
                      </a:pPr>
                      <a:r>
                        <a:rPr lang="es-ES" sz="1200" b="0" i="0" kern="1200" dirty="0" err="1">
                          <a:solidFill>
                            <a:schemeClr val="tx1"/>
                          </a:solidFill>
                          <a:effectLst/>
                          <a:latin typeface="Calibri" panose="020F0502020204030204" pitchFamily="34" charset="0"/>
                          <a:ea typeface="+mn-ea"/>
                          <a:cs typeface="+mn-cs"/>
                        </a:rPr>
                        <a:t>ventas_semestrales</a:t>
                      </a:r>
                      <a:endParaRPr lang="es-ES" sz="1200" b="0" i="0" kern="1200" dirty="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286012">
                <a:tc>
                  <a:txBody>
                    <a:bodyPr/>
                    <a:lstStyle/>
                    <a:p>
                      <a:pPr marL="0" algn="ctr" defTabSz="457200" rtl="0" eaLnBrk="1" fontAlgn="b" latinLnBrk="0" hangingPunct="1">
                        <a:lnSpc>
                          <a:spcPts val="1200"/>
                        </a:lnSpc>
                      </a:pPr>
                      <a:r>
                        <a:rPr lang="es-ES" sz="1200" b="0" i="0" kern="1200" dirty="0" err="1">
                          <a:solidFill>
                            <a:schemeClr val="tx1"/>
                          </a:solidFill>
                          <a:effectLst/>
                          <a:latin typeface="Calibri" panose="020F0502020204030204" pitchFamily="34" charset="0"/>
                          <a:ea typeface="+mn-ea"/>
                          <a:cs typeface="+mn-cs"/>
                        </a:rPr>
                        <a:t>chevrolet</a:t>
                      </a:r>
                      <a:r>
                        <a:rPr lang="es-ES" sz="1200" b="0" i="0" kern="1200" dirty="0">
                          <a:solidFill>
                            <a:schemeClr val="tx1"/>
                          </a:solidFill>
                          <a:effectLst/>
                          <a:latin typeface="Calibri" panose="020F0502020204030204" pitchFamily="34" charset="0"/>
                          <a:ea typeface="+mn-ea"/>
                          <a:cs typeface="+mn-cs"/>
                        </a:rPr>
                        <a:t> </a:t>
                      </a:r>
                      <a:r>
                        <a:rPr lang="es-ES" sz="1200" b="0" i="0" kern="1200" dirty="0" err="1">
                          <a:solidFill>
                            <a:schemeClr val="tx1"/>
                          </a:solidFill>
                          <a:effectLst/>
                          <a:latin typeface="Calibri" panose="020F0502020204030204" pitchFamily="34" charset="0"/>
                          <a:ea typeface="+mn-ea"/>
                          <a:cs typeface="+mn-cs"/>
                        </a:rPr>
                        <a:t>chevelle</a:t>
                      </a:r>
                      <a:r>
                        <a:rPr lang="es-ES" sz="1200" b="0" i="0" kern="1200" dirty="0">
                          <a:solidFill>
                            <a:schemeClr val="tx1"/>
                          </a:solidFill>
                          <a:effectLst/>
                          <a:latin typeface="Calibri" panose="020F0502020204030204" pitchFamily="34" charset="0"/>
                          <a:ea typeface="+mn-ea"/>
                          <a:cs typeface="+mn-cs"/>
                        </a:rPr>
                        <a:t> </a:t>
                      </a:r>
                      <a:r>
                        <a:rPr lang="es-ES" sz="1200" b="0" i="0" kern="1200" dirty="0" err="1">
                          <a:solidFill>
                            <a:schemeClr val="tx1"/>
                          </a:solidFill>
                          <a:effectLst/>
                          <a:latin typeface="Calibri" panose="020F0502020204030204" pitchFamily="34" charset="0"/>
                          <a:ea typeface="+mn-ea"/>
                          <a:cs typeface="+mn-cs"/>
                        </a:rPr>
                        <a:t>malibu</a:t>
                      </a:r>
                      <a:endParaRPr lang="es-ES" sz="1200" b="0" i="0" kern="1200" dirty="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Calibri" panose="020F0502020204030204" pitchFamily="34" charset="0"/>
                          <a:ea typeface="+mn-ea"/>
                          <a:cs typeface="+mn-cs"/>
                        </a:rPr>
                        <a:t>1998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Calibri" panose="020F0502020204030204" pitchFamily="34" charset="0"/>
                          <a:ea typeface="+mn-ea"/>
                          <a:cs typeface="+mn-cs"/>
                        </a:rPr>
                        <a:t>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86012">
                <a:tc>
                  <a:txBody>
                    <a:bodyPr/>
                    <a:lstStyle/>
                    <a:p>
                      <a:pPr marL="0" marR="0" lvl="0" indent="0" algn="ctr" defTabSz="457200" rtl="0" eaLnBrk="1" fontAlgn="b" latinLnBrk="0" hangingPunct="1">
                        <a:lnSpc>
                          <a:spcPts val="1200"/>
                        </a:lnSpc>
                        <a:spcBef>
                          <a:spcPts val="0"/>
                        </a:spcBef>
                        <a:spcAft>
                          <a:spcPts val="0"/>
                        </a:spcAft>
                        <a:buClrTx/>
                        <a:buSzTx/>
                        <a:buFontTx/>
                        <a:buNone/>
                        <a:tabLst/>
                        <a:defRPr/>
                      </a:pPr>
                      <a:r>
                        <a:rPr lang="es-ES" sz="1200" b="0" i="0" kern="1200" dirty="0" err="1">
                          <a:solidFill>
                            <a:schemeClr val="tx1"/>
                          </a:solidFill>
                          <a:effectLst/>
                          <a:latin typeface="Calibri" panose="020F0502020204030204" pitchFamily="34" charset="0"/>
                          <a:ea typeface="+mn-ea"/>
                          <a:cs typeface="+mn-cs"/>
                        </a:rPr>
                        <a:t>chevrolet</a:t>
                      </a:r>
                      <a:r>
                        <a:rPr lang="es-ES" sz="1200" b="0" i="0" kern="1200" dirty="0">
                          <a:solidFill>
                            <a:schemeClr val="tx1"/>
                          </a:solidFill>
                          <a:effectLst/>
                          <a:latin typeface="Calibri" panose="020F0502020204030204" pitchFamily="34" charset="0"/>
                          <a:ea typeface="+mn-ea"/>
                          <a:cs typeface="+mn-cs"/>
                        </a:rPr>
                        <a:t> </a:t>
                      </a:r>
                      <a:r>
                        <a:rPr lang="es-ES" sz="1200" b="0" i="0" kern="1200" dirty="0" err="1">
                          <a:solidFill>
                            <a:schemeClr val="tx1"/>
                          </a:solidFill>
                          <a:effectLst/>
                          <a:latin typeface="Calibri" panose="020F0502020204030204" pitchFamily="34" charset="0"/>
                          <a:ea typeface="+mn-ea"/>
                          <a:cs typeface="+mn-cs"/>
                        </a:rPr>
                        <a:t>chevelle</a:t>
                      </a:r>
                      <a:r>
                        <a:rPr lang="es-ES" sz="1200" b="0" i="0" kern="1200" dirty="0">
                          <a:solidFill>
                            <a:schemeClr val="tx1"/>
                          </a:solidFill>
                          <a:effectLst/>
                          <a:latin typeface="Calibri" panose="020F0502020204030204" pitchFamily="34" charset="0"/>
                          <a:ea typeface="+mn-ea"/>
                          <a:cs typeface="+mn-cs"/>
                        </a:rPr>
                        <a:t> </a:t>
                      </a:r>
                      <a:r>
                        <a:rPr lang="es-ES" sz="1200" b="0" i="0" kern="1200" dirty="0" err="1">
                          <a:solidFill>
                            <a:schemeClr val="tx1"/>
                          </a:solidFill>
                          <a:effectLst/>
                          <a:latin typeface="Calibri" panose="020F0502020204030204" pitchFamily="34" charset="0"/>
                          <a:ea typeface="+mn-ea"/>
                          <a:cs typeface="+mn-cs"/>
                        </a:rPr>
                        <a:t>malibu</a:t>
                      </a:r>
                      <a:endParaRPr lang="es-ES" sz="1200" b="0" i="0" kern="1200" dirty="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Calibri" panose="020F0502020204030204" pitchFamily="34" charset="0"/>
                          <a:ea typeface="+mn-ea"/>
                          <a:cs typeface="+mn-cs"/>
                        </a:rPr>
                        <a:t>1999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Calibri" panose="020F0502020204030204" pitchFamily="34" charset="0"/>
                          <a:ea typeface="+mn-ea"/>
                          <a:cs typeface="+mn-cs"/>
                        </a:rPr>
                        <a:t>2,63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86012">
                <a:tc>
                  <a:txBody>
                    <a:bodyPr/>
                    <a:lstStyle/>
                    <a:p>
                      <a:pPr marL="0" marR="0" lvl="0" indent="0" algn="ctr" defTabSz="457200" rtl="0" eaLnBrk="1" fontAlgn="b" latinLnBrk="0" hangingPunct="1">
                        <a:lnSpc>
                          <a:spcPts val="1200"/>
                        </a:lnSpc>
                        <a:spcBef>
                          <a:spcPts val="0"/>
                        </a:spcBef>
                        <a:spcAft>
                          <a:spcPts val="0"/>
                        </a:spcAft>
                        <a:buClrTx/>
                        <a:buSzTx/>
                        <a:buFontTx/>
                        <a:buNone/>
                        <a:tabLst/>
                        <a:defRPr/>
                      </a:pPr>
                      <a:r>
                        <a:rPr lang="es-ES" sz="1200" b="0" i="0" kern="1200" dirty="0" err="1">
                          <a:solidFill>
                            <a:schemeClr val="tx1"/>
                          </a:solidFill>
                          <a:effectLst/>
                          <a:latin typeface="Calibri" panose="020F0502020204030204" pitchFamily="34" charset="0"/>
                          <a:ea typeface="+mn-ea"/>
                          <a:cs typeface="+mn-cs"/>
                        </a:rPr>
                        <a:t>chevrolet</a:t>
                      </a:r>
                      <a:r>
                        <a:rPr lang="es-ES" sz="1200" b="0" i="0" kern="1200" dirty="0">
                          <a:solidFill>
                            <a:schemeClr val="tx1"/>
                          </a:solidFill>
                          <a:effectLst/>
                          <a:latin typeface="Calibri" panose="020F0502020204030204" pitchFamily="34" charset="0"/>
                          <a:ea typeface="+mn-ea"/>
                          <a:cs typeface="+mn-cs"/>
                        </a:rPr>
                        <a:t> </a:t>
                      </a:r>
                      <a:r>
                        <a:rPr lang="es-ES" sz="1200" b="0" i="0" kern="1200" dirty="0" err="1">
                          <a:solidFill>
                            <a:schemeClr val="tx1"/>
                          </a:solidFill>
                          <a:effectLst/>
                          <a:latin typeface="Calibri" panose="020F0502020204030204" pitchFamily="34" charset="0"/>
                          <a:ea typeface="+mn-ea"/>
                          <a:cs typeface="+mn-cs"/>
                        </a:rPr>
                        <a:t>chevelle</a:t>
                      </a:r>
                      <a:r>
                        <a:rPr lang="es-ES" sz="1200" b="0" i="0" kern="1200" dirty="0">
                          <a:solidFill>
                            <a:schemeClr val="tx1"/>
                          </a:solidFill>
                          <a:effectLst/>
                          <a:latin typeface="Calibri" panose="020F0502020204030204" pitchFamily="34" charset="0"/>
                          <a:ea typeface="+mn-ea"/>
                          <a:cs typeface="+mn-cs"/>
                        </a:rPr>
                        <a:t> </a:t>
                      </a:r>
                      <a:r>
                        <a:rPr lang="es-ES" sz="1200" b="0" i="0" kern="1200" dirty="0" err="1">
                          <a:solidFill>
                            <a:schemeClr val="tx1"/>
                          </a:solidFill>
                          <a:effectLst/>
                          <a:latin typeface="Calibri" panose="020F0502020204030204" pitchFamily="34" charset="0"/>
                          <a:ea typeface="+mn-ea"/>
                          <a:cs typeface="+mn-cs"/>
                        </a:rPr>
                        <a:t>malibu</a:t>
                      </a:r>
                      <a:endParaRPr lang="es-ES" sz="1200" b="0" i="0" kern="1200" dirty="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Calibri" panose="020F0502020204030204" pitchFamily="34" charset="0"/>
                          <a:ea typeface="+mn-ea"/>
                          <a:cs typeface="+mn-cs"/>
                        </a:rPr>
                        <a:t>2000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Calibri" panose="020F0502020204030204" pitchFamily="34" charset="0"/>
                          <a:ea typeface="+mn-ea"/>
                          <a:cs typeface="+mn-cs"/>
                        </a:rPr>
                        <a:t>3,13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86012">
                <a:tc>
                  <a:txBody>
                    <a:bodyPr/>
                    <a:lstStyle/>
                    <a:p>
                      <a:pPr marL="0" algn="ctr" defTabSz="457200" rtl="0" eaLnBrk="1" fontAlgn="b" latinLnBrk="0" hangingPunct="1">
                        <a:lnSpc>
                          <a:spcPts val="1200"/>
                        </a:lnSpc>
                      </a:pPr>
                      <a:r>
                        <a:rPr lang="es-ES" sz="1200" b="0" i="0" kern="1200" dirty="0" err="1">
                          <a:solidFill>
                            <a:schemeClr val="tx1"/>
                          </a:solidFill>
                          <a:effectLst/>
                          <a:latin typeface="Calibri" panose="020F0502020204030204" pitchFamily="34" charset="0"/>
                          <a:ea typeface="+mn-ea"/>
                          <a:cs typeface="+mn-cs"/>
                        </a:rPr>
                        <a:t>buick</a:t>
                      </a:r>
                      <a:r>
                        <a:rPr lang="es-ES" sz="1200" b="0" i="0" kern="1200" dirty="0">
                          <a:solidFill>
                            <a:schemeClr val="tx1"/>
                          </a:solidFill>
                          <a:effectLst/>
                          <a:latin typeface="Calibri" panose="020F0502020204030204" pitchFamily="34" charset="0"/>
                          <a:ea typeface="+mn-ea"/>
                          <a:cs typeface="+mn-cs"/>
                        </a:rPr>
                        <a:t> </a:t>
                      </a:r>
                      <a:r>
                        <a:rPr lang="es-ES" sz="1200" b="0" i="0" kern="1200" dirty="0" err="1">
                          <a:solidFill>
                            <a:schemeClr val="tx1"/>
                          </a:solidFill>
                          <a:effectLst/>
                          <a:latin typeface="Calibri" panose="020F0502020204030204" pitchFamily="34" charset="0"/>
                          <a:ea typeface="+mn-ea"/>
                          <a:cs typeface="+mn-cs"/>
                        </a:rPr>
                        <a:t>skylark</a:t>
                      </a:r>
                      <a:r>
                        <a:rPr lang="es-ES" sz="1200" b="0" i="0" kern="1200" dirty="0">
                          <a:solidFill>
                            <a:schemeClr val="tx1"/>
                          </a:solidFill>
                          <a:effectLst/>
                          <a:latin typeface="Calibri" panose="020F0502020204030204" pitchFamily="34" charset="0"/>
                          <a:ea typeface="+mn-ea"/>
                          <a:cs typeface="+mn-cs"/>
                        </a:rPr>
                        <a:t> 320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Calibri" panose="020F0502020204030204" pitchFamily="34" charset="0"/>
                          <a:ea typeface="+mn-ea"/>
                          <a:cs typeface="+mn-cs"/>
                        </a:rPr>
                        <a:t>1998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Calibri" panose="020F0502020204030204" pitchFamily="34" charset="0"/>
                          <a:ea typeface="+mn-ea"/>
                          <a:cs typeface="+mn-cs"/>
                        </a:rPr>
                        <a:t>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86012">
                <a:tc>
                  <a:txBody>
                    <a:bodyPr/>
                    <a:lstStyle/>
                    <a:p>
                      <a:pPr marL="0" marR="0" lvl="0" indent="0" algn="ctr" defTabSz="457200" rtl="0" eaLnBrk="1" fontAlgn="b" latinLnBrk="0" hangingPunct="1">
                        <a:lnSpc>
                          <a:spcPts val="1200"/>
                        </a:lnSpc>
                        <a:spcBef>
                          <a:spcPts val="0"/>
                        </a:spcBef>
                        <a:spcAft>
                          <a:spcPts val="0"/>
                        </a:spcAft>
                        <a:buClrTx/>
                        <a:buSzTx/>
                        <a:buFontTx/>
                        <a:buNone/>
                        <a:tabLst/>
                        <a:defRPr/>
                      </a:pPr>
                      <a:r>
                        <a:rPr lang="es-ES" sz="1200" b="0" i="0" kern="1200" dirty="0" err="1">
                          <a:solidFill>
                            <a:schemeClr val="tx1"/>
                          </a:solidFill>
                          <a:effectLst/>
                          <a:latin typeface="Calibri" panose="020F0502020204030204" pitchFamily="34" charset="0"/>
                          <a:ea typeface="+mn-ea"/>
                          <a:cs typeface="+mn-cs"/>
                        </a:rPr>
                        <a:t>buick</a:t>
                      </a:r>
                      <a:r>
                        <a:rPr lang="es-ES" sz="1200" b="0" i="0" kern="1200" dirty="0">
                          <a:solidFill>
                            <a:schemeClr val="tx1"/>
                          </a:solidFill>
                          <a:effectLst/>
                          <a:latin typeface="Calibri" panose="020F0502020204030204" pitchFamily="34" charset="0"/>
                          <a:ea typeface="+mn-ea"/>
                          <a:cs typeface="+mn-cs"/>
                        </a:rPr>
                        <a:t> </a:t>
                      </a:r>
                      <a:r>
                        <a:rPr lang="es-ES" sz="1200" b="0" i="0" kern="1200" dirty="0" err="1">
                          <a:solidFill>
                            <a:schemeClr val="tx1"/>
                          </a:solidFill>
                          <a:effectLst/>
                          <a:latin typeface="Calibri" panose="020F0502020204030204" pitchFamily="34" charset="0"/>
                          <a:ea typeface="+mn-ea"/>
                          <a:cs typeface="+mn-cs"/>
                        </a:rPr>
                        <a:t>skylark</a:t>
                      </a:r>
                      <a:r>
                        <a:rPr lang="es-ES" sz="1200" b="0" i="0" kern="1200" dirty="0">
                          <a:solidFill>
                            <a:schemeClr val="tx1"/>
                          </a:solidFill>
                          <a:effectLst/>
                          <a:latin typeface="Calibri" panose="020F0502020204030204" pitchFamily="34" charset="0"/>
                          <a:ea typeface="+mn-ea"/>
                          <a:cs typeface="+mn-cs"/>
                        </a:rPr>
                        <a:t> 320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Calibri" panose="020F0502020204030204" pitchFamily="34" charset="0"/>
                          <a:ea typeface="+mn-ea"/>
                          <a:cs typeface="+mn-cs"/>
                        </a:rPr>
                        <a:t>1999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Calibri" panose="020F0502020204030204" pitchFamily="34" charset="0"/>
                          <a:ea typeface="+mn-ea"/>
                          <a:cs typeface="+mn-cs"/>
                        </a:rPr>
                        <a:t>3,57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86012">
                <a:tc>
                  <a:txBody>
                    <a:bodyPr/>
                    <a:lstStyle/>
                    <a:p>
                      <a:pPr marL="0" marR="0" lvl="0" indent="0" algn="ctr" defTabSz="457200" rtl="0" eaLnBrk="1" fontAlgn="b" latinLnBrk="0" hangingPunct="1">
                        <a:lnSpc>
                          <a:spcPts val="1200"/>
                        </a:lnSpc>
                        <a:spcBef>
                          <a:spcPts val="0"/>
                        </a:spcBef>
                        <a:spcAft>
                          <a:spcPts val="0"/>
                        </a:spcAft>
                        <a:buClrTx/>
                        <a:buSzTx/>
                        <a:buFontTx/>
                        <a:buNone/>
                        <a:tabLst/>
                        <a:defRPr/>
                      </a:pPr>
                      <a:r>
                        <a:rPr lang="es-ES" sz="1200" b="0" i="0" kern="1200" dirty="0" err="1">
                          <a:solidFill>
                            <a:schemeClr val="tx1"/>
                          </a:solidFill>
                          <a:effectLst/>
                          <a:latin typeface="Calibri" panose="020F0502020204030204" pitchFamily="34" charset="0"/>
                          <a:ea typeface="+mn-ea"/>
                          <a:cs typeface="+mn-cs"/>
                        </a:rPr>
                        <a:t>buick</a:t>
                      </a:r>
                      <a:r>
                        <a:rPr lang="es-ES" sz="1200" b="0" i="0" kern="1200" dirty="0">
                          <a:solidFill>
                            <a:schemeClr val="tx1"/>
                          </a:solidFill>
                          <a:effectLst/>
                          <a:latin typeface="Calibri" panose="020F0502020204030204" pitchFamily="34" charset="0"/>
                          <a:ea typeface="+mn-ea"/>
                          <a:cs typeface="+mn-cs"/>
                        </a:rPr>
                        <a:t> </a:t>
                      </a:r>
                      <a:r>
                        <a:rPr lang="es-ES" sz="1200" b="0" i="0" kern="1200" dirty="0" err="1">
                          <a:solidFill>
                            <a:schemeClr val="tx1"/>
                          </a:solidFill>
                          <a:effectLst/>
                          <a:latin typeface="Calibri" panose="020F0502020204030204" pitchFamily="34" charset="0"/>
                          <a:ea typeface="+mn-ea"/>
                          <a:cs typeface="+mn-cs"/>
                        </a:rPr>
                        <a:t>skylark</a:t>
                      </a:r>
                      <a:r>
                        <a:rPr lang="es-ES" sz="1200" b="0" i="0" kern="1200" dirty="0">
                          <a:solidFill>
                            <a:schemeClr val="tx1"/>
                          </a:solidFill>
                          <a:effectLst/>
                          <a:latin typeface="Calibri" panose="020F0502020204030204" pitchFamily="34" charset="0"/>
                          <a:ea typeface="+mn-ea"/>
                          <a:cs typeface="+mn-cs"/>
                        </a:rPr>
                        <a:t> 320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Calibri" panose="020F0502020204030204" pitchFamily="34" charset="0"/>
                          <a:ea typeface="+mn-ea"/>
                          <a:cs typeface="+mn-cs"/>
                        </a:rPr>
                        <a:t>2000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Calibri" panose="020F0502020204030204" pitchFamily="34" charset="0"/>
                          <a:ea typeface="+mn-ea"/>
                          <a:cs typeface="+mn-cs"/>
                        </a:rPr>
                        <a:t>3,97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graphicFrame>
        <p:nvGraphicFramePr>
          <p:cNvPr id="4" name="Table 4">
            <a:extLst>
              <a:ext uri="{FF2B5EF4-FFF2-40B4-BE49-F238E27FC236}">
                <a16:creationId xmlns:a16="http://schemas.microsoft.com/office/drawing/2014/main" id="{903E7115-120E-4C35-83F7-BB0E37ACA8B0}"/>
              </a:ext>
            </a:extLst>
          </p:cNvPr>
          <p:cNvGraphicFramePr>
            <a:graphicFrameLocks noGrp="1"/>
          </p:cNvGraphicFramePr>
          <p:nvPr>
            <p:extLst>
              <p:ext uri="{D42A27DB-BD31-4B8C-83A1-F6EECF244321}">
                <p14:modId xmlns:p14="http://schemas.microsoft.com/office/powerpoint/2010/main" val="3317392262"/>
              </p:ext>
            </p:extLst>
          </p:nvPr>
        </p:nvGraphicFramePr>
        <p:xfrm>
          <a:off x="441325" y="1478283"/>
          <a:ext cx="5962215" cy="2044392"/>
        </p:xfrm>
        <a:graphic>
          <a:graphicData uri="http://schemas.openxmlformats.org/drawingml/2006/table">
            <a:tbl>
              <a:tblPr firstRow="1" bandRow="1">
                <a:tableStyleId>{5C22544A-7EE6-4342-B048-85BDC9FD1C3A}</a:tableStyleId>
              </a:tblPr>
              <a:tblGrid>
                <a:gridCol w="2942114">
                  <a:extLst>
                    <a:ext uri="{9D8B030D-6E8A-4147-A177-3AD203B41FA5}">
                      <a16:colId xmlns:a16="http://schemas.microsoft.com/office/drawing/2014/main" val="20000"/>
                    </a:ext>
                  </a:extLst>
                </a:gridCol>
                <a:gridCol w="949534">
                  <a:extLst>
                    <a:ext uri="{9D8B030D-6E8A-4147-A177-3AD203B41FA5}">
                      <a16:colId xmlns:a16="http://schemas.microsoft.com/office/drawing/2014/main" val="20001"/>
                    </a:ext>
                  </a:extLst>
                </a:gridCol>
                <a:gridCol w="2070567">
                  <a:extLst>
                    <a:ext uri="{9D8B030D-6E8A-4147-A177-3AD203B41FA5}">
                      <a16:colId xmlns:a16="http://schemas.microsoft.com/office/drawing/2014/main" val="20002"/>
                    </a:ext>
                  </a:extLst>
                </a:gridCol>
              </a:tblGrid>
              <a:tr h="292056">
                <a:tc>
                  <a:txBody>
                    <a:bodyPr/>
                    <a:lstStyle/>
                    <a:p>
                      <a:pPr marL="0" algn="ctr" defTabSz="457200" rtl="0" eaLnBrk="1" fontAlgn="b" latinLnBrk="0" hangingPunct="1">
                        <a:lnSpc>
                          <a:spcPts val="1200"/>
                        </a:lnSpc>
                      </a:pPr>
                      <a:r>
                        <a:rPr lang="es-ES" sz="1200" b="0" i="0" kern="1200" dirty="0">
                          <a:solidFill>
                            <a:schemeClr val="tx1"/>
                          </a:solidFill>
                          <a:effectLst/>
                          <a:latin typeface="Calibri" panose="020F0502020204030204" pitchFamily="34" charset="0"/>
                          <a:ea typeface="+mn-ea"/>
                          <a:cs typeface="+mn-cs"/>
                        </a:rPr>
                        <a:t>marca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Calibri" panose="020F0502020204030204" pitchFamily="34" charset="0"/>
                          <a:ea typeface="+mn-ea"/>
                          <a:cs typeface="+mn-cs"/>
                        </a:rPr>
                        <a:t>año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457200" rtl="0" eaLnBrk="1" fontAlgn="b" latinLnBrk="0" hangingPunct="1">
                        <a:lnSpc>
                          <a:spcPts val="1200"/>
                        </a:lnSpc>
                      </a:pPr>
                      <a:r>
                        <a:rPr lang="es-ES" sz="1200" b="0" i="0" kern="1200" dirty="0" err="1">
                          <a:solidFill>
                            <a:schemeClr val="tx1"/>
                          </a:solidFill>
                          <a:effectLst/>
                          <a:latin typeface="Calibri" panose="020F0502020204030204" pitchFamily="34" charset="0"/>
                          <a:ea typeface="+mn-ea"/>
                          <a:cs typeface="+mn-cs"/>
                        </a:rPr>
                        <a:t>ventas_semestrales</a:t>
                      </a:r>
                      <a:endParaRPr lang="es-ES" sz="1200" b="0" i="0" kern="1200" dirty="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292056">
                <a:tc>
                  <a:txBody>
                    <a:bodyPr/>
                    <a:lstStyle/>
                    <a:p>
                      <a:pPr marL="0" algn="ctr" defTabSz="457200" rtl="0" eaLnBrk="1" fontAlgn="b" latinLnBrk="0" hangingPunct="1">
                        <a:lnSpc>
                          <a:spcPts val="1200"/>
                        </a:lnSpc>
                      </a:pPr>
                      <a:r>
                        <a:rPr lang="es-ES" sz="1200" b="0" i="0" kern="1200" dirty="0" err="1">
                          <a:solidFill>
                            <a:schemeClr val="tx1"/>
                          </a:solidFill>
                          <a:effectLst/>
                          <a:latin typeface="Calibri" panose="020F0502020204030204" pitchFamily="34" charset="0"/>
                          <a:ea typeface="+mn-ea"/>
                          <a:cs typeface="+mn-cs"/>
                        </a:rPr>
                        <a:t>chevrolet</a:t>
                      </a:r>
                      <a:r>
                        <a:rPr lang="es-ES" sz="1200" b="0" i="0" kern="1200" dirty="0">
                          <a:solidFill>
                            <a:schemeClr val="tx1"/>
                          </a:solidFill>
                          <a:effectLst/>
                          <a:latin typeface="Calibri" panose="020F0502020204030204" pitchFamily="34" charset="0"/>
                          <a:ea typeface="+mn-ea"/>
                          <a:cs typeface="+mn-cs"/>
                        </a:rPr>
                        <a:t> </a:t>
                      </a:r>
                      <a:r>
                        <a:rPr lang="es-ES" sz="1200" b="0" i="0" kern="1200" dirty="0" err="1">
                          <a:solidFill>
                            <a:schemeClr val="tx1"/>
                          </a:solidFill>
                          <a:effectLst/>
                          <a:latin typeface="Calibri" panose="020F0502020204030204" pitchFamily="34" charset="0"/>
                          <a:ea typeface="+mn-ea"/>
                          <a:cs typeface="+mn-cs"/>
                        </a:rPr>
                        <a:t>chevelle</a:t>
                      </a:r>
                      <a:r>
                        <a:rPr lang="es-ES" sz="1200" b="0" i="0" kern="1200" dirty="0">
                          <a:solidFill>
                            <a:schemeClr val="tx1"/>
                          </a:solidFill>
                          <a:effectLst/>
                          <a:latin typeface="Calibri" panose="020F0502020204030204" pitchFamily="34" charset="0"/>
                          <a:ea typeface="+mn-ea"/>
                          <a:cs typeface="+mn-cs"/>
                        </a:rPr>
                        <a:t> </a:t>
                      </a:r>
                      <a:r>
                        <a:rPr lang="es-ES" sz="1200" b="0" i="0" kern="1200" dirty="0" err="1">
                          <a:solidFill>
                            <a:schemeClr val="tx1"/>
                          </a:solidFill>
                          <a:effectLst/>
                          <a:latin typeface="Calibri" panose="020F0502020204030204" pitchFamily="34" charset="0"/>
                          <a:ea typeface="+mn-ea"/>
                          <a:cs typeface="+mn-cs"/>
                        </a:rPr>
                        <a:t>malibu</a:t>
                      </a:r>
                      <a:endParaRPr lang="es-ES" sz="1200" b="0" i="0" kern="1200" dirty="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Calibri" panose="020F0502020204030204" pitchFamily="34" charset="0"/>
                          <a:ea typeface="+mn-ea"/>
                          <a:cs typeface="+mn-cs"/>
                        </a:rPr>
                        <a:t>1998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Calibri" panose="020F0502020204030204" pitchFamily="34" charset="0"/>
                          <a:ea typeface="+mn-ea"/>
                          <a:cs typeface="+mn-cs"/>
                        </a:rPr>
                        <a:t>2,5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92056">
                <a:tc>
                  <a:txBody>
                    <a:bodyPr/>
                    <a:lstStyle/>
                    <a:p>
                      <a:pPr marL="0" algn="ctr" defTabSz="457200" rtl="0" eaLnBrk="1" fontAlgn="b" latinLnBrk="0" hangingPunct="1">
                        <a:lnSpc>
                          <a:spcPts val="1200"/>
                        </a:lnSpc>
                      </a:pPr>
                      <a:endParaRPr lang="es-ES" sz="1200" b="0" i="0" kern="1200" dirty="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Calibri" panose="020F0502020204030204" pitchFamily="34" charset="0"/>
                          <a:ea typeface="+mn-ea"/>
                          <a:cs typeface="+mn-cs"/>
                        </a:rPr>
                        <a:t>1999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Calibri" panose="020F0502020204030204" pitchFamily="34" charset="0"/>
                          <a:ea typeface="+mn-ea"/>
                          <a:cs typeface="+mn-cs"/>
                        </a:rPr>
                        <a:t>2,63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92056">
                <a:tc>
                  <a:txBody>
                    <a:bodyPr/>
                    <a:lstStyle/>
                    <a:p>
                      <a:pPr marL="0" algn="ctr" defTabSz="457200" rtl="0" eaLnBrk="1" fontAlgn="b" latinLnBrk="0" hangingPunct="1">
                        <a:lnSpc>
                          <a:spcPts val="1200"/>
                        </a:lnSpc>
                      </a:pPr>
                      <a:endParaRPr lang="es-ES" sz="1200" b="0" i="0" kern="1200" dirty="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Calibri" panose="020F0502020204030204" pitchFamily="34" charset="0"/>
                          <a:ea typeface="+mn-ea"/>
                          <a:cs typeface="+mn-cs"/>
                        </a:rPr>
                        <a:t>2000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Calibri" panose="020F0502020204030204" pitchFamily="34" charset="0"/>
                          <a:ea typeface="+mn-ea"/>
                          <a:cs typeface="+mn-cs"/>
                        </a:rPr>
                        <a:t>3,13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92056">
                <a:tc>
                  <a:txBody>
                    <a:bodyPr/>
                    <a:lstStyle/>
                    <a:p>
                      <a:pPr marL="0" algn="ctr" defTabSz="457200" rtl="0" eaLnBrk="1" fontAlgn="b" latinLnBrk="0" hangingPunct="1">
                        <a:lnSpc>
                          <a:spcPts val="1200"/>
                        </a:lnSpc>
                      </a:pPr>
                      <a:r>
                        <a:rPr lang="es-ES" sz="1200" b="0" i="0" kern="1200" dirty="0" err="1">
                          <a:solidFill>
                            <a:schemeClr val="tx1"/>
                          </a:solidFill>
                          <a:effectLst/>
                          <a:latin typeface="Calibri" panose="020F0502020204030204" pitchFamily="34" charset="0"/>
                          <a:ea typeface="+mn-ea"/>
                          <a:cs typeface="+mn-cs"/>
                        </a:rPr>
                        <a:t>buick</a:t>
                      </a:r>
                      <a:r>
                        <a:rPr lang="es-ES" sz="1200" b="0" i="0" kern="1200" dirty="0">
                          <a:solidFill>
                            <a:schemeClr val="tx1"/>
                          </a:solidFill>
                          <a:effectLst/>
                          <a:latin typeface="Calibri" panose="020F0502020204030204" pitchFamily="34" charset="0"/>
                          <a:ea typeface="+mn-ea"/>
                          <a:cs typeface="+mn-cs"/>
                        </a:rPr>
                        <a:t> </a:t>
                      </a:r>
                      <a:r>
                        <a:rPr lang="es-ES" sz="1200" b="0" i="0" kern="1200" dirty="0" err="1">
                          <a:solidFill>
                            <a:schemeClr val="tx1"/>
                          </a:solidFill>
                          <a:effectLst/>
                          <a:latin typeface="Calibri" panose="020F0502020204030204" pitchFamily="34" charset="0"/>
                          <a:ea typeface="+mn-ea"/>
                          <a:cs typeface="+mn-cs"/>
                        </a:rPr>
                        <a:t>skylark</a:t>
                      </a:r>
                      <a:r>
                        <a:rPr lang="es-ES" sz="1200" b="0" i="0" kern="1200" dirty="0">
                          <a:solidFill>
                            <a:schemeClr val="tx1"/>
                          </a:solidFill>
                          <a:effectLst/>
                          <a:latin typeface="Calibri" panose="020F0502020204030204" pitchFamily="34" charset="0"/>
                          <a:ea typeface="+mn-ea"/>
                          <a:cs typeface="+mn-cs"/>
                        </a:rPr>
                        <a:t> 320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Calibri" panose="020F0502020204030204" pitchFamily="34" charset="0"/>
                          <a:ea typeface="+mn-ea"/>
                          <a:cs typeface="+mn-cs"/>
                        </a:rPr>
                        <a:t>1998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Calibri" panose="020F0502020204030204" pitchFamily="34" charset="0"/>
                          <a:ea typeface="+mn-ea"/>
                          <a:cs typeface="+mn-cs"/>
                        </a:rPr>
                        <a:t>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92056">
                <a:tc>
                  <a:txBody>
                    <a:bodyPr/>
                    <a:lstStyle/>
                    <a:p>
                      <a:pPr marL="0" algn="ctr" defTabSz="457200" rtl="0" eaLnBrk="1" fontAlgn="b" latinLnBrk="0" hangingPunct="1">
                        <a:lnSpc>
                          <a:spcPts val="1200"/>
                        </a:lnSpc>
                      </a:pPr>
                      <a:endParaRPr lang="es-ES" sz="1200" b="0" i="0" kern="1200" dirty="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Calibri" panose="020F0502020204030204" pitchFamily="34" charset="0"/>
                          <a:ea typeface="+mn-ea"/>
                          <a:cs typeface="+mn-cs"/>
                        </a:rPr>
                        <a:t>1999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Calibri" panose="020F0502020204030204" pitchFamily="34" charset="0"/>
                          <a:ea typeface="+mn-ea"/>
                          <a:cs typeface="+mn-cs"/>
                        </a:rPr>
                        <a:t>3,57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92056">
                <a:tc>
                  <a:txBody>
                    <a:bodyPr/>
                    <a:lstStyle/>
                    <a:p>
                      <a:pPr marL="0" algn="ctr" defTabSz="457200" rtl="0" eaLnBrk="1" fontAlgn="b" latinLnBrk="0" hangingPunct="1">
                        <a:lnSpc>
                          <a:spcPts val="1200"/>
                        </a:lnSpc>
                      </a:pPr>
                      <a:endParaRPr lang="es-ES" sz="1200" b="0" i="0" kern="1200" dirty="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Calibri" panose="020F0502020204030204" pitchFamily="34" charset="0"/>
                          <a:ea typeface="+mn-ea"/>
                          <a:cs typeface="+mn-cs"/>
                        </a:rPr>
                        <a:t>2000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Calibri" panose="020F0502020204030204" pitchFamily="34" charset="0"/>
                          <a:ea typeface="+mn-ea"/>
                          <a:cs typeface="+mn-cs"/>
                        </a:rPr>
                        <a:t>3,97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sp>
        <p:nvSpPr>
          <p:cNvPr id="5" name="Rectángulo 4">
            <a:extLst>
              <a:ext uri="{FF2B5EF4-FFF2-40B4-BE49-F238E27FC236}">
                <a16:creationId xmlns:a16="http://schemas.microsoft.com/office/drawing/2014/main" id="{5028A7E5-58D6-4413-A03F-2B0CAF272E39}"/>
              </a:ext>
            </a:extLst>
          </p:cNvPr>
          <p:cNvSpPr/>
          <p:nvPr/>
        </p:nvSpPr>
        <p:spPr>
          <a:xfrm>
            <a:off x="373121" y="997490"/>
            <a:ext cx="5829300" cy="338554"/>
          </a:xfrm>
          <a:prstGeom prst="rect">
            <a:avLst/>
          </a:prstGeom>
        </p:spPr>
        <p:txBody>
          <a:bodyPr wrap="square">
            <a:spAutoFit/>
          </a:bodyPr>
          <a:lstStyle/>
          <a:p>
            <a:pPr marL="285750" indent="-285750">
              <a:buClr>
                <a:srgbClr val="7030A0"/>
              </a:buClr>
              <a:buFont typeface="Wingdings" panose="05000000000000000000" pitchFamily="2" charset="2"/>
              <a:buChar char="§"/>
            </a:pPr>
            <a:r>
              <a:rPr lang="es-ES_tradnl" sz="1600" b="1" dirty="0"/>
              <a:t>Ejemplo 2</a:t>
            </a:r>
            <a:r>
              <a:rPr lang="es-ES_tradnl" sz="1600" dirty="0"/>
              <a:t>: </a:t>
            </a:r>
            <a:r>
              <a:rPr lang="es-ES_tradnl" sz="1200" dirty="0"/>
              <a:t>No usar agrupamientos en base al uso de celdas vacías.</a:t>
            </a:r>
          </a:p>
        </p:txBody>
      </p:sp>
      <p:sp>
        <p:nvSpPr>
          <p:cNvPr id="6" name="Rectángulo 5">
            <a:extLst>
              <a:ext uri="{FF2B5EF4-FFF2-40B4-BE49-F238E27FC236}">
                <a16:creationId xmlns:a16="http://schemas.microsoft.com/office/drawing/2014/main" id="{AEC7BF71-BED3-4204-8098-AEBDD2B9A12F}"/>
              </a:ext>
            </a:extLst>
          </p:cNvPr>
          <p:cNvSpPr/>
          <p:nvPr/>
        </p:nvSpPr>
        <p:spPr>
          <a:xfrm>
            <a:off x="454460" y="1438889"/>
            <a:ext cx="5949080" cy="2083785"/>
          </a:xfrm>
          <a:prstGeom prst="rect">
            <a:avLst/>
          </a:prstGeom>
          <a:noFill/>
          <a:ln w="57150">
            <a:solidFill>
              <a:srgbClr val="FF5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4921DD51-08A6-4224-BC76-C4F8DF5418B9}"/>
              </a:ext>
            </a:extLst>
          </p:cNvPr>
          <p:cNvSpPr/>
          <p:nvPr/>
        </p:nvSpPr>
        <p:spPr>
          <a:xfrm>
            <a:off x="454460" y="3690313"/>
            <a:ext cx="5938884" cy="2044393"/>
          </a:xfrm>
          <a:prstGeom prst="rect">
            <a:avLst/>
          </a:prstGeom>
          <a:noFill/>
          <a:ln w="57150">
            <a:solidFill>
              <a:srgbClr val="00B05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C4AFBE30-FCBE-4C90-8FF2-5AA5827CF722}"/>
              </a:ext>
            </a:extLst>
          </p:cNvPr>
          <p:cNvSpPr txBox="1"/>
          <p:nvPr/>
        </p:nvSpPr>
        <p:spPr>
          <a:xfrm>
            <a:off x="-71440" y="-34236"/>
            <a:ext cx="884791" cy="769441"/>
          </a:xfrm>
          <a:prstGeom prst="rect">
            <a:avLst/>
          </a:prstGeom>
          <a:noFill/>
        </p:spPr>
        <p:txBody>
          <a:bodyPr wrap="square" rtlCol="0">
            <a:spAutoFit/>
          </a:bodyPr>
          <a:lstStyle/>
          <a:p>
            <a:pPr algn="ctr"/>
            <a:r>
              <a:rPr lang="es-ES" sz="4400" spc="-150" dirty="0">
                <a:solidFill>
                  <a:schemeClr val="bg1"/>
                </a:solidFill>
                <a:latin typeface="Neutra Text" panose="02000000000000000000" pitchFamily="50" charset="0"/>
              </a:rPr>
              <a:t>04</a:t>
            </a:r>
          </a:p>
        </p:txBody>
      </p:sp>
      <p:grpSp>
        <p:nvGrpSpPr>
          <p:cNvPr id="12" name="Grupo 11">
            <a:extLst>
              <a:ext uri="{FF2B5EF4-FFF2-40B4-BE49-F238E27FC236}">
                <a16:creationId xmlns:a16="http://schemas.microsoft.com/office/drawing/2014/main" id="{2EB15171-0707-41D9-BAA7-40C64A679C0A}"/>
              </a:ext>
            </a:extLst>
          </p:cNvPr>
          <p:cNvGrpSpPr/>
          <p:nvPr/>
        </p:nvGrpSpPr>
        <p:grpSpPr>
          <a:xfrm>
            <a:off x="5721011" y="117092"/>
            <a:ext cx="574884" cy="554831"/>
            <a:chOff x="4569619" y="5226844"/>
            <a:chExt cx="409574" cy="395287"/>
          </a:xfrm>
        </p:grpSpPr>
        <p:sp>
          <p:nvSpPr>
            <p:cNvPr id="13" name="Rectángulo 12">
              <a:extLst>
                <a:ext uri="{FF2B5EF4-FFF2-40B4-BE49-F238E27FC236}">
                  <a16:creationId xmlns:a16="http://schemas.microsoft.com/office/drawing/2014/main" id="{92C37FEC-0B41-4EE5-8D90-A8F192546969}"/>
                </a:ext>
              </a:extLst>
            </p:cNvPr>
            <p:cNvSpPr/>
            <p:nvPr/>
          </p:nvSpPr>
          <p:spPr>
            <a:xfrm>
              <a:off x="4569619" y="5226844"/>
              <a:ext cx="185737" cy="18811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latin typeface="+mj-lt"/>
                </a:rPr>
                <a:t>+</a:t>
              </a:r>
            </a:p>
          </p:txBody>
        </p:sp>
        <p:sp>
          <p:nvSpPr>
            <p:cNvPr id="14" name="Rectángulo 13">
              <a:extLst>
                <a:ext uri="{FF2B5EF4-FFF2-40B4-BE49-F238E27FC236}">
                  <a16:creationId xmlns:a16="http://schemas.microsoft.com/office/drawing/2014/main" id="{BA3C5B9B-692F-4BDE-B813-FF4C16D6299F}"/>
                </a:ext>
              </a:extLst>
            </p:cNvPr>
            <p:cNvSpPr/>
            <p:nvPr/>
          </p:nvSpPr>
          <p:spPr>
            <a:xfrm>
              <a:off x="4793456" y="5226844"/>
              <a:ext cx="185737" cy="18811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latin typeface="+mj-lt"/>
                </a:rPr>
                <a:t>-</a:t>
              </a:r>
            </a:p>
          </p:txBody>
        </p:sp>
        <p:sp>
          <p:nvSpPr>
            <p:cNvPr id="15" name="Rectángulo 14">
              <a:extLst>
                <a:ext uri="{FF2B5EF4-FFF2-40B4-BE49-F238E27FC236}">
                  <a16:creationId xmlns:a16="http://schemas.microsoft.com/office/drawing/2014/main" id="{E85AD301-B686-4CD0-A1ED-5432C8A3AD3C}"/>
                </a:ext>
              </a:extLst>
            </p:cNvPr>
            <p:cNvSpPr/>
            <p:nvPr/>
          </p:nvSpPr>
          <p:spPr>
            <a:xfrm>
              <a:off x="4569619" y="5434013"/>
              <a:ext cx="185737" cy="18811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s-ES" sz="2400" b="1" dirty="0">
                  <a:latin typeface="+mj-lt"/>
                </a:rPr>
                <a:t>x</a:t>
              </a:r>
            </a:p>
          </p:txBody>
        </p:sp>
        <p:sp>
          <p:nvSpPr>
            <p:cNvPr id="16" name="Rectángulo 15">
              <a:extLst>
                <a:ext uri="{FF2B5EF4-FFF2-40B4-BE49-F238E27FC236}">
                  <a16:creationId xmlns:a16="http://schemas.microsoft.com/office/drawing/2014/main" id="{11316989-FFA6-4687-A040-F22CD241B109}"/>
                </a:ext>
              </a:extLst>
            </p:cNvPr>
            <p:cNvSpPr/>
            <p:nvPr/>
          </p:nvSpPr>
          <p:spPr>
            <a:xfrm>
              <a:off x="4793456" y="5434013"/>
              <a:ext cx="185737" cy="188118"/>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latin typeface="+mj-lt"/>
                </a:rPr>
                <a:t>=</a:t>
              </a:r>
            </a:p>
          </p:txBody>
        </p:sp>
      </p:grpSp>
      <p:graphicFrame>
        <p:nvGraphicFramePr>
          <p:cNvPr id="19" name="Tabla 18">
            <a:extLst>
              <a:ext uri="{FF2B5EF4-FFF2-40B4-BE49-F238E27FC236}">
                <a16:creationId xmlns:a16="http://schemas.microsoft.com/office/drawing/2014/main" id="{6B29E974-8080-0E4B-AE0C-EEC8D7A3856F}"/>
              </a:ext>
            </a:extLst>
          </p:cNvPr>
          <p:cNvGraphicFramePr>
            <a:graphicFrameLocks noGrp="1"/>
          </p:cNvGraphicFramePr>
          <p:nvPr>
            <p:extLst>
              <p:ext uri="{D42A27DB-BD31-4B8C-83A1-F6EECF244321}">
                <p14:modId xmlns:p14="http://schemas.microsoft.com/office/powerpoint/2010/main" val="3748150689"/>
              </p:ext>
            </p:extLst>
          </p:nvPr>
        </p:nvGraphicFramePr>
        <p:xfrm>
          <a:off x="488515" y="6852528"/>
          <a:ext cx="5915025" cy="1826699"/>
        </p:xfrm>
        <a:graphic>
          <a:graphicData uri="http://schemas.openxmlformats.org/drawingml/2006/table">
            <a:tbl>
              <a:tblPr firstRow="1" bandRow="1">
                <a:tableStyleId>{2D5ABB26-0587-4C30-8999-92F81FD0307C}</a:tableStyleId>
              </a:tblPr>
              <a:tblGrid>
                <a:gridCol w="1971675">
                  <a:extLst>
                    <a:ext uri="{9D8B030D-6E8A-4147-A177-3AD203B41FA5}">
                      <a16:colId xmlns:a16="http://schemas.microsoft.com/office/drawing/2014/main" val="2209845920"/>
                    </a:ext>
                  </a:extLst>
                </a:gridCol>
                <a:gridCol w="1971675">
                  <a:extLst>
                    <a:ext uri="{9D8B030D-6E8A-4147-A177-3AD203B41FA5}">
                      <a16:colId xmlns:a16="http://schemas.microsoft.com/office/drawing/2014/main" val="114272546"/>
                    </a:ext>
                  </a:extLst>
                </a:gridCol>
                <a:gridCol w="1971675">
                  <a:extLst>
                    <a:ext uri="{9D8B030D-6E8A-4147-A177-3AD203B41FA5}">
                      <a16:colId xmlns:a16="http://schemas.microsoft.com/office/drawing/2014/main" val="683425426"/>
                    </a:ext>
                  </a:extLst>
                </a:gridCol>
              </a:tblGrid>
              <a:tr h="260957">
                <a:tc>
                  <a:txBody>
                    <a:bodyPr/>
                    <a:lstStyle/>
                    <a:p>
                      <a:pPr algn="ctr" rtl="0" fontAlgn="b"/>
                      <a:r>
                        <a:rPr lang="es-ES" sz="1200" u="none" strike="noStrike" dirty="0">
                          <a:effectLst/>
                          <a:latin typeface="+mn-lt"/>
                        </a:rPr>
                        <a:t>marca</a:t>
                      </a:r>
                      <a:endParaRPr lang="es-ES" sz="1200" b="0" i="0" u="none" strike="noStrike" dirty="0">
                        <a:solidFill>
                          <a:srgbClr val="000000"/>
                        </a:solidFill>
                        <a:effectLst/>
                        <a:latin typeface="+mn-lt"/>
                      </a:endParaRPr>
                    </a:p>
                  </a:txBody>
                  <a:tcPr marL="9320" marR="9320" marT="93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rtl="0" fontAlgn="b"/>
                      <a:r>
                        <a:rPr lang="es-ES" sz="1200" u="none" strike="noStrike" dirty="0">
                          <a:effectLst/>
                          <a:latin typeface="+mn-lt"/>
                        </a:rPr>
                        <a:t>año</a:t>
                      </a:r>
                      <a:endParaRPr lang="es-ES" sz="1200" b="0" i="0" u="none" strike="noStrike" dirty="0">
                        <a:solidFill>
                          <a:srgbClr val="000000"/>
                        </a:solidFill>
                        <a:effectLst/>
                        <a:latin typeface="+mn-lt"/>
                      </a:endParaRPr>
                    </a:p>
                  </a:txBody>
                  <a:tcPr marL="9320" marR="9320" marT="93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rtl="0" fontAlgn="b"/>
                      <a:r>
                        <a:rPr lang="es-ES" sz="1200" u="none" strike="noStrike" dirty="0" err="1">
                          <a:effectLst/>
                          <a:latin typeface="+mn-lt"/>
                        </a:rPr>
                        <a:t>ventas_semestrales</a:t>
                      </a:r>
                      <a:endParaRPr lang="es-ES" sz="1200" b="0" i="0" u="none" strike="noStrike" dirty="0">
                        <a:solidFill>
                          <a:srgbClr val="000000"/>
                        </a:solidFill>
                        <a:effectLst/>
                        <a:latin typeface="+mn-lt"/>
                      </a:endParaRPr>
                    </a:p>
                  </a:txBody>
                  <a:tcPr marL="9320" marR="9320" marT="93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3934426040"/>
                  </a:ext>
                </a:extLst>
              </a:tr>
              <a:tr h="260957">
                <a:tc>
                  <a:txBody>
                    <a:bodyPr/>
                    <a:lstStyle/>
                    <a:p>
                      <a:pPr algn="ctr" rtl="0" fontAlgn="b"/>
                      <a:r>
                        <a:rPr lang="es-ES" sz="1200" u="none" strike="noStrike">
                          <a:effectLst/>
                          <a:latin typeface="+mn-lt"/>
                        </a:rPr>
                        <a:t>buick skylark 320</a:t>
                      </a:r>
                      <a:endParaRPr lang="es-ES" sz="1200" b="0" i="0" u="none" strike="noStrike">
                        <a:solidFill>
                          <a:srgbClr val="000000"/>
                        </a:solidFill>
                        <a:effectLst/>
                        <a:latin typeface="+mn-lt"/>
                      </a:endParaRPr>
                    </a:p>
                  </a:txBody>
                  <a:tcPr marL="9320" marR="9320" marT="93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s-ES" sz="1200" u="none" strike="noStrike">
                          <a:effectLst/>
                          <a:latin typeface="+mn-lt"/>
                        </a:rPr>
                        <a:t>1998</a:t>
                      </a:r>
                      <a:endParaRPr lang="es-ES" sz="1200" b="0" i="0" u="none" strike="noStrike">
                        <a:solidFill>
                          <a:srgbClr val="000000"/>
                        </a:solidFill>
                        <a:effectLst/>
                        <a:latin typeface="+mn-lt"/>
                      </a:endParaRPr>
                    </a:p>
                  </a:txBody>
                  <a:tcPr marL="9320" marR="9320" marT="93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s-ES" sz="1200" u="none" strike="noStrike" dirty="0">
                          <a:effectLst/>
                          <a:latin typeface="+mn-lt"/>
                        </a:rPr>
                        <a:t>3,40</a:t>
                      </a:r>
                      <a:endParaRPr lang="es-ES" sz="1200" b="0" i="0" u="none" strike="noStrike" dirty="0">
                        <a:solidFill>
                          <a:srgbClr val="000000"/>
                        </a:solidFill>
                        <a:effectLst/>
                        <a:latin typeface="+mn-lt"/>
                      </a:endParaRPr>
                    </a:p>
                  </a:txBody>
                  <a:tcPr marL="9320" marR="9320" marT="93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8367000"/>
                  </a:ext>
                </a:extLst>
              </a:tr>
              <a:tr h="260957">
                <a:tc>
                  <a:txBody>
                    <a:bodyPr/>
                    <a:lstStyle/>
                    <a:p>
                      <a:pPr algn="ctr" rtl="0" fontAlgn="b"/>
                      <a:r>
                        <a:rPr lang="es-ES" sz="1200" u="none" strike="noStrike">
                          <a:effectLst/>
                          <a:latin typeface="+mn-lt"/>
                        </a:rPr>
                        <a:t>chevrolet chevelle malibu</a:t>
                      </a:r>
                      <a:endParaRPr lang="es-ES" sz="1200" b="0" i="0" u="none" strike="noStrike">
                        <a:solidFill>
                          <a:srgbClr val="000000"/>
                        </a:solidFill>
                        <a:effectLst/>
                        <a:latin typeface="+mn-lt"/>
                      </a:endParaRPr>
                    </a:p>
                  </a:txBody>
                  <a:tcPr marL="9320" marR="9320" marT="93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s-ES" sz="1200" u="none" strike="noStrike" dirty="0">
                          <a:effectLst/>
                          <a:latin typeface="+mn-lt"/>
                        </a:rPr>
                        <a:t>1998</a:t>
                      </a:r>
                      <a:endParaRPr lang="es-ES" sz="1200" b="0" i="0" u="none" strike="noStrike" dirty="0">
                        <a:solidFill>
                          <a:srgbClr val="000000"/>
                        </a:solidFill>
                        <a:effectLst/>
                        <a:latin typeface="+mn-lt"/>
                      </a:endParaRPr>
                    </a:p>
                  </a:txBody>
                  <a:tcPr marL="9320" marR="9320" marT="93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s-ES" sz="1200" u="none" strike="noStrike" dirty="0">
                          <a:effectLst/>
                          <a:latin typeface="+mn-lt"/>
                        </a:rPr>
                        <a:t>2,50</a:t>
                      </a:r>
                      <a:endParaRPr lang="es-ES" sz="1200" b="0" i="0" u="none" strike="noStrike" dirty="0">
                        <a:solidFill>
                          <a:srgbClr val="000000"/>
                        </a:solidFill>
                        <a:effectLst/>
                        <a:latin typeface="+mn-lt"/>
                      </a:endParaRPr>
                    </a:p>
                  </a:txBody>
                  <a:tcPr marL="9320" marR="9320" marT="93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9964148"/>
                  </a:ext>
                </a:extLst>
              </a:tr>
              <a:tr h="260957">
                <a:tc>
                  <a:txBody>
                    <a:bodyPr/>
                    <a:lstStyle/>
                    <a:p>
                      <a:pPr algn="ctr" fontAlgn="ctr"/>
                      <a:r>
                        <a:rPr lang="es-ES" sz="1200" u="none" strike="noStrike">
                          <a:effectLst/>
                          <a:latin typeface="+mn-lt"/>
                        </a:rPr>
                        <a:t> </a:t>
                      </a:r>
                      <a:endParaRPr lang="es-ES" sz="1200" b="0" i="0" u="none" strike="noStrike">
                        <a:solidFill>
                          <a:srgbClr val="000000"/>
                        </a:solidFill>
                        <a:effectLst/>
                        <a:latin typeface="+mn-lt"/>
                      </a:endParaRPr>
                    </a:p>
                  </a:txBody>
                  <a:tcPr marL="9320" marR="9320" marT="93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s-ES" sz="1200" u="none" strike="noStrike">
                          <a:effectLst/>
                          <a:latin typeface="+mn-lt"/>
                        </a:rPr>
                        <a:t>1999</a:t>
                      </a:r>
                      <a:endParaRPr lang="es-ES" sz="1200" b="0" i="0" u="none" strike="noStrike">
                        <a:solidFill>
                          <a:srgbClr val="000000"/>
                        </a:solidFill>
                        <a:effectLst/>
                        <a:latin typeface="+mn-lt"/>
                      </a:endParaRPr>
                    </a:p>
                  </a:txBody>
                  <a:tcPr marL="9320" marR="9320" marT="93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s-ES" sz="1200" u="none" strike="noStrike" dirty="0">
                          <a:effectLst/>
                          <a:latin typeface="+mn-lt"/>
                        </a:rPr>
                        <a:t>2,63</a:t>
                      </a:r>
                      <a:endParaRPr lang="es-ES" sz="1200" b="0" i="0" u="none" strike="noStrike" dirty="0">
                        <a:solidFill>
                          <a:srgbClr val="000000"/>
                        </a:solidFill>
                        <a:effectLst/>
                        <a:latin typeface="+mn-lt"/>
                      </a:endParaRPr>
                    </a:p>
                  </a:txBody>
                  <a:tcPr marL="9320" marR="9320" marT="93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536765"/>
                  </a:ext>
                </a:extLst>
              </a:tr>
              <a:tr h="260957">
                <a:tc>
                  <a:txBody>
                    <a:bodyPr/>
                    <a:lstStyle/>
                    <a:p>
                      <a:pPr algn="ctr" fontAlgn="ctr"/>
                      <a:r>
                        <a:rPr lang="es-ES" sz="1200" u="none" strike="noStrike">
                          <a:effectLst/>
                          <a:latin typeface="+mn-lt"/>
                        </a:rPr>
                        <a:t> </a:t>
                      </a:r>
                      <a:endParaRPr lang="es-ES" sz="1200" b="0" i="0" u="none" strike="noStrike">
                        <a:solidFill>
                          <a:srgbClr val="000000"/>
                        </a:solidFill>
                        <a:effectLst/>
                        <a:latin typeface="+mn-lt"/>
                      </a:endParaRPr>
                    </a:p>
                  </a:txBody>
                  <a:tcPr marL="9320" marR="9320" marT="93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s-ES" sz="1200" u="none" strike="noStrike">
                          <a:effectLst/>
                          <a:latin typeface="+mn-lt"/>
                        </a:rPr>
                        <a:t>2000</a:t>
                      </a:r>
                      <a:endParaRPr lang="es-ES" sz="1200" b="0" i="0" u="none" strike="noStrike">
                        <a:solidFill>
                          <a:srgbClr val="000000"/>
                        </a:solidFill>
                        <a:effectLst/>
                        <a:latin typeface="+mn-lt"/>
                      </a:endParaRPr>
                    </a:p>
                  </a:txBody>
                  <a:tcPr marL="9320" marR="9320" marT="93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s-ES" sz="1200" u="none" strike="noStrike" dirty="0">
                          <a:effectLst/>
                          <a:latin typeface="+mn-lt"/>
                        </a:rPr>
                        <a:t>3,13</a:t>
                      </a:r>
                      <a:endParaRPr lang="es-ES" sz="1200" b="0" i="0" u="none" strike="noStrike" dirty="0">
                        <a:solidFill>
                          <a:srgbClr val="000000"/>
                        </a:solidFill>
                        <a:effectLst/>
                        <a:latin typeface="+mn-lt"/>
                      </a:endParaRPr>
                    </a:p>
                  </a:txBody>
                  <a:tcPr marL="9320" marR="9320" marT="93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50533"/>
                  </a:ext>
                </a:extLst>
              </a:tr>
              <a:tr h="260957">
                <a:tc>
                  <a:txBody>
                    <a:bodyPr/>
                    <a:lstStyle/>
                    <a:p>
                      <a:pPr algn="ctr" fontAlgn="ctr"/>
                      <a:r>
                        <a:rPr lang="es-ES" sz="1200" u="none" strike="noStrike">
                          <a:effectLst/>
                          <a:latin typeface="+mn-lt"/>
                        </a:rPr>
                        <a:t> </a:t>
                      </a:r>
                      <a:endParaRPr lang="es-ES" sz="1200" b="0" i="0" u="none" strike="noStrike">
                        <a:solidFill>
                          <a:srgbClr val="000000"/>
                        </a:solidFill>
                        <a:effectLst/>
                        <a:latin typeface="+mn-lt"/>
                      </a:endParaRPr>
                    </a:p>
                  </a:txBody>
                  <a:tcPr marL="9320" marR="9320" marT="93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s-ES" sz="1200" u="none" strike="noStrike">
                          <a:effectLst/>
                          <a:latin typeface="+mn-lt"/>
                        </a:rPr>
                        <a:t>1999</a:t>
                      </a:r>
                      <a:endParaRPr lang="es-ES" sz="1200" b="0" i="0" u="none" strike="noStrike">
                        <a:solidFill>
                          <a:srgbClr val="000000"/>
                        </a:solidFill>
                        <a:effectLst/>
                        <a:latin typeface="+mn-lt"/>
                      </a:endParaRPr>
                    </a:p>
                  </a:txBody>
                  <a:tcPr marL="9320" marR="9320" marT="93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s-ES" sz="1200" u="none" strike="noStrike" dirty="0">
                          <a:effectLst/>
                          <a:latin typeface="+mn-lt"/>
                        </a:rPr>
                        <a:t>3,57</a:t>
                      </a:r>
                      <a:endParaRPr lang="es-ES" sz="1200" b="0" i="0" u="none" strike="noStrike" dirty="0">
                        <a:solidFill>
                          <a:srgbClr val="000000"/>
                        </a:solidFill>
                        <a:effectLst/>
                        <a:latin typeface="+mn-lt"/>
                      </a:endParaRPr>
                    </a:p>
                  </a:txBody>
                  <a:tcPr marL="9320" marR="9320" marT="93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71325030"/>
                  </a:ext>
                </a:extLst>
              </a:tr>
              <a:tr h="260957">
                <a:tc>
                  <a:txBody>
                    <a:bodyPr/>
                    <a:lstStyle/>
                    <a:p>
                      <a:pPr algn="ctr" fontAlgn="ctr"/>
                      <a:r>
                        <a:rPr lang="es-ES" sz="1200" u="none" strike="noStrike" dirty="0">
                          <a:effectLst/>
                          <a:latin typeface="+mn-lt"/>
                        </a:rPr>
                        <a:t> </a:t>
                      </a:r>
                      <a:endParaRPr lang="es-ES" sz="1200" b="0" i="0" u="none" strike="noStrike" dirty="0">
                        <a:solidFill>
                          <a:srgbClr val="000000"/>
                        </a:solidFill>
                        <a:effectLst/>
                        <a:latin typeface="+mn-lt"/>
                      </a:endParaRPr>
                    </a:p>
                  </a:txBody>
                  <a:tcPr marL="9320" marR="9320" marT="93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s-ES" sz="1200" u="none" strike="noStrike" dirty="0">
                          <a:effectLst/>
                          <a:latin typeface="+mn-lt"/>
                        </a:rPr>
                        <a:t>2000</a:t>
                      </a:r>
                      <a:endParaRPr lang="es-ES" sz="1200" b="0" i="0" u="none" strike="noStrike" dirty="0">
                        <a:solidFill>
                          <a:srgbClr val="000000"/>
                        </a:solidFill>
                        <a:effectLst/>
                        <a:latin typeface="+mn-lt"/>
                      </a:endParaRPr>
                    </a:p>
                  </a:txBody>
                  <a:tcPr marL="9320" marR="9320" marT="93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es-ES" sz="1200" u="none" strike="noStrike" dirty="0">
                          <a:effectLst/>
                          <a:latin typeface="+mn-lt"/>
                        </a:rPr>
                        <a:t>3,97</a:t>
                      </a:r>
                      <a:endParaRPr lang="es-ES" sz="1200" b="0" i="0" u="none" strike="noStrike" dirty="0">
                        <a:solidFill>
                          <a:srgbClr val="000000"/>
                        </a:solidFill>
                        <a:effectLst/>
                        <a:latin typeface="+mn-lt"/>
                      </a:endParaRPr>
                    </a:p>
                  </a:txBody>
                  <a:tcPr marL="9320" marR="9320" marT="93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9452566"/>
                  </a:ext>
                </a:extLst>
              </a:tr>
            </a:tbl>
          </a:graphicData>
        </a:graphic>
      </p:graphicFrame>
      <p:sp>
        <p:nvSpPr>
          <p:cNvPr id="20" name="Rectángulo 19">
            <a:extLst>
              <a:ext uri="{FF2B5EF4-FFF2-40B4-BE49-F238E27FC236}">
                <a16:creationId xmlns:a16="http://schemas.microsoft.com/office/drawing/2014/main" id="{11DCEAAB-E987-BA41-B0FA-7B009B9F06D0}"/>
              </a:ext>
            </a:extLst>
          </p:cNvPr>
          <p:cNvSpPr/>
          <p:nvPr/>
        </p:nvSpPr>
        <p:spPr>
          <a:xfrm>
            <a:off x="488515" y="6832347"/>
            <a:ext cx="5915025" cy="1869590"/>
          </a:xfrm>
          <a:prstGeom prst="rect">
            <a:avLst/>
          </a:prstGeom>
          <a:noFill/>
          <a:ln w="57150">
            <a:solidFill>
              <a:srgbClr val="FF5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Rectángulo 21">
            <a:extLst>
              <a:ext uri="{FF2B5EF4-FFF2-40B4-BE49-F238E27FC236}">
                <a16:creationId xmlns:a16="http://schemas.microsoft.com/office/drawing/2014/main" id="{29094046-7952-D841-BE4E-40B520A3756B}"/>
              </a:ext>
            </a:extLst>
          </p:cNvPr>
          <p:cNvSpPr/>
          <p:nvPr/>
        </p:nvSpPr>
        <p:spPr>
          <a:xfrm>
            <a:off x="373121" y="6064207"/>
            <a:ext cx="6110806" cy="830997"/>
          </a:xfrm>
          <a:prstGeom prst="rect">
            <a:avLst/>
          </a:prstGeom>
        </p:spPr>
        <p:txBody>
          <a:bodyPr wrap="square">
            <a:spAutoFit/>
          </a:bodyPr>
          <a:lstStyle/>
          <a:p>
            <a:pPr algn="just">
              <a:buClr>
                <a:srgbClr val="7030A0"/>
              </a:buClr>
            </a:pPr>
            <a:r>
              <a:rPr lang="es-ES_tradnl" sz="1200" dirty="0"/>
              <a:t>Es importante tener en cuenta que la existencia de celdas vacías puede producir efectos no deseables ante posibles ordenaciones de los datos. En la tabla siguiente se observa el efecto que produce la ordenación de la tabla inicial según los valores del campo ‘marca’.</a:t>
            </a:r>
          </a:p>
          <a:p>
            <a:pPr algn="just">
              <a:buClr>
                <a:srgbClr val="7030A0"/>
              </a:buClr>
            </a:pPr>
            <a:endParaRPr lang="es-ES_tradnl" sz="1200" dirty="0"/>
          </a:p>
        </p:txBody>
      </p:sp>
      <p:pic>
        <p:nvPicPr>
          <p:cNvPr id="24" name="Imagen 23">
            <a:extLst>
              <a:ext uri="{FF2B5EF4-FFF2-40B4-BE49-F238E27FC236}">
                <a16:creationId xmlns:a16="http://schemas.microsoft.com/office/drawing/2014/main" id="{BE8AB17E-6C8D-4B5D-852E-81D0D11A2C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33847" y="1237522"/>
            <a:ext cx="538511" cy="597890"/>
          </a:xfrm>
          <a:prstGeom prst="rect">
            <a:avLst/>
          </a:prstGeom>
        </p:spPr>
      </p:pic>
      <p:pic>
        <p:nvPicPr>
          <p:cNvPr id="25" name="Imagen 24">
            <a:extLst>
              <a:ext uri="{FF2B5EF4-FFF2-40B4-BE49-F238E27FC236}">
                <a16:creationId xmlns:a16="http://schemas.microsoft.com/office/drawing/2014/main" id="{2B997EF6-9FEA-408D-90CB-EF1EF1DCBC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51296" y="6489942"/>
            <a:ext cx="538511" cy="597890"/>
          </a:xfrm>
          <a:prstGeom prst="rect">
            <a:avLst/>
          </a:prstGeom>
        </p:spPr>
      </p:pic>
      <p:pic>
        <p:nvPicPr>
          <p:cNvPr id="26" name="Imagen 25">
            <a:extLst>
              <a:ext uri="{FF2B5EF4-FFF2-40B4-BE49-F238E27FC236}">
                <a16:creationId xmlns:a16="http://schemas.microsoft.com/office/drawing/2014/main" id="{4C18222A-64C5-428E-853E-4789301922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66736" y="3389304"/>
            <a:ext cx="591315" cy="589395"/>
          </a:xfrm>
          <a:prstGeom prst="rect">
            <a:avLst/>
          </a:prstGeom>
        </p:spPr>
      </p:pic>
    </p:spTree>
    <p:extLst>
      <p:ext uri="{BB962C8B-B14F-4D97-AF65-F5344CB8AC3E}">
        <p14:creationId xmlns:p14="http://schemas.microsoft.com/office/powerpoint/2010/main" val="16437065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ángulo 22">
            <a:extLst>
              <a:ext uri="{FF2B5EF4-FFF2-40B4-BE49-F238E27FC236}">
                <a16:creationId xmlns:a16="http://schemas.microsoft.com/office/drawing/2014/main" id="{15CCD8E9-6303-4E02-B4E1-E122DAC3360F}"/>
              </a:ext>
            </a:extLst>
          </p:cNvPr>
          <p:cNvSpPr/>
          <p:nvPr/>
        </p:nvSpPr>
        <p:spPr>
          <a:xfrm>
            <a:off x="5179631" y="7046"/>
            <a:ext cx="1678369" cy="783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Marcador de número de diapositiva 1">
            <a:extLst>
              <a:ext uri="{FF2B5EF4-FFF2-40B4-BE49-F238E27FC236}">
                <a16:creationId xmlns:a16="http://schemas.microsoft.com/office/drawing/2014/main" id="{AE3F73DA-16D9-474A-848A-CCAE68355EB9}"/>
              </a:ext>
            </a:extLst>
          </p:cNvPr>
          <p:cNvSpPr>
            <a:spLocks noGrp="1"/>
          </p:cNvSpPr>
          <p:nvPr>
            <p:ph type="sldNum" sz="quarter" idx="12"/>
          </p:nvPr>
        </p:nvSpPr>
        <p:spPr/>
        <p:txBody>
          <a:bodyPr/>
          <a:lstStyle/>
          <a:p>
            <a:fld id="{B0B223AA-581B-472F-BB2F-AB3AEAB0FF05}" type="slidenum">
              <a:rPr lang="es-ES" smtClean="0"/>
              <a:t>31</a:t>
            </a:fld>
            <a:endParaRPr lang="es-ES" dirty="0"/>
          </a:p>
        </p:txBody>
      </p:sp>
      <p:sp>
        <p:nvSpPr>
          <p:cNvPr id="3" name="CuadroTexto 2">
            <a:extLst>
              <a:ext uri="{FF2B5EF4-FFF2-40B4-BE49-F238E27FC236}">
                <a16:creationId xmlns:a16="http://schemas.microsoft.com/office/drawing/2014/main" id="{D9D4F310-AE56-4A74-95D2-EF0FD22772DA}"/>
              </a:ext>
            </a:extLst>
          </p:cNvPr>
          <p:cNvSpPr txBox="1"/>
          <p:nvPr/>
        </p:nvSpPr>
        <p:spPr>
          <a:xfrm>
            <a:off x="-64961" y="2837000"/>
            <a:ext cx="884791" cy="769441"/>
          </a:xfrm>
          <a:prstGeom prst="rect">
            <a:avLst/>
          </a:prstGeom>
          <a:noFill/>
        </p:spPr>
        <p:txBody>
          <a:bodyPr wrap="square" rtlCol="0">
            <a:spAutoFit/>
          </a:bodyPr>
          <a:lstStyle/>
          <a:p>
            <a:pPr algn="ctr"/>
            <a:r>
              <a:rPr lang="es-ES" sz="4400" spc="-150" dirty="0">
                <a:solidFill>
                  <a:schemeClr val="bg1"/>
                </a:solidFill>
                <a:latin typeface="Neutra Text" panose="02000000000000000000" pitchFamily="50" charset="0"/>
              </a:rPr>
              <a:t>04</a:t>
            </a:r>
          </a:p>
        </p:txBody>
      </p:sp>
      <p:sp>
        <p:nvSpPr>
          <p:cNvPr id="4" name="CuadroTexto 3">
            <a:extLst>
              <a:ext uri="{FF2B5EF4-FFF2-40B4-BE49-F238E27FC236}">
                <a16:creationId xmlns:a16="http://schemas.microsoft.com/office/drawing/2014/main" id="{66838403-ECF5-4E7C-86F9-79D9020CC162}"/>
              </a:ext>
            </a:extLst>
          </p:cNvPr>
          <p:cNvSpPr txBox="1"/>
          <p:nvPr/>
        </p:nvSpPr>
        <p:spPr>
          <a:xfrm>
            <a:off x="842606" y="1275062"/>
            <a:ext cx="1206746" cy="1107996"/>
          </a:xfrm>
          <a:prstGeom prst="rect">
            <a:avLst/>
          </a:prstGeom>
          <a:noFill/>
        </p:spPr>
        <p:txBody>
          <a:bodyPr wrap="square" rtlCol="0">
            <a:spAutoFit/>
          </a:bodyPr>
          <a:lstStyle/>
          <a:p>
            <a:r>
              <a:rPr lang="es-ES" sz="6600" spc="-300" dirty="0">
                <a:solidFill>
                  <a:srgbClr val="801F8A"/>
                </a:solidFill>
                <a:latin typeface="Neutra Text" panose="02000000000000000000" pitchFamily="50" charset="0"/>
              </a:rPr>
              <a:t>P7</a:t>
            </a:r>
          </a:p>
        </p:txBody>
      </p:sp>
      <p:pic>
        <p:nvPicPr>
          <p:cNvPr id="5" name="Imagen 4">
            <a:extLst>
              <a:ext uri="{FF2B5EF4-FFF2-40B4-BE49-F238E27FC236}">
                <a16:creationId xmlns:a16="http://schemas.microsoft.com/office/drawing/2014/main" id="{18C54497-B25D-4E4C-8EC3-14BF822475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4111" y="2331107"/>
            <a:ext cx="5632594" cy="79617"/>
          </a:xfrm>
          <a:prstGeom prst="rect">
            <a:avLst/>
          </a:prstGeom>
        </p:spPr>
      </p:pic>
      <p:sp>
        <p:nvSpPr>
          <p:cNvPr id="6" name="CuadroTexto 5">
            <a:extLst>
              <a:ext uri="{FF2B5EF4-FFF2-40B4-BE49-F238E27FC236}">
                <a16:creationId xmlns:a16="http://schemas.microsoft.com/office/drawing/2014/main" id="{A45F0ADA-AACD-40E4-B36A-80D045AFAC16}"/>
              </a:ext>
            </a:extLst>
          </p:cNvPr>
          <p:cNvSpPr txBox="1"/>
          <p:nvPr/>
        </p:nvSpPr>
        <p:spPr>
          <a:xfrm>
            <a:off x="2085936" y="1622316"/>
            <a:ext cx="5001621" cy="646331"/>
          </a:xfrm>
          <a:prstGeom prst="rect">
            <a:avLst/>
          </a:prstGeom>
          <a:noFill/>
        </p:spPr>
        <p:txBody>
          <a:bodyPr wrap="square" rtlCol="0">
            <a:spAutoFit/>
          </a:bodyPr>
          <a:lstStyle/>
          <a:p>
            <a:r>
              <a:rPr lang="es-ES_tradnl" sz="3600" dirty="0">
                <a:latin typeface="Neutra Text" panose="02000000000000000000" pitchFamily="50" charset="0"/>
              </a:rPr>
              <a:t>Tipos de datos</a:t>
            </a:r>
            <a:endParaRPr lang="es-ES" sz="3600" spc="-150" dirty="0">
              <a:latin typeface="Neutra Text" panose="02000000000000000000" pitchFamily="50" charset="0"/>
            </a:endParaRPr>
          </a:p>
        </p:txBody>
      </p:sp>
      <p:pic>
        <p:nvPicPr>
          <p:cNvPr id="11" name="Imagen 10">
            <a:extLst>
              <a:ext uri="{FF2B5EF4-FFF2-40B4-BE49-F238E27FC236}">
                <a16:creationId xmlns:a16="http://schemas.microsoft.com/office/drawing/2014/main" id="{20F0020E-C4B9-4FEE-B74E-1E774826832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3754" b="18115"/>
          <a:stretch/>
        </p:blipFill>
        <p:spPr>
          <a:xfrm>
            <a:off x="-1" y="6875868"/>
            <a:ext cx="6858000" cy="2290288"/>
          </a:xfrm>
          <a:prstGeom prst="rect">
            <a:avLst/>
          </a:prstGeom>
        </p:spPr>
      </p:pic>
      <p:sp>
        <p:nvSpPr>
          <p:cNvPr id="12" name="Rectángulo 11">
            <a:extLst>
              <a:ext uri="{FF2B5EF4-FFF2-40B4-BE49-F238E27FC236}">
                <a16:creationId xmlns:a16="http://schemas.microsoft.com/office/drawing/2014/main" id="{A6E23DDC-9A5A-475F-80D8-25C9BE2D3596}"/>
              </a:ext>
            </a:extLst>
          </p:cNvPr>
          <p:cNvSpPr/>
          <p:nvPr/>
        </p:nvSpPr>
        <p:spPr>
          <a:xfrm>
            <a:off x="1" y="6818325"/>
            <a:ext cx="6858000" cy="2363774"/>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D3A7C5C5-18F7-403E-8E76-D37EB85AB550}"/>
              </a:ext>
            </a:extLst>
          </p:cNvPr>
          <p:cNvSpPr/>
          <p:nvPr/>
        </p:nvSpPr>
        <p:spPr>
          <a:xfrm>
            <a:off x="957282" y="2601600"/>
            <a:ext cx="5509423" cy="1055641"/>
          </a:xfrm>
          <a:prstGeom prst="rect">
            <a:avLst/>
          </a:prstGeom>
        </p:spPr>
        <p:txBody>
          <a:bodyPr wrap="square">
            <a:noAutofit/>
          </a:bodyPr>
          <a:lstStyle/>
          <a:p>
            <a:pPr marL="171450" indent="-171450" algn="just">
              <a:buClr>
                <a:srgbClr val="7030A0"/>
              </a:buClr>
              <a:buFont typeface="Wingdings" panose="05000000000000000000" pitchFamily="2" charset="2"/>
              <a:buChar char="§"/>
            </a:pPr>
            <a:r>
              <a:rPr lang="es-ES" sz="1200" dirty="0"/>
              <a:t>Los valores de una tabla de datos deben estar formateados acorde al </a:t>
            </a:r>
            <a:r>
              <a:rPr lang="es-ES" sz="1200" dirty="0">
                <a:hlinkClick r:id="rId4"/>
              </a:rPr>
              <a:t>tipo de datos</a:t>
            </a:r>
            <a:r>
              <a:rPr lang="es-ES" sz="1200" dirty="0"/>
              <a:t> de que se trate. Específicamente, los números siempre deben estar en celdas de formato/tipo "número", los campos de tipo textual deben estar en celdas de formato/tipo “texto” y los campos de tipo fecha deben estar en celdas de formato/tipo “fecha”.</a:t>
            </a:r>
          </a:p>
        </p:txBody>
      </p:sp>
      <p:grpSp>
        <p:nvGrpSpPr>
          <p:cNvPr id="14" name="Grupo 13">
            <a:extLst>
              <a:ext uri="{FF2B5EF4-FFF2-40B4-BE49-F238E27FC236}">
                <a16:creationId xmlns:a16="http://schemas.microsoft.com/office/drawing/2014/main" id="{879A63CC-FB5C-45F2-9CF4-CAB27201290D}"/>
              </a:ext>
            </a:extLst>
          </p:cNvPr>
          <p:cNvGrpSpPr/>
          <p:nvPr/>
        </p:nvGrpSpPr>
        <p:grpSpPr>
          <a:xfrm>
            <a:off x="5496726" y="160340"/>
            <a:ext cx="1067590" cy="486871"/>
            <a:chOff x="4170207" y="4580142"/>
            <a:chExt cx="752397" cy="343128"/>
          </a:xfrm>
        </p:grpSpPr>
        <p:grpSp>
          <p:nvGrpSpPr>
            <p:cNvPr id="15" name="Grupo 14">
              <a:extLst>
                <a:ext uri="{FF2B5EF4-FFF2-40B4-BE49-F238E27FC236}">
                  <a16:creationId xmlns:a16="http://schemas.microsoft.com/office/drawing/2014/main" id="{56CB0614-81B0-441C-A6B9-685CADDD2A91}"/>
                </a:ext>
              </a:extLst>
            </p:cNvPr>
            <p:cNvGrpSpPr/>
            <p:nvPr/>
          </p:nvGrpSpPr>
          <p:grpSpPr>
            <a:xfrm>
              <a:off x="4170207" y="4580142"/>
              <a:ext cx="752397" cy="343127"/>
              <a:chOff x="4690443" y="1043940"/>
              <a:chExt cx="1386840" cy="632462"/>
            </a:xfrm>
          </p:grpSpPr>
          <p:sp>
            <p:nvSpPr>
              <p:cNvPr id="18" name="Rectángulo 17">
                <a:extLst>
                  <a:ext uri="{FF2B5EF4-FFF2-40B4-BE49-F238E27FC236}">
                    <a16:creationId xmlns:a16="http://schemas.microsoft.com/office/drawing/2014/main" id="{4761595E-DD27-4543-A1D8-93B15FD7FBE0}"/>
                  </a:ext>
                </a:extLst>
              </p:cNvPr>
              <p:cNvSpPr/>
              <p:nvPr/>
            </p:nvSpPr>
            <p:spPr>
              <a:xfrm>
                <a:off x="4724398" y="1219202"/>
                <a:ext cx="241387" cy="45720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1</a:t>
                </a:r>
              </a:p>
            </p:txBody>
          </p:sp>
          <p:grpSp>
            <p:nvGrpSpPr>
              <p:cNvPr id="19" name="Grupo 18">
                <a:extLst>
                  <a:ext uri="{FF2B5EF4-FFF2-40B4-BE49-F238E27FC236}">
                    <a16:creationId xmlns:a16="http://schemas.microsoft.com/office/drawing/2014/main" id="{A7694EE3-0058-4EB8-BE84-D0734B30F48E}"/>
                  </a:ext>
                </a:extLst>
              </p:cNvPr>
              <p:cNvGrpSpPr/>
              <p:nvPr/>
            </p:nvGrpSpPr>
            <p:grpSpPr>
              <a:xfrm>
                <a:off x="4690443" y="1043940"/>
                <a:ext cx="1386840" cy="632013"/>
                <a:chOff x="4690443" y="1043940"/>
                <a:chExt cx="1386840" cy="632013"/>
              </a:xfrm>
            </p:grpSpPr>
            <p:sp>
              <p:nvSpPr>
                <p:cNvPr id="20" name="Rectángulo 19">
                  <a:extLst>
                    <a:ext uri="{FF2B5EF4-FFF2-40B4-BE49-F238E27FC236}">
                      <a16:creationId xmlns:a16="http://schemas.microsoft.com/office/drawing/2014/main" id="{639D3CFA-616E-4967-B819-02EAF2E0AF30}"/>
                    </a:ext>
                  </a:extLst>
                </p:cNvPr>
                <p:cNvSpPr/>
                <p:nvPr/>
              </p:nvSpPr>
              <p:spPr>
                <a:xfrm>
                  <a:off x="4690443" y="1043940"/>
                  <a:ext cx="1386840" cy="144780"/>
                </a:xfrm>
                <a:prstGeom prst="rect">
                  <a:avLst/>
                </a:prstGeom>
                <a:solidFill>
                  <a:schemeClr val="bg1">
                    <a:lumMod val="8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cxnSp>
              <p:nvCxnSpPr>
                <p:cNvPr id="21" name="Conector recto 20">
                  <a:extLst>
                    <a:ext uri="{FF2B5EF4-FFF2-40B4-BE49-F238E27FC236}">
                      <a16:creationId xmlns:a16="http://schemas.microsoft.com/office/drawing/2014/main" id="{9537198C-FF96-416F-B92A-B757D28B4163}"/>
                    </a:ext>
                  </a:extLst>
                </p:cNvPr>
                <p:cNvCxnSpPr/>
                <p:nvPr/>
              </p:nvCxnSpPr>
              <p:spPr>
                <a:xfrm>
                  <a:off x="5617592" y="1256853"/>
                  <a:ext cx="0" cy="4191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Conector recto 21">
                  <a:extLst>
                    <a:ext uri="{FF2B5EF4-FFF2-40B4-BE49-F238E27FC236}">
                      <a16:creationId xmlns:a16="http://schemas.microsoft.com/office/drawing/2014/main" id="{D872A60C-73EC-4047-B452-B1498F8A7038}"/>
                    </a:ext>
                  </a:extLst>
                </p:cNvPr>
                <p:cNvCxnSpPr/>
                <p:nvPr/>
              </p:nvCxnSpPr>
              <p:spPr>
                <a:xfrm>
                  <a:off x="5082110" y="1256854"/>
                  <a:ext cx="0" cy="4190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6" name="Rectángulo 15">
              <a:extLst>
                <a:ext uri="{FF2B5EF4-FFF2-40B4-BE49-F238E27FC236}">
                  <a16:creationId xmlns:a16="http://schemas.microsoft.com/office/drawing/2014/main" id="{A3DCA70E-1D3E-494D-BD8E-1F86849692CD}"/>
                </a:ext>
              </a:extLst>
            </p:cNvPr>
            <p:cNvSpPr/>
            <p:nvPr/>
          </p:nvSpPr>
          <p:spPr>
            <a:xfrm>
              <a:off x="4469616" y="4675226"/>
              <a:ext cx="130959" cy="24804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2</a:t>
              </a:r>
            </a:p>
          </p:txBody>
        </p:sp>
        <p:sp>
          <p:nvSpPr>
            <p:cNvPr id="17" name="Rectángulo 16">
              <a:extLst>
                <a:ext uri="{FF2B5EF4-FFF2-40B4-BE49-F238E27FC236}">
                  <a16:creationId xmlns:a16="http://schemas.microsoft.com/office/drawing/2014/main" id="{D7A4873D-B4CF-44FB-99F9-8F8F8CF8B44F}"/>
                </a:ext>
              </a:extLst>
            </p:cNvPr>
            <p:cNvSpPr/>
            <p:nvPr/>
          </p:nvSpPr>
          <p:spPr>
            <a:xfrm>
              <a:off x="4755365" y="4675227"/>
              <a:ext cx="130959" cy="248043"/>
            </a:xfrm>
            <a:prstGeom prst="rect">
              <a:avLst/>
            </a:prstGeom>
            <a:solidFill>
              <a:srgbClr val="F49A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3</a:t>
              </a:r>
            </a:p>
          </p:txBody>
        </p:sp>
      </p:grpSp>
      <p:graphicFrame>
        <p:nvGraphicFramePr>
          <p:cNvPr id="9" name="Tabla 8">
            <a:extLst>
              <a:ext uri="{FF2B5EF4-FFF2-40B4-BE49-F238E27FC236}">
                <a16:creationId xmlns:a16="http://schemas.microsoft.com/office/drawing/2014/main" id="{00D7979B-21EF-4A7D-B9E0-86E375104D15}"/>
              </a:ext>
            </a:extLst>
          </p:cNvPr>
          <p:cNvGraphicFramePr>
            <a:graphicFrameLocks noGrp="1"/>
          </p:cNvGraphicFramePr>
          <p:nvPr>
            <p:extLst>
              <p:ext uri="{D42A27DB-BD31-4B8C-83A1-F6EECF244321}">
                <p14:modId xmlns:p14="http://schemas.microsoft.com/office/powerpoint/2010/main" val="2216796323"/>
              </p:ext>
            </p:extLst>
          </p:nvPr>
        </p:nvGraphicFramePr>
        <p:xfrm>
          <a:off x="1027706" y="3801185"/>
          <a:ext cx="5367319" cy="1524000"/>
        </p:xfrm>
        <a:graphic>
          <a:graphicData uri="http://schemas.openxmlformats.org/drawingml/2006/table">
            <a:tbl>
              <a:tblPr firstRow="1" bandRow="1">
                <a:tableStyleId>{5C22544A-7EE6-4342-B048-85BDC9FD1C3A}</a:tableStyleId>
              </a:tblPr>
              <a:tblGrid>
                <a:gridCol w="2163700">
                  <a:extLst>
                    <a:ext uri="{9D8B030D-6E8A-4147-A177-3AD203B41FA5}">
                      <a16:colId xmlns:a16="http://schemas.microsoft.com/office/drawing/2014/main" val="2525452676"/>
                    </a:ext>
                  </a:extLst>
                </a:gridCol>
                <a:gridCol w="3203619">
                  <a:extLst>
                    <a:ext uri="{9D8B030D-6E8A-4147-A177-3AD203B41FA5}">
                      <a16:colId xmlns:a16="http://schemas.microsoft.com/office/drawing/2014/main" val="315776037"/>
                    </a:ext>
                  </a:extLst>
                </a:gridCol>
              </a:tblGrid>
              <a:tr h="257990">
                <a:tc>
                  <a:txBody>
                    <a:bodyPr/>
                    <a:lstStyle/>
                    <a:p>
                      <a:pPr algn="ctr"/>
                      <a:r>
                        <a:rPr lang="es-ES" sz="1400" dirty="0">
                          <a:solidFill>
                            <a:schemeClr val="tx1"/>
                          </a:solidFill>
                        </a:rPr>
                        <a:t>Dato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s-ES" sz="1400" dirty="0">
                          <a:solidFill>
                            <a:schemeClr val="tx1"/>
                          </a:solidFill>
                        </a:rPr>
                        <a:t>Tipo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456961429"/>
                  </a:ext>
                </a:extLst>
              </a:tr>
              <a:tr h="257990">
                <a:tc>
                  <a:txBody>
                    <a:bodyPr/>
                    <a:lstStyle/>
                    <a:p>
                      <a:pPr algn="ctr"/>
                      <a:r>
                        <a:rPr lang="es-ES" sz="1400" dirty="0"/>
                        <a:t>Cadena de caracteres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s-ES" sz="1400" dirty="0" err="1"/>
                        <a:t>string</a:t>
                      </a:r>
                      <a:endParaRPr lang="es-E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5105960"/>
                  </a:ext>
                </a:extLst>
              </a:tr>
              <a:tr h="257990">
                <a:tc>
                  <a:txBody>
                    <a:bodyPr/>
                    <a:lstStyle/>
                    <a:p>
                      <a:pPr algn="ctr"/>
                      <a:r>
                        <a:rPr lang="es-ES" sz="1400" dirty="0"/>
                        <a:t>Número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s-ES" sz="1400" dirty="0" err="1"/>
                        <a:t>integer</a:t>
                      </a:r>
                      <a:r>
                        <a:rPr lang="es-ES" sz="1400" dirty="0"/>
                        <a:t>, decimal, </a:t>
                      </a:r>
                      <a:r>
                        <a:rPr lang="es-ES" sz="1400" dirty="0" err="1"/>
                        <a:t>float</a:t>
                      </a:r>
                      <a:r>
                        <a:rPr lang="es-ES" sz="1400" dirty="0"/>
                        <a:t>, </a:t>
                      </a:r>
                      <a:r>
                        <a:rPr lang="es-ES" sz="1400" dirty="0" err="1"/>
                        <a:t>double</a:t>
                      </a:r>
                      <a:endParaRPr lang="es-E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37447860"/>
                  </a:ext>
                </a:extLst>
              </a:tr>
              <a:tr h="257990">
                <a:tc>
                  <a:txBody>
                    <a:bodyPr/>
                    <a:lstStyle/>
                    <a:p>
                      <a:pPr algn="ctr"/>
                      <a:r>
                        <a:rPr lang="es-ES" sz="1400" dirty="0"/>
                        <a:t>Fecha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s-ES" sz="1400" dirty="0"/>
                        <a:t>date, time, </a:t>
                      </a:r>
                      <a:r>
                        <a:rPr lang="es-ES" sz="1400" dirty="0" err="1"/>
                        <a:t>datetime</a:t>
                      </a:r>
                      <a:r>
                        <a:rPr lang="es-ES" sz="1400" dirty="0"/>
                        <a:t>, </a:t>
                      </a:r>
                      <a:r>
                        <a:rPr lang="es-ES" sz="1400" dirty="0" err="1"/>
                        <a:t>Year</a:t>
                      </a:r>
                      <a:r>
                        <a:rPr lang="es-ES" sz="1400" dirty="0"/>
                        <a:t>, </a:t>
                      </a:r>
                      <a:r>
                        <a:rPr lang="es-ES" sz="1400" dirty="0" err="1"/>
                        <a:t>Month</a:t>
                      </a:r>
                      <a:r>
                        <a:rPr lang="es-ES" sz="1400" dirty="0"/>
                        <a:t>, Day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77293136"/>
                  </a:ext>
                </a:extLst>
              </a:tr>
              <a:tr h="257990">
                <a:tc>
                  <a:txBody>
                    <a:bodyPr/>
                    <a:lstStyle/>
                    <a:p>
                      <a:pPr algn="ctr"/>
                      <a:r>
                        <a:rPr lang="es-ES" sz="1400" dirty="0"/>
                        <a:t>binario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s-ES" sz="1400" dirty="0" err="1"/>
                        <a:t>boolean</a:t>
                      </a:r>
                      <a:r>
                        <a:rPr lang="es-ES" sz="1400" dirty="0"/>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83613771"/>
                  </a:ext>
                </a:extLst>
              </a:tr>
            </a:tbl>
          </a:graphicData>
        </a:graphic>
      </p:graphicFrame>
      <p:sp>
        <p:nvSpPr>
          <p:cNvPr id="24" name="CuadroTexto 23">
            <a:extLst>
              <a:ext uri="{FF2B5EF4-FFF2-40B4-BE49-F238E27FC236}">
                <a16:creationId xmlns:a16="http://schemas.microsoft.com/office/drawing/2014/main" id="{6CBF3CD7-D501-48D7-AE87-568F2337EDDD}"/>
              </a:ext>
            </a:extLst>
          </p:cNvPr>
          <p:cNvSpPr txBox="1"/>
          <p:nvPr/>
        </p:nvSpPr>
        <p:spPr>
          <a:xfrm>
            <a:off x="0" y="7287558"/>
            <a:ext cx="4203700" cy="2400657"/>
          </a:xfrm>
          <a:prstGeom prst="rect">
            <a:avLst/>
          </a:prstGeom>
          <a:noFill/>
        </p:spPr>
        <p:txBody>
          <a:bodyPr wrap="square" rtlCol="0">
            <a:spAutoFit/>
          </a:bodyPr>
          <a:lstStyle/>
          <a:p>
            <a:r>
              <a:rPr lang="es-ES_tradnl" sz="15000" b="1" spc="-300" dirty="0">
                <a:solidFill>
                  <a:schemeClr val="tx1">
                    <a:alpha val="16000"/>
                  </a:schemeClr>
                </a:solidFill>
                <a:latin typeface="Neutra Text" panose="02000000000000000000" pitchFamily="50" charset="0"/>
              </a:rPr>
              <a:t>CSV</a:t>
            </a:r>
            <a:endParaRPr lang="es-ES" sz="15000" b="1" spc="-300" dirty="0">
              <a:solidFill>
                <a:schemeClr val="tx1">
                  <a:alpha val="16000"/>
                </a:schemeClr>
              </a:solidFill>
              <a:latin typeface="Neutra Text" panose="02000000000000000000" pitchFamily="50" charset="0"/>
            </a:endParaRPr>
          </a:p>
        </p:txBody>
      </p:sp>
      <p:sp>
        <p:nvSpPr>
          <p:cNvPr id="7" name="Rectángulo 6">
            <a:extLst>
              <a:ext uri="{FF2B5EF4-FFF2-40B4-BE49-F238E27FC236}">
                <a16:creationId xmlns:a16="http://schemas.microsoft.com/office/drawing/2014/main" id="{B4601289-38E0-4A93-84EA-BA56D5B72EE7}"/>
              </a:ext>
            </a:extLst>
          </p:cNvPr>
          <p:cNvSpPr/>
          <p:nvPr/>
        </p:nvSpPr>
        <p:spPr>
          <a:xfrm>
            <a:off x="957282" y="5567196"/>
            <a:ext cx="5437743" cy="1092607"/>
          </a:xfrm>
          <a:prstGeom prst="rect">
            <a:avLst/>
          </a:prstGeom>
        </p:spPr>
        <p:txBody>
          <a:bodyPr wrap="square">
            <a:spAutoFit/>
          </a:bodyPr>
          <a:lstStyle/>
          <a:p>
            <a:pPr marL="228600" indent="-228600">
              <a:spcBef>
                <a:spcPts val="600"/>
              </a:spcBef>
              <a:buClr>
                <a:srgbClr val="801F89"/>
              </a:buClr>
              <a:buFont typeface="Wingdings" panose="05000000000000000000" pitchFamily="2" charset="2"/>
              <a:buChar char="§"/>
            </a:pPr>
            <a:r>
              <a:rPr lang="es-ES_tradnl" sz="1200" dirty="0"/>
              <a:t>A tener en cuenta:</a:t>
            </a:r>
          </a:p>
          <a:p>
            <a:pPr marL="685800" lvl="1" indent="-228600" algn="just">
              <a:spcBef>
                <a:spcPts val="600"/>
              </a:spcBef>
              <a:buClr>
                <a:srgbClr val="801F89"/>
              </a:buClr>
              <a:buFont typeface="Arial" panose="020B0604020202020204" pitchFamily="34" charset="0"/>
              <a:buChar char="•"/>
            </a:pPr>
            <a:r>
              <a:rPr lang="es-ES" sz="1200" dirty="0"/>
              <a:t>Mantener el formato correcto de las celdas según el tipo de datos que contengan aumenta las probabilidades de que una exportación a otro formato se realice correctamente y logra que los datos sean más operables en la propia tabla de datos.</a:t>
            </a:r>
            <a:endParaRPr lang="en-US" sz="1200" dirty="0"/>
          </a:p>
        </p:txBody>
      </p:sp>
    </p:spTree>
    <p:extLst>
      <p:ext uri="{BB962C8B-B14F-4D97-AF65-F5344CB8AC3E}">
        <p14:creationId xmlns:p14="http://schemas.microsoft.com/office/powerpoint/2010/main" val="7257653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3BFD2E60-FFB3-45E6-8C36-DA42A512248D}"/>
              </a:ext>
            </a:extLst>
          </p:cNvPr>
          <p:cNvSpPr/>
          <p:nvPr/>
        </p:nvSpPr>
        <p:spPr>
          <a:xfrm>
            <a:off x="5179631" y="7046"/>
            <a:ext cx="1678369" cy="783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Marcador de número de diapositiva 1">
            <a:extLst>
              <a:ext uri="{FF2B5EF4-FFF2-40B4-BE49-F238E27FC236}">
                <a16:creationId xmlns:a16="http://schemas.microsoft.com/office/drawing/2014/main" id="{29B54BD1-1D05-445F-A34E-6AAE4AB0A97B}"/>
              </a:ext>
            </a:extLst>
          </p:cNvPr>
          <p:cNvSpPr>
            <a:spLocks noGrp="1"/>
          </p:cNvSpPr>
          <p:nvPr>
            <p:ph type="sldNum" sz="quarter" idx="12"/>
          </p:nvPr>
        </p:nvSpPr>
        <p:spPr/>
        <p:txBody>
          <a:bodyPr/>
          <a:lstStyle/>
          <a:p>
            <a:fld id="{B0B223AA-581B-472F-BB2F-AB3AEAB0FF05}" type="slidenum">
              <a:rPr lang="es-ES" smtClean="0"/>
              <a:t>32</a:t>
            </a:fld>
            <a:endParaRPr lang="es-ES" dirty="0"/>
          </a:p>
        </p:txBody>
      </p:sp>
      <p:graphicFrame>
        <p:nvGraphicFramePr>
          <p:cNvPr id="3" name="Tabla 2">
            <a:extLst>
              <a:ext uri="{FF2B5EF4-FFF2-40B4-BE49-F238E27FC236}">
                <a16:creationId xmlns:a16="http://schemas.microsoft.com/office/drawing/2014/main" id="{73B64DEB-91C2-42B7-A6BB-647EB7C17DC4}"/>
              </a:ext>
            </a:extLst>
          </p:cNvPr>
          <p:cNvGraphicFramePr>
            <a:graphicFrameLocks noGrp="1"/>
          </p:cNvGraphicFramePr>
          <p:nvPr>
            <p:extLst>
              <p:ext uri="{D42A27DB-BD31-4B8C-83A1-F6EECF244321}">
                <p14:modId xmlns:p14="http://schemas.microsoft.com/office/powerpoint/2010/main" val="2629846851"/>
              </p:ext>
            </p:extLst>
          </p:nvPr>
        </p:nvGraphicFramePr>
        <p:xfrm>
          <a:off x="428746" y="4472693"/>
          <a:ext cx="6000504" cy="2314050"/>
        </p:xfrm>
        <a:graphic>
          <a:graphicData uri="http://schemas.openxmlformats.org/drawingml/2006/table">
            <a:tbl>
              <a:tblPr firstRow="1" bandRow="1">
                <a:tableStyleId>{5C22544A-7EE6-4342-B048-85BDC9FD1C3A}</a:tableStyleId>
              </a:tblPr>
              <a:tblGrid>
                <a:gridCol w="2000168">
                  <a:extLst>
                    <a:ext uri="{9D8B030D-6E8A-4147-A177-3AD203B41FA5}">
                      <a16:colId xmlns:a16="http://schemas.microsoft.com/office/drawing/2014/main" val="324242658"/>
                    </a:ext>
                  </a:extLst>
                </a:gridCol>
                <a:gridCol w="2000168">
                  <a:extLst>
                    <a:ext uri="{9D8B030D-6E8A-4147-A177-3AD203B41FA5}">
                      <a16:colId xmlns:a16="http://schemas.microsoft.com/office/drawing/2014/main" val="3785224079"/>
                    </a:ext>
                  </a:extLst>
                </a:gridCol>
                <a:gridCol w="2000168">
                  <a:extLst>
                    <a:ext uri="{9D8B030D-6E8A-4147-A177-3AD203B41FA5}">
                      <a16:colId xmlns:a16="http://schemas.microsoft.com/office/drawing/2014/main" val="4273586660"/>
                    </a:ext>
                  </a:extLst>
                </a:gridCol>
              </a:tblGrid>
              <a:tr h="385675">
                <a:tc>
                  <a:txBody>
                    <a:bodyPr/>
                    <a:lstStyle/>
                    <a:p>
                      <a:pPr marL="0" algn="ctr" defTabSz="457200" rtl="0" eaLnBrk="1" fontAlgn="b" latinLnBrk="0" hangingPunct="1">
                        <a:lnSpc>
                          <a:spcPts val="1200"/>
                        </a:lnSpc>
                      </a:pPr>
                      <a:r>
                        <a:rPr lang="es-ES" sz="1200" b="0" i="0" kern="1200" dirty="0">
                          <a:solidFill>
                            <a:schemeClr val="tx1"/>
                          </a:solidFill>
                          <a:effectLst/>
                          <a:latin typeface="Calibri" panose="020F0502020204030204" pitchFamily="34" charset="0"/>
                          <a:ea typeface="+mn-ea"/>
                          <a:cs typeface="+mn-cs"/>
                        </a:rPr>
                        <a:t>marca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Calibri" panose="020F0502020204030204" pitchFamily="34" charset="0"/>
                          <a:ea typeface="+mn-ea"/>
                          <a:cs typeface="+mn-cs"/>
                        </a:rPr>
                        <a:t>consumo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Calibri" panose="020F0502020204030204" pitchFamily="34" charset="0"/>
                          <a:ea typeface="+mn-ea"/>
                          <a:cs typeface="+mn-cs"/>
                        </a:rPr>
                        <a:t>potencia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3528544152"/>
                  </a:ext>
                </a:extLst>
              </a:tr>
              <a:tr h="385675">
                <a:tc>
                  <a:txBody>
                    <a:bodyPr/>
                    <a:lstStyle/>
                    <a:p>
                      <a:pPr marL="0" algn="ctr" defTabSz="457200" rtl="0" eaLnBrk="1" fontAlgn="b" latinLnBrk="0" hangingPunct="1">
                        <a:lnSpc>
                          <a:spcPts val="1200"/>
                        </a:lnSpc>
                      </a:pPr>
                      <a:r>
                        <a:rPr lang="es-ES" sz="1200" b="0" i="0" kern="1200" dirty="0" err="1">
                          <a:solidFill>
                            <a:schemeClr val="tx1"/>
                          </a:solidFill>
                          <a:effectLst/>
                          <a:latin typeface="Calibri" panose="020F0502020204030204" pitchFamily="34" charset="0"/>
                          <a:ea typeface="+mn-ea"/>
                          <a:cs typeface="+mn-cs"/>
                        </a:rPr>
                        <a:t>chevrolet</a:t>
                      </a:r>
                      <a:r>
                        <a:rPr lang="es-ES" sz="1200" b="0" i="0" kern="1200" dirty="0">
                          <a:solidFill>
                            <a:schemeClr val="tx1"/>
                          </a:solidFill>
                          <a:effectLst/>
                          <a:latin typeface="Calibri" panose="020F0502020204030204" pitchFamily="34" charset="0"/>
                          <a:ea typeface="+mn-ea"/>
                          <a:cs typeface="+mn-cs"/>
                        </a:rPr>
                        <a:t> </a:t>
                      </a:r>
                      <a:r>
                        <a:rPr lang="es-ES" sz="1200" b="0" i="0" kern="1200" dirty="0" err="1">
                          <a:solidFill>
                            <a:schemeClr val="tx1"/>
                          </a:solidFill>
                          <a:effectLst/>
                          <a:latin typeface="Calibri" panose="020F0502020204030204" pitchFamily="34" charset="0"/>
                          <a:ea typeface="+mn-ea"/>
                          <a:cs typeface="+mn-cs"/>
                        </a:rPr>
                        <a:t>chevelle</a:t>
                      </a:r>
                      <a:r>
                        <a:rPr lang="es-ES" sz="1200" b="0" i="0" kern="1200" dirty="0">
                          <a:solidFill>
                            <a:schemeClr val="tx1"/>
                          </a:solidFill>
                          <a:effectLst/>
                          <a:latin typeface="Calibri" panose="020F0502020204030204" pitchFamily="34" charset="0"/>
                          <a:ea typeface="+mn-ea"/>
                          <a:cs typeface="+mn-cs"/>
                        </a:rPr>
                        <a:t> </a:t>
                      </a:r>
                      <a:r>
                        <a:rPr lang="es-ES" sz="1200" b="0" i="0" kern="1200" dirty="0" err="1">
                          <a:solidFill>
                            <a:schemeClr val="tx1"/>
                          </a:solidFill>
                          <a:effectLst/>
                          <a:latin typeface="Calibri" panose="020F0502020204030204" pitchFamily="34" charset="0"/>
                          <a:ea typeface="+mn-ea"/>
                          <a:cs typeface="+mn-cs"/>
                        </a:rPr>
                        <a:t>malibu</a:t>
                      </a:r>
                      <a:endParaRPr lang="es-ES" sz="1200" b="0" i="0" kern="1200" dirty="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Calibri" panose="020F0502020204030204" pitchFamily="34" charset="0"/>
                          <a:ea typeface="+mn-ea"/>
                          <a:cs typeface="+mn-cs"/>
                        </a:rPr>
                        <a:t>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Calibri" panose="020F0502020204030204" pitchFamily="34" charset="0"/>
                          <a:ea typeface="+mn-ea"/>
                          <a:cs typeface="+mn-cs"/>
                        </a:rPr>
                        <a:t>130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3452223"/>
                  </a:ext>
                </a:extLst>
              </a:tr>
              <a:tr h="385675">
                <a:tc>
                  <a:txBody>
                    <a:bodyPr/>
                    <a:lstStyle/>
                    <a:p>
                      <a:pPr marL="0" algn="ctr" defTabSz="457200" rtl="0" eaLnBrk="1" fontAlgn="b" latinLnBrk="0" hangingPunct="1">
                        <a:lnSpc>
                          <a:spcPts val="1200"/>
                        </a:lnSpc>
                      </a:pPr>
                      <a:r>
                        <a:rPr lang="es-ES" sz="1200" b="0" i="0" kern="1200">
                          <a:solidFill>
                            <a:schemeClr val="tx1"/>
                          </a:solidFill>
                          <a:effectLst/>
                          <a:latin typeface="Calibri" panose="020F0502020204030204" pitchFamily="34" charset="0"/>
                          <a:ea typeface="+mn-ea"/>
                          <a:cs typeface="+mn-cs"/>
                        </a:rPr>
                        <a:t>buick skylark 320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Calibri" panose="020F0502020204030204" pitchFamily="34" charset="0"/>
                          <a:ea typeface="+mn-ea"/>
                          <a:cs typeface="+mn-cs"/>
                        </a:rPr>
                        <a:t>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Calibri" panose="020F0502020204030204" pitchFamily="34" charset="0"/>
                          <a:ea typeface="+mn-ea"/>
                          <a:cs typeface="+mn-cs"/>
                        </a:rPr>
                        <a:t>165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87848731"/>
                  </a:ext>
                </a:extLst>
              </a:tr>
              <a:tr h="385675">
                <a:tc>
                  <a:txBody>
                    <a:bodyPr/>
                    <a:lstStyle/>
                    <a:p>
                      <a:pPr marL="0" algn="ctr" defTabSz="457200" rtl="0" eaLnBrk="1" fontAlgn="b" latinLnBrk="0" hangingPunct="1">
                        <a:lnSpc>
                          <a:spcPts val="1200"/>
                        </a:lnSpc>
                      </a:pPr>
                      <a:r>
                        <a:rPr lang="es-ES" sz="1200" b="0" i="0" kern="1200" dirty="0" err="1">
                          <a:solidFill>
                            <a:schemeClr val="tx1"/>
                          </a:solidFill>
                          <a:effectLst/>
                          <a:latin typeface="Calibri" panose="020F0502020204030204" pitchFamily="34" charset="0"/>
                          <a:ea typeface="+mn-ea"/>
                          <a:cs typeface="+mn-cs"/>
                        </a:rPr>
                        <a:t>plymouth</a:t>
                      </a:r>
                      <a:r>
                        <a:rPr lang="es-ES" sz="1200" b="0" i="0" kern="1200" dirty="0">
                          <a:solidFill>
                            <a:schemeClr val="tx1"/>
                          </a:solidFill>
                          <a:effectLst/>
                          <a:latin typeface="Calibri" panose="020F0502020204030204" pitchFamily="34" charset="0"/>
                          <a:ea typeface="+mn-ea"/>
                          <a:cs typeface="+mn-cs"/>
                        </a:rPr>
                        <a:t> </a:t>
                      </a:r>
                      <a:r>
                        <a:rPr lang="es-ES" sz="1200" b="0" i="0" kern="1200" dirty="0" err="1">
                          <a:solidFill>
                            <a:schemeClr val="tx1"/>
                          </a:solidFill>
                          <a:effectLst/>
                          <a:latin typeface="Calibri" panose="020F0502020204030204" pitchFamily="34" charset="0"/>
                          <a:ea typeface="+mn-ea"/>
                          <a:cs typeface="+mn-cs"/>
                        </a:rPr>
                        <a:t>satellite</a:t>
                      </a:r>
                      <a:endParaRPr lang="es-ES" sz="1200" b="0" i="0" kern="1200" dirty="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Calibri" panose="020F0502020204030204" pitchFamily="34" charset="0"/>
                          <a:ea typeface="+mn-ea"/>
                          <a:cs typeface="+mn-cs"/>
                        </a:rPr>
                        <a:t>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Calibri" panose="020F0502020204030204" pitchFamily="34" charset="0"/>
                          <a:ea typeface="+mn-ea"/>
                          <a:cs typeface="+mn-cs"/>
                        </a:rPr>
                        <a:t>150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98201205"/>
                  </a:ext>
                </a:extLst>
              </a:tr>
              <a:tr h="385675">
                <a:tc>
                  <a:txBody>
                    <a:bodyPr/>
                    <a:lstStyle/>
                    <a:p>
                      <a:pPr marL="0" algn="ctr" defTabSz="457200" rtl="0" eaLnBrk="1" fontAlgn="b" latinLnBrk="0" hangingPunct="1">
                        <a:lnSpc>
                          <a:spcPts val="1200"/>
                        </a:lnSpc>
                      </a:pPr>
                      <a:r>
                        <a:rPr lang="es-ES" sz="1200" b="0" i="0" kern="1200">
                          <a:solidFill>
                            <a:schemeClr val="tx1"/>
                          </a:solidFill>
                          <a:effectLst/>
                          <a:latin typeface="Calibri" panose="020F0502020204030204" pitchFamily="34" charset="0"/>
                          <a:ea typeface="+mn-ea"/>
                          <a:cs typeface="+mn-cs"/>
                        </a:rPr>
                        <a:t>amc rebel sst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Calibri" panose="020F0502020204030204" pitchFamily="34" charset="0"/>
                          <a:ea typeface="+mn-ea"/>
                          <a:cs typeface="+mn-cs"/>
                        </a:rPr>
                        <a:t>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Calibri" panose="020F0502020204030204" pitchFamily="34" charset="0"/>
                          <a:ea typeface="+mn-ea"/>
                          <a:cs typeface="+mn-cs"/>
                        </a:rPr>
                        <a:t>150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3917449"/>
                  </a:ext>
                </a:extLst>
              </a:tr>
              <a:tr h="385675">
                <a:tc>
                  <a:txBody>
                    <a:bodyPr/>
                    <a:lstStyle/>
                    <a:p>
                      <a:pPr marL="0" algn="ctr" defTabSz="457200" rtl="0" eaLnBrk="1" fontAlgn="b" latinLnBrk="0" hangingPunct="1">
                        <a:lnSpc>
                          <a:spcPts val="1200"/>
                        </a:lnSpc>
                      </a:pPr>
                      <a:r>
                        <a:rPr lang="es-ES" sz="1200" b="0" i="0" kern="1200" dirty="0" err="1">
                          <a:solidFill>
                            <a:schemeClr val="tx1"/>
                          </a:solidFill>
                          <a:effectLst/>
                          <a:latin typeface="Calibri" panose="020F0502020204030204" pitchFamily="34" charset="0"/>
                          <a:ea typeface="+mn-ea"/>
                          <a:cs typeface="+mn-cs"/>
                        </a:rPr>
                        <a:t>ford</a:t>
                      </a:r>
                      <a:r>
                        <a:rPr lang="es-ES" sz="1200" b="0" i="0" kern="1200" dirty="0">
                          <a:solidFill>
                            <a:schemeClr val="tx1"/>
                          </a:solidFill>
                          <a:effectLst/>
                          <a:latin typeface="Calibri" panose="020F0502020204030204" pitchFamily="34" charset="0"/>
                          <a:ea typeface="+mn-ea"/>
                          <a:cs typeface="+mn-cs"/>
                        </a:rPr>
                        <a:t> </a:t>
                      </a:r>
                      <a:r>
                        <a:rPr lang="es-ES" sz="1200" b="0" i="0" kern="1200" dirty="0" err="1">
                          <a:solidFill>
                            <a:schemeClr val="tx1"/>
                          </a:solidFill>
                          <a:effectLst/>
                          <a:latin typeface="Calibri" panose="020F0502020204030204" pitchFamily="34" charset="0"/>
                          <a:ea typeface="+mn-ea"/>
                          <a:cs typeface="+mn-cs"/>
                        </a:rPr>
                        <a:t>torino</a:t>
                      </a:r>
                      <a:endParaRPr lang="es-ES" sz="1200" b="0" i="0" kern="1200" dirty="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Calibri" panose="020F0502020204030204" pitchFamily="34" charset="0"/>
                          <a:ea typeface="+mn-ea"/>
                          <a:cs typeface="+mn-cs"/>
                        </a:rPr>
                        <a:t>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Calibri" panose="020F0502020204030204" pitchFamily="34" charset="0"/>
                          <a:ea typeface="+mn-ea"/>
                          <a:cs typeface="+mn-cs"/>
                        </a:rPr>
                        <a:t>140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70637395"/>
                  </a:ext>
                </a:extLst>
              </a:tr>
            </a:tbl>
          </a:graphicData>
        </a:graphic>
      </p:graphicFrame>
      <p:graphicFrame>
        <p:nvGraphicFramePr>
          <p:cNvPr id="4" name="Tabla 3">
            <a:extLst>
              <a:ext uri="{FF2B5EF4-FFF2-40B4-BE49-F238E27FC236}">
                <a16:creationId xmlns:a16="http://schemas.microsoft.com/office/drawing/2014/main" id="{034BD596-3505-4670-8D5E-BD9418157FA3}"/>
              </a:ext>
            </a:extLst>
          </p:cNvPr>
          <p:cNvGraphicFramePr>
            <a:graphicFrameLocks noGrp="1"/>
          </p:cNvGraphicFramePr>
          <p:nvPr>
            <p:extLst>
              <p:ext uri="{D42A27DB-BD31-4B8C-83A1-F6EECF244321}">
                <p14:modId xmlns:p14="http://schemas.microsoft.com/office/powerpoint/2010/main" val="1888930900"/>
              </p:ext>
            </p:extLst>
          </p:nvPr>
        </p:nvGraphicFramePr>
        <p:xfrm>
          <a:off x="441324" y="1723560"/>
          <a:ext cx="5940426" cy="2266548"/>
        </p:xfrm>
        <a:graphic>
          <a:graphicData uri="http://schemas.openxmlformats.org/drawingml/2006/table">
            <a:tbl>
              <a:tblPr firstRow="1" bandRow="1">
                <a:tableStyleId>{5C22544A-7EE6-4342-B048-85BDC9FD1C3A}</a:tableStyleId>
              </a:tblPr>
              <a:tblGrid>
                <a:gridCol w="1980142">
                  <a:extLst>
                    <a:ext uri="{9D8B030D-6E8A-4147-A177-3AD203B41FA5}">
                      <a16:colId xmlns:a16="http://schemas.microsoft.com/office/drawing/2014/main" val="1957654749"/>
                    </a:ext>
                  </a:extLst>
                </a:gridCol>
                <a:gridCol w="1980142">
                  <a:extLst>
                    <a:ext uri="{9D8B030D-6E8A-4147-A177-3AD203B41FA5}">
                      <a16:colId xmlns:a16="http://schemas.microsoft.com/office/drawing/2014/main" val="3530018196"/>
                    </a:ext>
                  </a:extLst>
                </a:gridCol>
                <a:gridCol w="1980142">
                  <a:extLst>
                    <a:ext uri="{9D8B030D-6E8A-4147-A177-3AD203B41FA5}">
                      <a16:colId xmlns:a16="http://schemas.microsoft.com/office/drawing/2014/main" val="3639967157"/>
                    </a:ext>
                  </a:extLst>
                </a:gridCol>
              </a:tblGrid>
              <a:tr h="377758">
                <a:tc>
                  <a:txBody>
                    <a:bodyPr/>
                    <a:lstStyle/>
                    <a:p>
                      <a:pPr marL="0" algn="ctr" defTabSz="457200" rtl="0" eaLnBrk="1" fontAlgn="b" latinLnBrk="0" hangingPunct="1">
                        <a:lnSpc>
                          <a:spcPts val="1200"/>
                        </a:lnSpc>
                      </a:pPr>
                      <a:r>
                        <a:rPr lang="es-ES" sz="1200" kern="1200" dirty="0">
                          <a:solidFill>
                            <a:schemeClr val="tx1"/>
                          </a:solidFill>
                          <a:effectLst/>
                        </a:rPr>
                        <a:t>marca</a:t>
                      </a:r>
                      <a:endParaRPr lang="es-ES" sz="1200" b="0" i="0" kern="1200" dirty="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457200" rtl="0" eaLnBrk="1" fontAlgn="b" latinLnBrk="0" hangingPunct="1">
                        <a:lnSpc>
                          <a:spcPts val="1200"/>
                        </a:lnSpc>
                      </a:pPr>
                      <a:r>
                        <a:rPr lang="es-ES" sz="1200" kern="1200" dirty="0">
                          <a:solidFill>
                            <a:schemeClr val="tx1"/>
                          </a:solidFill>
                          <a:effectLst/>
                        </a:rPr>
                        <a:t>consumo</a:t>
                      </a:r>
                      <a:endParaRPr lang="es-ES" sz="1200" b="0" i="0" kern="1200" dirty="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457200" rtl="0" eaLnBrk="1" fontAlgn="b" latinLnBrk="0" hangingPunct="1">
                        <a:lnSpc>
                          <a:spcPts val="1200"/>
                        </a:lnSpc>
                      </a:pPr>
                      <a:r>
                        <a:rPr lang="es-ES" sz="1200" kern="1200" dirty="0">
                          <a:solidFill>
                            <a:schemeClr val="tx1"/>
                          </a:solidFill>
                          <a:effectLst/>
                        </a:rPr>
                        <a:t>potencia</a:t>
                      </a:r>
                      <a:endParaRPr lang="es-ES" sz="1200" b="0" i="0" kern="1200" dirty="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863029296"/>
                  </a:ext>
                </a:extLst>
              </a:tr>
              <a:tr h="377758">
                <a:tc>
                  <a:txBody>
                    <a:bodyPr/>
                    <a:lstStyle/>
                    <a:p>
                      <a:pPr marL="0" algn="ctr" defTabSz="457200" rtl="0" eaLnBrk="1" fontAlgn="b" latinLnBrk="0" hangingPunct="1">
                        <a:lnSpc>
                          <a:spcPts val="1200"/>
                        </a:lnSpc>
                      </a:pPr>
                      <a:r>
                        <a:rPr lang="es-ES" sz="1200" kern="1200" dirty="0" err="1">
                          <a:effectLst/>
                        </a:rPr>
                        <a:t>chevrolet</a:t>
                      </a:r>
                      <a:r>
                        <a:rPr lang="es-ES" sz="1200" kern="1200" dirty="0">
                          <a:effectLst/>
                        </a:rPr>
                        <a:t> </a:t>
                      </a:r>
                      <a:r>
                        <a:rPr lang="es-ES" sz="1200" kern="1200" dirty="0" err="1">
                          <a:effectLst/>
                        </a:rPr>
                        <a:t>chevelle</a:t>
                      </a:r>
                      <a:r>
                        <a:rPr lang="es-ES" sz="1200" kern="1200" dirty="0">
                          <a:effectLst/>
                        </a:rPr>
                        <a:t> </a:t>
                      </a:r>
                      <a:r>
                        <a:rPr lang="es-ES" sz="1200" kern="1200" dirty="0" err="1">
                          <a:effectLst/>
                        </a:rPr>
                        <a:t>malibu</a:t>
                      </a:r>
                      <a:endParaRPr lang="es-ES" sz="1200" b="0" i="0" kern="1200" dirty="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kern="1200" dirty="0">
                          <a:effectLst/>
                        </a:rPr>
                        <a:t>18</a:t>
                      </a:r>
                      <a:endParaRPr lang="es-ES" sz="1200" b="0" i="0" kern="1200" dirty="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kern="1200" dirty="0">
                          <a:effectLst/>
                        </a:rPr>
                        <a:t>130 CV</a:t>
                      </a:r>
                      <a:endParaRPr lang="es-ES" sz="1200" b="0" i="0" kern="1200" dirty="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8573073"/>
                  </a:ext>
                </a:extLst>
              </a:tr>
              <a:tr h="377758">
                <a:tc>
                  <a:txBody>
                    <a:bodyPr/>
                    <a:lstStyle/>
                    <a:p>
                      <a:pPr marL="0" algn="ctr" defTabSz="457200" rtl="0" eaLnBrk="1" fontAlgn="b" latinLnBrk="0" hangingPunct="1">
                        <a:lnSpc>
                          <a:spcPts val="1200"/>
                        </a:lnSpc>
                      </a:pPr>
                      <a:r>
                        <a:rPr lang="es-ES" sz="1200" kern="1200" dirty="0" err="1">
                          <a:effectLst/>
                        </a:rPr>
                        <a:t>buick</a:t>
                      </a:r>
                      <a:r>
                        <a:rPr lang="es-ES" sz="1200" kern="1200" dirty="0">
                          <a:effectLst/>
                        </a:rPr>
                        <a:t> </a:t>
                      </a:r>
                      <a:r>
                        <a:rPr lang="es-ES" sz="1200" kern="1200" dirty="0" err="1">
                          <a:effectLst/>
                        </a:rPr>
                        <a:t>skylark</a:t>
                      </a:r>
                      <a:r>
                        <a:rPr lang="es-ES" sz="1200" kern="1200" dirty="0">
                          <a:effectLst/>
                        </a:rPr>
                        <a:t> 320</a:t>
                      </a:r>
                      <a:endParaRPr lang="es-ES" sz="1200" b="0" i="0" kern="1200" dirty="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kern="1200" dirty="0">
                          <a:effectLst/>
                        </a:rPr>
                        <a:t>15 litros</a:t>
                      </a:r>
                      <a:endParaRPr lang="es-ES" sz="1200" b="0" i="0" kern="1200" dirty="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kern="1200" dirty="0">
                          <a:effectLst/>
                        </a:rPr>
                        <a:t>165</a:t>
                      </a:r>
                      <a:endParaRPr lang="es-ES" sz="1200" b="0" i="0" kern="1200" dirty="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06014927"/>
                  </a:ext>
                </a:extLst>
              </a:tr>
              <a:tr h="377758">
                <a:tc>
                  <a:txBody>
                    <a:bodyPr/>
                    <a:lstStyle/>
                    <a:p>
                      <a:pPr marL="0" algn="ctr" defTabSz="457200" rtl="0" eaLnBrk="1" fontAlgn="b" latinLnBrk="0" hangingPunct="1">
                        <a:lnSpc>
                          <a:spcPts val="1200"/>
                        </a:lnSpc>
                      </a:pPr>
                      <a:r>
                        <a:rPr lang="es-ES" sz="1200" kern="1200">
                          <a:effectLst/>
                        </a:rPr>
                        <a:t>plymouth satellite</a:t>
                      </a:r>
                      <a:endParaRPr lang="es-ES" sz="1200" b="0" i="0" kern="120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kern="1200" dirty="0">
                          <a:effectLst/>
                        </a:rPr>
                        <a:t>18</a:t>
                      </a:r>
                      <a:endParaRPr lang="es-ES" sz="1200" b="0" i="0" kern="1200" dirty="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kern="1200" dirty="0">
                          <a:effectLst/>
                        </a:rPr>
                        <a:t>150 CV</a:t>
                      </a:r>
                      <a:endParaRPr lang="es-ES" sz="1200" b="0" i="0" kern="1200" dirty="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9767501"/>
                  </a:ext>
                </a:extLst>
              </a:tr>
              <a:tr h="377758">
                <a:tc>
                  <a:txBody>
                    <a:bodyPr/>
                    <a:lstStyle/>
                    <a:p>
                      <a:pPr marL="0" algn="ctr" defTabSz="457200" rtl="0" eaLnBrk="1" fontAlgn="b" latinLnBrk="0" hangingPunct="1">
                        <a:lnSpc>
                          <a:spcPts val="1200"/>
                        </a:lnSpc>
                      </a:pPr>
                      <a:r>
                        <a:rPr lang="es-ES" sz="1200" kern="1200">
                          <a:effectLst/>
                        </a:rPr>
                        <a:t>amc rebel sst</a:t>
                      </a:r>
                      <a:endParaRPr lang="es-ES" sz="1200" b="0" i="0" kern="120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kern="1200" dirty="0">
                          <a:effectLst/>
                        </a:rPr>
                        <a:t>16 l.</a:t>
                      </a:r>
                      <a:endParaRPr lang="es-ES" sz="1200" b="0" i="0" kern="1200" dirty="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kern="1200" dirty="0">
                          <a:effectLst/>
                        </a:rPr>
                        <a:t>150 CV</a:t>
                      </a:r>
                      <a:endParaRPr lang="es-ES" sz="1200" b="0" i="0" kern="1200" dirty="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6362022"/>
                  </a:ext>
                </a:extLst>
              </a:tr>
              <a:tr h="377758">
                <a:tc>
                  <a:txBody>
                    <a:bodyPr/>
                    <a:lstStyle/>
                    <a:p>
                      <a:pPr marL="0" algn="ctr" defTabSz="457200" rtl="0" eaLnBrk="1" fontAlgn="b" latinLnBrk="0" hangingPunct="1">
                        <a:lnSpc>
                          <a:spcPts val="1200"/>
                        </a:lnSpc>
                      </a:pPr>
                      <a:r>
                        <a:rPr lang="es-ES" sz="1200" kern="1200">
                          <a:effectLst/>
                        </a:rPr>
                        <a:t>ford torino</a:t>
                      </a:r>
                      <a:endParaRPr lang="es-ES" sz="1200" b="0" i="0" kern="120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kern="1200" dirty="0">
                          <a:effectLst/>
                        </a:rPr>
                        <a:t>17</a:t>
                      </a:r>
                      <a:endParaRPr lang="es-ES" sz="1200" b="0" i="0" kern="1200" dirty="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kern="1200" dirty="0">
                          <a:effectLst/>
                        </a:rPr>
                        <a:t>140</a:t>
                      </a:r>
                      <a:endParaRPr lang="es-ES" sz="1200" b="0" i="0" kern="1200" dirty="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16667125"/>
                  </a:ext>
                </a:extLst>
              </a:tr>
            </a:tbl>
          </a:graphicData>
        </a:graphic>
      </p:graphicFrame>
      <p:sp>
        <p:nvSpPr>
          <p:cNvPr id="5" name="Rectángulo 4">
            <a:extLst>
              <a:ext uri="{FF2B5EF4-FFF2-40B4-BE49-F238E27FC236}">
                <a16:creationId xmlns:a16="http://schemas.microsoft.com/office/drawing/2014/main" id="{9BBFD172-08D1-4FB5-9595-38227FC1AB3A}"/>
              </a:ext>
            </a:extLst>
          </p:cNvPr>
          <p:cNvSpPr/>
          <p:nvPr/>
        </p:nvSpPr>
        <p:spPr>
          <a:xfrm>
            <a:off x="373119" y="1002420"/>
            <a:ext cx="5829300" cy="338554"/>
          </a:xfrm>
          <a:prstGeom prst="rect">
            <a:avLst/>
          </a:prstGeom>
        </p:spPr>
        <p:txBody>
          <a:bodyPr wrap="square">
            <a:spAutoFit/>
          </a:bodyPr>
          <a:lstStyle/>
          <a:p>
            <a:pPr marL="285750" indent="-285750">
              <a:buClr>
                <a:srgbClr val="7030A0"/>
              </a:buClr>
              <a:buFont typeface="Wingdings" panose="05000000000000000000" pitchFamily="2" charset="2"/>
              <a:buChar char="§"/>
            </a:pPr>
            <a:r>
              <a:rPr lang="es-ES_tradnl" sz="1600" b="1" dirty="0"/>
              <a:t>Ejemplo</a:t>
            </a:r>
            <a:r>
              <a:rPr lang="es-ES_tradnl" sz="1600" dirty="0"/>
              <a:t>: </a:t>
            </a:r>
            <a:r>
              <a:rPr lang="es-ES_tradnl" sz="1200" dirty="0"/>
              <a:t>tipos de datos en tres columnas (</a:t>
            </a:r>
            <a:r>
              <a:rPr lang="es-ES_tradnl" sz="1200" dirty="0" err="1"/>
              <a:t>string</a:t>
            </a:r>
            <a:r>
              <a:rPr lang="es-ES_tradnl" sz="1200" dirty="0"/>
              <a:t>, </a:t>
            </a:r>
            <a:r>
              <a:rPr lang="es-ES_tradnl" sz="1200" dirty="0" err="1"/>
              <a:t>integer</a:t>
            </a:r>
            <a:r>
              <a:rPr lang="es-ES_tradnl" sz="1200" dirty="0"/>
              <a:t>, </a:t>
            </a:r>
            <a:r>
              <a:rPr lang="es-ES_tradnl" sz="1200" dirty="0" err="1"/>
              <a:t>integer</a:t>
            </a:r>
            <a:r>
              <a:rPr lang="es-ES_tradnl" sz="1200" dirty="0"/>
              <a:t>).</a:t>
            </a:r>
          </a:p>
        </p:txBody>
      </p:sp>
      <p:sp>
        <p:nvSpPr>
          <p:cNvPr id="7" name="Rectángulo 6">
            <a:extLst>
              <a:ext uri="{FF2B5EF4-FFF2-40B4-BE49-F238E27FC236}">
                <a16:creationId xmlns:a16="http://schemas.microsoft.com/office/drawing/2014/main" id="{76CBE718-C8F7-46D2-9ECC-83EC347C4141}"/>
              </a:ext>
            </a:extLst>
          </p:cNvPr>
          <p:cNvSpPr/>
          <p:nvPr/>
        </p:nvSpPr>
        <p:spPr>
          <a:xfrm>
            <a:off x="428748" y="4457861"/>
            <a:ext cx="6000504" cy="2352634"/>
          </a:xfrm>
          <a:prstGeom prst="rect">
            <a:avLst/>
          </a:prstGeom>
          <a:noFill/>
          <a:ln w="57150">
            <a:solidFill>
              <a:srgbClr val="00B05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045B3A2F-3844-4ACF-917D-9EC56CCE9485}"/>
              </a:ext>
            </a:extLst>
          </p:cNvPr>
          <p:cNvSpPr/>
          <p:nvPr/>
        </p:nvSpPr>
        <p:spPr>
          <a:xfrm>
            <a:off x="441324" y="1721922"/>
            <a:ext cx="5940425" cy="2244436"/>
          </a:xfrm>
          <a:prstGeom prst="rect">
            <a:avLst/>
          </a:prstGeom>
          <a:noFill/>
          <a:ln w="57150">
            <a:solidFill>
              <a:srgbClr val="FF5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587FAB9A-8087-4265-A06F-7C20508DF4D5}"/>
              </a:ext>
            </a:extLst>
          </p:cNvPr>
          <p:cNvSpPr txBox="1"/>
          <p:nvPr/>
        </p:nvSpPr>
        <p:spPr>
          <a:xfrm>
            <a:off x="-57152" y="-34237"/>
            <a:ext cx="884791" cy="769441"/>
          </a:xfrm>
          <a:prstGeom prst="rect">
            <a:avLst/>
          </a:prstGeom>
          <a:noFill/>
        </p:spPr>
        <p:txBody>
          <a:bodyPr wrap="square" rtlCol="0">
            <a:spAutoFit/>
          </a:bodyPr>
          <a:lstStyle/>
          <a:p>
            <a:pPr algn="ctr"/>
            <a:r>
              <a:rPr lang="es-ES" sz="4400" spc="-150" dirty="0">
                <a:solidFill>
                  <a:schemeClr val="bg1"/>
                </a:solidFill>
                <a:latin typeface="Neutra Text" panose="02000000000000000000" pitchFamily="50" charset="0"/>
              </a:rPr>
              <a:t>04</a:t>
            </a:r>
          </a:p>
        </p:txBody>
      </p:sp>
      <p:grpSp>
        <p:nvGrpSpPr>
          <p:cNvPr id="12" name="Grupo 11">
            <a:extLst>
              <a:ext uri="{FF2B5EF4-FFF2-40B4-BE49-F238E27FC236}">
                <a16:creationId xmlns:a16="http://schemas.microsoft.com/office/drawing/2014/main" id="{7B979544-C385-4BCA-858D-E9BEBF28200F}"/>
              </a:ext>
            </a:extLst>
          </p:cNvPr>
          <p:cNvGrpSpPr/>
          <p:nvPr/>
        </p:nvGrpSpPr>
        <p:grpSpPr>
          <a:xfrm>
            <a:off x="5482438" y="146052"/>
            <a:ext cx="1067590" cy="486871"/>
            <a:chOff x="4170207" y="4580142"/>
            <a:chExt cx="752397" cy="343128"/>
          </a:xfrm>
        </p:grpSpPr>
        <p:grpSp>
          <p:nvGrpSpPr>
            <p:cNvPr id="13" name="Grupo 12">
              <a:extLst>
                <a:ext uri="{FF2B5EF4-FFF2-40B4-BE49-F238E27FC236}">
                  <a16:creationId xmlns:a16="http://schemas.microsoft.com/office/drawing/2014/main" id="{9E195ADC-7667-460D-BB51-E962FC9FBF7E}"/>
                </a:ext>
              </a:extLst>
            </p:cNvPr>
            <p:cNvGrpSpPr/>
            <p:nvPr/>
          </p:nvGrpSpPr>
          <p:grpSpPr>
            <a:xfrm>
              <a:off x="4170207" y="4580142"/>
              <a:ext cx="752397" cy="343127"/>
              <a:chOff x="4690443" y="1043940"/>
              <a:chExt cx="1386840" cy="632462"/>
            </a:xfrm>
          </p:grpSpPr>
          <p:sp>
            <p:nvSpPr>
              <p:cNvPr id="16" name="Rectángulo 15">
                <a:extLst>
                  <a:ext uri="{FF2B5EF4-FFF2-40B4-BE49-F238E27FC236}">
                    <a16:creationId xmlns:a16="http://schemas.microsoft.com/office/drawing/2014/main" id="{532E654D-7684-4D9A-823F-DDC7BFF3D498}"/>
                  </a:ext>
                </a:extLst>
              </p:cNvPr>
              <p:cNvSpPr/>
              <p:nvPr/>
            </p:nvSpPr>
            <p:spPr>
              <a:xfrm>
                <a:off x="4724398" y="1219202"/>
                <a:ext cx="241387" cy="45720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1</a:t>
                </a:r>
              </a:p>
            </p:txBody>
          </p:sp>
          <p:grpSp>
            <p:nvGrpSpPr>
              <p:cNvPr id="17" name="Grupo 16">
                <a:extLst>
                  <a:ext uri="{FF2B5EF4-FFF2-40B4-BE49-F238E27FC236}">
                    <a16:creationId xmlns:a16="http://schemas.microsoft.com/office/drawing/2014/main" id="{6EEDBEF8-09A7-495B-BA6F-03B868291211}"/>
                  </a:ext>
                </a:extLst>
              </p:cNvPr>
              <p:cNvGrpSpPr/>
              <p:nvPr/>
            </p:nvGrpSpPr>
            <p:grpSpPr>
              <a:xfrm>
                <a:off x="4690443" y="1043940"/>
                <a:ext cx="1386840" cy="632013"/>
                <a:chOff x="4690443" y="1043940"/>
                <a:chExt cx="1386840" cy="632013"/>
              </a:xfrm>
            </p:grpSpPr>
            <p:sp>
              <p:nvSpPr>
                <p:cNvPr id="18" name="Rectángulo 17">
                  <a:extLst>
                    <a:ext uri="{FF2B5EF4-FFF2-40B4-BE49-F238E27FC236}">
                      <a16:creationId xmlns:a16="http://schemas.microsoft.com/office/drawing/2014/main" id="{552CE3D6-827E-4221-B02E-481A30C523E0}"/>
                    </a:ext>
                  </a:extLst>
                </p:cNvPr>
                <p:cNvSpPr/>
                <p:nvPr/>
              </p:nvSpPr>
              <p:spPr>
                <a:xfrm>
                  <a:off x="4690443" y="1043940"/>
                  <a:ext cx="1386840" cy="144780"/>
                </a:xfrm>
                <a:prstGeom prst="rect">
                  <a:avLst/>
                </a:prstGeom>
                <a:solidFill>
                  <a:schemeClr val="bg1">
                    <a:lumMod val="8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cxnSp>
              <p:nvCxnSpPr>
                <p:cNvPr id="19" name="Conector recto 18">
                  <a:extLst>
                    <a:ext uri="{FF2B5EF4-FFF2-40B4-BE49-F238E27FC236}">
                      <a16:creationId xmlns:a16="http://schemas.microsoft.com/office/drawing/2014/main" id="{758533A9-18C8-46DB-9CE0-542D6C9DBFC8}"/>
                    </a:ext>
                  </a:extLst>
                </p:cNvPr>
                <p:cNvCxnSpPr/>
                <p:nvPr/>
              </p:nvCxnSpPr>
              <p:spPr>
                <a:xfrm>
                  <a:off x="5617592" y="1256853"/>
                  <a:ext cx="0" cy="4191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FF33D4B4-4D90-4D98-8706-06E1679B728B}"/>
                    </a:ext>
                  </a:extLst>
                </p:cNvPr>
                <p:cNvCxnSpPr/>
                <p:nvPr/>
              </p:nvCxnSpPr>
              <p:spPr>
                <a:xfrm>
                  <a:off x="5082110" y="1256854"/>
                  <a:ext cx="0" cy="4190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4" name="Rectángulo 13">
              <a:extLst>
                <a:ext uri="{FF2B5EF4-FFF2-40B4-BE49-F238E27FC236}">
                  <a16:creationId xmlns:a16="http://schemas.microsoft.com/office/drawing/2014/main" id="{BF819833-5377-4CB6-BD10-69D3DDB163FB}"/>
                </a:ext>
              </a:extLst>
            </p:cNvPr>
            <p:cNvSpPr/>
            <p:nvPr/>
          </p:nvSpPr>
          <p:spPr>
            <a:xfrm>
              <a:off x="4469616" y="4675226"/>
              <a:ext cx="130959" cy="24804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2</a:t>
              </a:r>
            </a:p>
          </p:txBody>
        </p:sp>
        <p:sp>
          <p:nvSpPr>
            <p:cNvPr id="15" name="Rectángulo 14">
              <a:extLst>
                <a:ext uri="{FF2B5EF4-FFF2-40B4-BE49-F238E27FC236}">
                  <a16:creationId xmlns:a16="http://schemas.microsoft.com/office/drawing/2014/main" id="{975D8129-A4BE-4459-87D0-66477F195A45}"/>
                </a:ext>
              </a:extLst>
            </p:cNvPr>
            <p:cNvSpPr/>
            <p:nvPr/>
          </p:nvSpPr>
          <p:spPr>
            <a:xfrm>
              <a:off x="4755365" y="4675227"/>
              <a:ext cx="130959" cy="248043"/>
            </a:xfrm>
            <a:prstGeom prst="rect">
              <a:avLst/>
            </a:prstGeom>
            <a:solidFill>
              <a:srgbClr val="F49A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3</a:t>
              </a:r>
            </a:p>
          </p:txBody>
        </p:sp>
      </p:grpSp>
      <p:sp>
        <p:nvSpPr>
          <p:cNvPr id="21" name="Rectángulo 20">
            <a:extLst>
              <a:ext uri="{FF2B5EF4-FFF2-40B4-BE49-F238E27FC236}">
                <a16:creationId xmlns:a16="http://schemas.microsoft.com/office/drawing/2014/main" id="{3B5C1772-7FB2-DB46-93F2-3896942D4455}"/>
              </a:ext>
            </a:extLst>
          </p:cNvPr>
          <p:cNvSpPr/>
          <p:nvPr/>
        </p:nvSpPr>
        <p:spPr>
          <a:xfrm>
            <a:off x="428745" y="7203510"/>
            <a:ext cx="6000507" cy="1200329"/>
          </a:xfrm>
          <a:prstGeom prst="rect">
            <a:avLst/>
          </a:prstGeom>
        </p:spPr>
        <p:txBody>
          <a:bodyPr wrap="square">
            <a:spAutoFit/>
          </a:bodyPr>
          <a:lstStyle/>
          <a:p>
            <a:pPr algn="just">
              <a:buClr>
                <a:srgbClr val="7030A0"/>
              </a:buClr>
            </a:pPr>
            <a:r>
              <a:rPr lang="es-ES_tradnl" sz="1200" dirty="0"/>
              <a:t>Las buenas prácticas indican que las unidades de medida deben describirse en el diccionario de datos y no en el nombrado de los campos. En última instancia y si se carece de diccionario, es posible indicar la unidad de medida en el nombre del campo, por ejemplo: ”</a:t>
            </a:r>
            <a:r>
              <a:rPr lang="es-ES_tradnl" sz="1200" dirty="0" err="1"/>
              <a:t>consumo_litros</a:t>
            </a:r>
            <a:r>
              <a:rPr lang="es-ES_tradnl" sz="1200" dirty="0"/>
              <a:t>” o “</a:t>
            </a:r>
            <a:r>
              <a:rPr lang="es-ES_tradnl" sz="1200" dirty="0" err="1"/>
              <a:t>potencia_cv</a:t>
            </a:r>
            <a:r>
              <a:rPr lang="es-ES_tradnl" sz="1200" dirty="0"/>
              <a:t>”, siempre y cuando todos los valores de la columna tengan asociada la misma unidad de medida.</a:t>
            </a:r>
          </a:p>
          <a:p>
            <a:pPr algn="just">
              <a:buClr>
                <a:srgbClr val="7030A0"/>
              </a:buClr>
            </a:pPr>
            <a:endParaRPr lang="es-ES_tradnl" sz="1200" dirty="0"/>
          </a:p>
        </p:txBody>
      </p:sp>
      <p:pic>
        <p:nvPicPr>
          <p:cNvPr id="23" name="Imagen 22">
            <a:extLst>
              <a:ext uri="{FF2B5EF4-FFF2-40B4-BE49-F238E27FC236}">
                <a16:creationId xmlns:a16="http://schemas.microsoft.com/office/drawing/2014/main" id="{0E8E59D0-A364-4D73-ADED-E82A7EC90A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59994" y="1334483"/>
            <a:ext cx="538511" cy="597890"/>
          </a:xfrm>
          <a:prstGeom prst="rect">
            <a:avLst/>
          </a:prstGeom>
        </p:spPr>
      </p:pic>
      <p:pic>
        <p:nvPicPr>
          <p:cNvPr id="24" name="Imagen 23">
            <a:extLst>
              <a:ext uri="{FF2B5EF4-FFF2-40B4-BE49-F238E27FC236}">
                <a16:creationId xmlns:a16="http://schemas.microsoft.com/office/drawing/2014/main" id="{461E657C-0D42-48BC-A90A-1EA7535ECD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21818" y="4187326"/>
            <a:ext cx="591315" cy="589395"/>
          </a:xfrm>
          <a:prstGeom prst="rect">
            <a:avLst/>
          </a:prstGeom>
        </p:spPr>
      </p:pic>
    </p:spTree>
    <p:extLst>
      <p:ext uri="{BB962C8B-B14F-4D97-AF65-F5344CB8AC3E}">
        <p14:creationId xmlns:p14="http://schemas.microsoft.com/office/powerpoint/2010/main" val="29477956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05649EE1-1C96-4740-A920-B2836B532244}"/>
              </a:ext>
            </a:extLst>
          </p:cNvPr>
          <p:cNvSpPr/>
          <p:nvPr/>
        </p:nvSpPr>
        <p:spPr>
          <a:xfrm>
            <a:off x="5179631" y="7046"/>
            <a:ext cx="1678369" cy="783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Marcador de número de diapositiva 1">
            <a:extLst>
              <a:ext uri="{FF2B5EF4-FFF2-40B4-BE49-F238E27FC236}">
                <a16:creationId xmlns:a16="http://schemas.microsoft.com/office/drawing/2014/main" id="{2944877B-CDC8-48D8-99E2-0DF2AF547876}"/>
              </a:ext>
            </a:extLst>
          </p:cNvPr>
          <p:cNvSpPr>
            <a:spLocks noGrp="1"/>
          </p:cNvSpPr>
          <p:nvPr>
            <p:ph type="sldNum" sz="quarter" idx="12"/>
          </p:nvPr>
        </p:nvSpPr>
        <p:spPr/>
        <p:txBody>
          <a:bodyPr/>
          <a:lstStyle/>
          <a:p>
            <a:fld id="{B0B223AA-581B-472F-BB2F-AB3AEAB0FF05}" type="slidenum">
              <a:rPr lang="es-ES" smtClean="0"/>
              <a:t>33</a:t>
            </a:fld>
            <a:endParaRPr lang="es-ES" dirty="0"/>
          </a:p>
        </p:txBody>
      </p:sp>
      <p:sp>
        <p:nvSpPr>
          <p:cNvPr id="3" name="CuadroTexto 2">
            <a:extLst>
              <a:ext uri="{FF2B5EF4-FFF2-40B4-BE49-F238E27FC236}">
                <a16:creationId xmlns:a16="http://schemas.microsoft.com/office/drawing/2014/main" id="{A91ABA5E-F276-4692-AEC3-7E7598DDDD4F}"/>
              </a:ext>
            </a:extLst>
          </p:cNvPr>
          <p:cNvSpPr txBox="1"/>
          <p:nvPr/>
        </p:nvSpPr>
        <p:spPr>
          <a:xfrm>
            <a:off x="-64961" y="2808424"/>
            <a:ext cx="884791" cy="769441"/>
          </a:xfrm>
          <a:prstGeom prst="rect">
            <a:avLst/>
          </a:prstGeom>
          <a:noFill/>
        </p:spPr>
        <p:txBody>
          <a:bodyPr wrap="square" rtlCol="0">
            <a:spAutoFit/>
          </a:bodyPr>
          <a:lstStyle/>
          <a:p>
            <a:pPr algn="ctr"/>
            <a:r>
              <a:rPr lang="es-ES" sz="4400" spc="-150" dirty="0">
                <a:solidFill>
                  <a:schemeClr val="bg1"/>
                </a:solidFill>
                <a:latin typeface="Neutra Text" panose="02000000000000000000" pitchFamily="50" charset="0"/>
              </a:rPr>
              <a:t>04</a:t>
            </a:r>
          </a:p>
        </p:txBody>
      </p:sp>
      <p:sp>
        <p:nvSpPr>
          <p:cNvPr id="4" name="CuadroTexto 3">
            <a:extLst>
              <a:ext uri="{FF2B5EF4-FFF2-40B4-BE49-F238E27FC236}">
                <a16:creationId xmlns:a16="http://schemas.microsoft.com/office/drawing/2014/main" id="{EAFA2FDC-DA89-41B9-9EB7-2D1706D5970D}"/>
              </a:ext>
            </a:extLst>
          </p:cNvPr>
          <p:cNvSpPr txBox="1"/>
          <p:nvPr/>
        </p:nvSpPr>
        <p:spPr>
          <a:xfrm>
            <a:off x="842606" y="1275062"/>
            <a:ext cx="1206746" cy="1107996"/>
          </a:xfrm>
          <a:prstGeom prst="rect">
            <a:avLst/>
          </a:prstGeom>
          <a:noFill/>
        </p:spPr>
        <p:txBody>
          <a:bodyPr wrap="square" rtlCol="0">
            <a:spAutoFit/>
          </a:bodyPr>
          <a:lstStyle/>
          <a:p>
            <a:r>
              <a:rPr lang="es-ES" sz="6600" spc="-300" dirty="0">
                <a:solidFill>
                  <a:srgbClr val="801F8A"/>
                </a:solidFill>
                <a:latin typeface="Neutra Text" panose="02000000000000000000" pitchFamily="50" charset="0"/>
              </a:rPr>
              <a:t>P8</a:t>
            </a:r>
          </a:p>
        </p:txBody>
      </p:sp>
      <p:pic>
        <p:nvPicPr>
          <p:cNvPr id="5" name="Imagen 4">
            <a:extLst>
              <a:ext uri="{FF2B5EF4-FFF2-40B4-BE49-F238E27FC236}">
                <a16:creationId xmlns:a16="http://schemas.microsoft.com/office/drawing/2014/main" id="{7504B4A1-3FE7-496F-A404-E4E4BB2397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9351" y="2315867"/>
            <a:ext cx="5632594" cy="79617"/>
          </a:xfrm>
          <a:prstGeom prst="rect">
            <a:avLst/>
          </a:prstGeom>
        </p:spPr>
      </p:pic>
      <p:sp>
        <p:nvSpPr>
          <p:cNvPr id="6" name="CuadroTexto 5">
            <a:extLst>
              <a:ext uri="{FF2B5EF4-FFF2-40B4-BE49-F238E27FC236}">
                <a16:creationId xmlns:a16="http://schemas.microsoft.com/office/drawing/2014/main" id="{DEC4A55D-266F-49AD-9CA6-0DBC34D68FF1}"/>
              </a:ext>
            </a:extLst>
          </p:cNvPr>
          <p:cNvSpPr txBox="1"/>
          <p:nvPr/>
        </p:nvSpPr>
        <p:spPr>
          <a:xfrm>
            <a:off x="2071592" y="1101466"/>
            <a:ext cx="4410427" cy="1200329"/>
          </a:xfrm>
          <a:prstGeom prst="rect">
            <a:avLst/>
          </a:prstGeom>
          <a:noFill/>
        </p:spPr>
        <p:txBody>
          <a:bodyPr wrap="square" rtlCol="0">
            <a:spAutoFit/>
          </a:bodyPr>
          <a:lstStyle/>
          <a:p>
            <a:r>
              <a:rPr lang="es-ES_tradnl" sz="3600" dirty="0">
                <a:latin typeface="Neutra Text" panose="02000000000000000000" pitchFamily="50" charset="0"/>
              </a:rPr>
              <a:t>Estandarización de valores de los campos</a:t>
            </a:r>
            <a:endParaRPr lang="es-ES" sz="3600" spc="-150" dirty="0">
              <a:latin typeface="Neutra Text" panose="02000000000000000000" pitchFamily="50" charset="0"/>
            </a:endParaRPr>
          </a:p>
        </p:txBody>
      </p:sp>
      <p:sp>
        <p:nvSpPr>
          <p:cNvPr id="8" name="Rectángulo 7">
            <a:extLst>
              <a:ext uri="{FF2B5EF4-FFF2-40B4-BE49-F238E27FC236}">
                <a16:creationId xmlns:a16="http://schemas.microsoft.com/office/drawing/2014/main" id="{2F42A253-68C4-46ED-AD99-EC97CD79E6F5}"/>
              </a:ext>
            </a:extLst>
          </p:cNvPr>
          <p:cNvSpPr/>
          <p:nvPr/>
        </p:nvSpPr>
        <p:spPr>
          <a:xfrm>
            <a:off x="948706" y="2583583"/>
            <a:ext cx="5533239" cy="6140142"/>
          </a:xfrm>
          <a:prstGeom prst="rect">
            <a:avLst/>
          </a:prstGeom>
        </p:spPr>
        <p:txBody>
          <a:bodyPr wrap="square">
            <a:spAutoFit/>
          </a:bodyPr>
          <a:lstStyle/>
          <a:p>
            <a:pPr marL="171450" indent="-171450" algn="just">
              <a:spcBef>
                <a:spcPts val="600"/>
              </a:spcBef>
              <a:spcAft>
                <a:spcPts val="600"/>
              </a:spcAft>
              <a:buClr>
                <a:srgbClr val="7030A0"/>
              </a:buClr>
              <a:buFont typeface="Wingdings" panose="05000000000000000000" pitchFamily="2" charset="2"/>
              <a:buChar char="§"/>
            </a:pPr>
            <a:r>
              <a:rPr lang="es-ES_tradnl" sz="1200" dirty="0"/>
              <a:t>El uso de valores estandarizados permite la correlación de datos entre conjuntos de datos, la comparación </a:t>
            </a:r>
            <a:r>
              <a:rPr lang="es-ES_tradnl" sz="1200" dirty="0" err="1"/>
              <a:t>inter-administraciones</a:t>
            </a:r>
            <a:r>
              <a:rPr lang="es-ES_tradnl" sz="1200" dirty="0"/>
              <a:t> (entre agencias y/o sectores), la interoperabilidad y el enlazado de datos. Para ello, los valores de determinados campos deben ser consistentes entre </a:t>
            </a:r>
            <a:r>
              <a:rPr lang="es-ES_tradnl" sz="1200" dirty="0" err="1"/>
              <a:t>datasets</a:t>
            </a:r>
            <a:r>
              <a:rPr lang="es-ES_tradnl" sz="1200" dirty="0"/>
              <a:t>.</a:t>
            </a:r>
          </a:p>
          <a:p>
            <a:pPr marL="171450" indent="-171450" algn="just">
              <a:spcBef>
                <a:spcPts val="600"/>
              </a:spcBef>
              <a:buClr>
                <a:srgbClr val="7030A0"/>
              </a:buClr>
              <a:buFont typeface="Wingdings" panose="05000000000000000000" pitchFamily="2" charset="2"/>
              <a:buChar char="§"/>
            </a:pPr>
            <a:r>
              <a:rPr lang="es-ES_tradnl" sz="1200" dirty="0"/>
              <a:t>A tener en cuenta:</a:t>
            </a:r>
          </a:p>
          <a:p>
            <a:pPr marL="628650" lvl="1" indent="-171450" algn="just">
              <a:spcBef>
                <a:spcPts val="600"/>
              </a:spcBef>
              <a:buClr>
                <a:srgbClr val="7030A0"/>
              </a:buClr>
              <a:buFont typeface="Wingdings" panose="05000000000000000000" pitchFamily="2" charset="2"/>
              <a:buChar char="§"/>
            </a:pPr>
            <a:r>
              <a:rPr lang="es-ES_tradnl" sz="1200" dirty="0"/>
              <a:t>Solo es posible saber si una magnitud es grande o pequeña si se puede  comparar con otra teniendo en cuenta las similitudes y diferencias, por ejemplo, entre conjuntos de datos originados por diferentes administraciones.</a:t>
            </a:r>
          </a:p>
          <a:p>
            <a:pPr marL="628650" lvl="1" indent="-171450" algn="just">
              <a:spcBef>
                <a:spcPts val="600"/>
              </a:spcBef>
              <a:buClr>
                <a:srgbClr val="7030A0"/>
              </a:buClr>
              <a:buFont typeface="Wingdings" panose="05000000000000000000" pitchFamily="2" charset="2"/>
              <a:buChar char="§"/>
            </a:pPr>
            <a:r>
              <a:rPr lang="es-ES_tradnl" sz="1200" dirty="0"/>
              <a:t>La </a:t>
            </a:r>
            <a:r>
              <a:rPr lang="es-ES_tradnl" sz="1200" dirty="0">
                <a:hlinkClick r:id="rId3"/>
              </a:rPr>
              <a:t>norma AENOR 137801:2015, Ciudades Inteligentes, Datos Abiertos</a:t>
            </a:r>
            <a:r>
              <a:rPr lang="es-ES_tradnl" sz="1200" dirty="0"/>
              <a:t>,</a:t>
            </a:r>
            <a:r>
              <a:rPr lang="es-ES" sz="1200" dirty="0"/>
              <a:t> </a:t>
            </a:r>
            <a:r>
              <a:rPr lang="es-ES_tradnl" sz="1200" dirty="0"/>
              <a:t>considera datos técnicamente correctos aquellos que, entre otras características:  </a:t>
            </a:r>
            <a:endParaRPr lang="es-ES" sz="1200" dirty="0"/>
          </a:p>
          <a:p>
            <a:pPr marL="1085850" lvl="2" indent="-171450" algn="just">
              <a:spcBef>
                <a:spcPts val="600"/>
              </a:spcBef>
              <a:buClr>
                <a:srgbClr val="7030A0"/>
              </a:buClr>
              <a:buFont typeface="Arial" panose="020B0604020202020204" pitchFamily="34" charset="0"/>
              <a:buChar char="•"/>
            </a:pPr>
            <a:r>
              <a:rPr lang="es-ES_tradnl" sz="1200" dirty="0"/>
              <a:t>Utilizan la misma codificación y normalización para el mismo tipo de dato publicado en diferentes </a:t>
            </a:r>
            <a:r>
              <a:rPr lang="es-ES_tradnl" sz="1200" dirty="0" err="1"/>
              <a:t>datasets</a:t>
            </a:r>
            <a:r>
              <a:rPr lang="es-ES_tradnl" sz="1200" dirty="0"/>
              <a:t>  de un catálogo. Por ejemplo, las direcciones se publican siempre con la misma estructura, tipo, formatos en cualquier conjunto de datos y los elementos de georreferenciación utilizan el mismo sistema de coordenadas de referencia.  </a:t>
            </a:r>
            <a:endParaRPr lang="es-ES" sz="1200" dirty="0"/>
          </a:p>
          <a:p>
            <a:pPr marL="1085850" lvl="2" indent="-171450" algn="just">
              <a:spcBef>
                <a:spcPts val="600"/>
              </a:spcBef>
              <a:buClr>
                <a:srgbClr val="7030A0"/>
              </a:buClr>
              <a:buFont typeface="Arial" panose="020B0604020202020204" pitchFamily="34" charset="0"/>
              <a:buChar char="•"/>
            </a:pPr>
            <a:r>
              <a:rPr lang="es-ES_tradnl" sz="1200" dirty="0"/>
              <a:t>La codificación y normalización utilizada se basa en algún estándar común reconocido y utilizado por otras organizaciones codificación. Por ejemplo: estándares aprobados por </a:t>
            </a:r>
            <a:r>
              <a:rPr lang="es-ES_tradnl" sz="1200" dirty="0">
                <a:hlinkClick r:id="rId4"/>
              </a:rPr>
              <a:t>EUROSTAT</a:t>
            </a:r>
            <a:r>
              <a:rPr lang="es-ES_tradnl" sz="1200" dirty="0"/>
              <a:t> o el </a:t>
            </a:r>
            <a:r>
              <a:rPr lang="es-ES_tradnl" sz="1200" dirty="0">
                <a:hlinkClick r:id="rId5"/>
              </a:rPr>
              <a:t>INE</a:t>
            </a:r>
            <a:r>
              <a:rPr lang="es-ES_tradnl" sz="1200" dirty="0"/>
              <a:t>. </a:t>
            </a:r>
          </a:p>
          <a:p>
            <a:pPr marL="628650" lvl="1" indent="-171450" algn="just">
              <a:spcBef>
                <a:spcPts val="600"/>
              </a:spcBef>
              <a:buClr>
                <a:srgbClr val="7030A0"/>
              </a:buClr>
              <a:buFont typeface="Wingdings" panose="05000000000000000000" pitchFamily="2" charset="2"/>
              <a:buChar char="§"/>
            </a:pPr>
            <a:r>
              <a:rPr lang="es-ES_tradnl" sz="1200" dirty="0"/>
              <a:t>Es recomendable:</a:t>
            </a:r>
          </a:p>
          <a:p>
            <a:pPr marL="1085850" lvl="2" indent="-171450" algn="just">
              <a:spcBef>
                <a:spcPts val="600"/>
              </a:spcBef>
              <a:buClr>
                <a:srgbClr val="7030A0"/>
              </a:buClr>
              <a:buFont typeface="Arial" panose="020B0604020202020204" pitchFamily="34" charset="0"/>
              <a:buChar char="•"/>
            </a:pPr>
            <a:r>
              <a:rPr lang="es-ES_tradnl" sz="1200" dirty="0"/>
              <a:t>Usar vocabularios de uso común para normalizar la estructura y valores de la información publicada en los conjuntos de datos.</a:t>
            </a:r>
            <a:r>
              <a:rPr lang="es-ES_tradnl" sz="1200" baseline="30000" dirty="0"/>
              <a:t>2</a:t>
            </a:r>
          </a:p>
          <a:p>
            <a:pPr marL="1085850" lvl="2" indent="-171450" algn="just">
              <a:spcBef>
                <a:spcPts val="600"/>
              </a:spcBef>
              <a:buClr>
                <a:srgbClr val="7030A0"/>
              </a:buClr>
              <a:buFont typeface="Arial" panose="020B0604020202020204" pitchFamily="34" charset="0"/>
              <a:buChar char="•"/>
            </a:pPr>
            <a:r>
              <a:rPr lang="es-ES_tradnl" sz="1200" dirty="0"/>
              <a:t>En el caso de no usar vocabularios de referencia, el valor que se asigne a un determinado atributo debe ser único y coherente en toda utilización de dicho valor a lo largo de la tabla. Es decir, si se opta por usar el valor "Barcelona", para referirse a esta ciudad, no se debe usar el valor “Ciudad de Barcelona”.</a:t>
            </a:r>
          </a:p>
        </p:txBody>
      </p:sp>
      <p:grpSp>
        <p:nvGrpSpPr>
          <p:cNvPr id="11" name="Grupo 10">
            <a:extLst>
              <a:ext uri="{FF2B5EF4-FFF2-40B4-BE49-F238E27FC236}">
                <a16:creationId xmlns:a16="http://schemas.microsoft.com/office/drawing/2014/main" id="{4558FAA4-E472-4E64-8600-AD66F0D6583F}"/>
              </a:ext>
            </a:extLst>
          </p:cNvPr>
          <p:cNvGrpSpPr/>
          <p:nvPr/>
        </p:nvGrpSpPr>
        <p:grpSpPr>
          <a:xfrm>
            <a:off x="5476042" y="156208"/>
            <a:ext cx="1127061" cy="451262"/>
            <a:chOff x="2504610" y="6176962"/>
            <a:chExt cx="829140" cy="331978"/>
          </a:xfrm>
        </p:grpSpPr>
        <p:sp>
          <p:nvSpPr>
            <p:cNvPr id="12" name="Rectángulo 11">
              <a:extLst>
                <a:ext uri="{FF2B5EF4-FFF2-40B4-BE49-F238E27FC236}">
                  <a16:creationId xmlns:a16="http://schemas.microsoft.com/office/drawing/2014/main" id="{D4074E71-0AC7-4DD8-B701-7F26904C09D6}"/>
                </a:ext>
              </a:extLst>
            </p:cNvPr>
            <p:cNvSpPr/>
            <p:nvPr/>
          </p:nvSpPr>
          <p:spPr>
            <a:xfrm>
              <a:off x="2509372" y="6183210"/>
              <a:ext cx="257641" cy="55665"/>
            </a:xfrm>
            <a:prstGeom prst="rect">
              <a:avLst/>
            </a:prstGeom>
            <a:solidFill>
              <a:srgbClr val="ED7D3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13" name="Rectángulo 12">
              <a:extLst>
                <a:ext uri="{FF2B5EF4-FFF2-40B4-BE49-F238E27FC236}">
                  <a16:creationId xmlns:a16="http://schemas.microsoft.com/office/drawing/2014/main" id="{7464B8A2-81A3-4D8E-8F94-970873CEBE70}"/>
                </a:ext>
              </a:extLst>
            </p:cNvPr>
            <p:cNvSpPr/>
            <p:nvPr/>
          </p:nvSpPr>
          <p:spPr>
            <a:xfrm>
              <a:off x="2504610" y="6268935"/>
              <a:ext cx="257641" cy="55665"/>
            </a:xfrm>
            <a:prstGeom prst="rect">
              <a:avLst/>
            </a:prstGeom>
            <a:solidFill>
              <a:schemeClr val="tx1">
                <a:lumMod val="95000"/>
                <a:lumOff val="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2B6F6391-38D6-4BEB-8C35-49DA15168C6C}"/>
                </a:ext>
              </a:extLst>
            </p:cNvPr>
            <p:cNvSpPr/>
            <p:nvPr/>
          </p:nvSpPr>
          <p:spPr>
            <a:xfrm>
              <a:off x="2509372" y="6359422"/>
              <a:ext cx="257641" cy="55665"/>
            </a:xfrm>
            <a:prstGeom prst="rect">
              <a:avLst/>
            </a:prstGeom>
            <a:solidFill>
              <a:srgbClr val="D9D9D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EFE44106-527B-4490-A3EA-705EBF93B6BD}"/>
                </a:ext>
              </a:extLst>
            </p:cNvPr>
            <p:cNvSpPr/>
            <p:nvPr/>
          </p:nvSpPr>
          <p:spPr>
            <a:xfrm>
              <a:off x="2504610" y="6445147"/>
              <a:ext cx="257641" cy="55665"/>
            </a:xfrm>
            <a:prstGeom prst="rect">
              <a:avLst/>
            </a:prstGeom>
            <a:solidFill>
              <a:srgbClr val="D9D9D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8DABC3D5-9996-4AAD-A541-64FCBEE4753D}"/>
                </a:ext>
              </a:extLst>
            </p:cNvPr>
            <p:cNvSpPr/>
            <p:nvPr/>
          </p:nvSpPr>
          <p:spPr>
            <a:xfrm>
              <a:off x="2847510" y="6257925"/>
              <a:ext cx="481478" cy="66675"/>
            </a:xfrm>
            <a:prstGeom prst="rect">
              <a:avLst/>
            </a:prstGeom>
            <a:solidFill>
              <a:schemeClr val="tx1">
                <a:lumMod val="95000"/>
                <a:lumOff val="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34B5DA87-9567-478D-B214-329D081941B0}"/>
                </a:ext>
              </a:extLst>
            </p:cNvPr>
            <p:cNvSpPr/>
            <p:nvPr/>
          </p:nvSpPr>
          <p:spPr>
            <a:xfrm>
              <a:off x="2852272" y="6348412"/>
              <a:ext cx="481478" cy="66675"/>
            </a:xfrm>
            <a:prstGeom prst="rect">
              <a:avLst/>
            </a:prstGeom>
            <a:solidFill>
              <a:srgbClr val="ED7D3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18" name="Rectángulo 17">
              <a:extLst>
                <a:ext uri="{FF2B5EF4-FFF2-40B4-BE49-F238E27FC236}">
                  <a16:creationId xmlns:a16="http://schemas.microsoft.com/office/drawing/2014/main" id="{05586D05-9466-41B0-892F-E084AD5539E0}"/>
                </a:ext>
              </a:extLst>
            </p:cNvPr>
            <p:cNvSpPr/>
            <p:nvPr/>
          </p:nvSpPr>
          <p:spPr>
            <a:xfrm>
              <a:off x="2847510" y="6434137"/>
              <a:ext cx="481478" cy="66675"/>
            </a:xfrm>
            <a:prstGeom prst="rect">
              <a:avLst/>
            </a:prstGeom>
            <a:solidFill>
              <a:srgbClr val="D9D9D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cxnSp>
          <p:nvCxnSpPr>
            <p:cNvPr id="19" name="Conector recto 18">
              <a:extLst>
                <a:ext uri="{FF2B5EF4-FFF2-40B4-BE49-F238E27FC236}">
                  <a16:creationId xmlns:a16="http://schemas.microsoft.com/office/drawing/2014/main" id="{7421C893-1F81-4D51-B0BE-6244E3976BFC}"/>
                </a:ext>
              </a:extLst>
            </p:cNvPr>
            <p:cNvCxnSpPr/>
            <p:nvPr/>
          </p:nvCxnSpPr>
          <p:spPr>
            <a:xfrm>
              <a:off x="2810117" y="6176962"/>
              <a:ext cx="0" cy="3319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TextBox 3">
            <a:extLst>
              <a:ext uri="{FF2B5EF4-FFF2-40B4-BE49-F238E27FC236}">
                <a16:creationId xmlns:a16="http://schemas.microsoft.com/office/drawing/2014/main" id="{E0E35B86-F349-4CE7-89A5-4AB5F3C205F3}"/>
              </a:ext>
            </a:extLst>
          </p:cNvPr>
          <p:cNvSpPr txBox="1"/>
          <p:nvPr/>
        </p:nvSpPr>
        <p:spPr>
          <a:xfrm>
            <a:off x="377433" y="8773187"/>
            <a:ext cx="6012481" cy="369332"/>
          </a:xfrm>
          <a:prstGeom prst="rect">
            <a:avLst/>
          </a:prstGeom>
          <a:noFill/>
        </p:spPr>
        <p:txBody>
          <a:bodyPr wrap="square" rtlCol="0">
            <a:spAutoFit/>
          </a:bodyPr>
          <a:lstStyle/>
          <a:p>
            <a:r>
              <a:rPr lang="es-ES_tradnl" sz="900" dirty="0"/>
              <a:t>(2) La Norma AENOR 137801:2015 incluye una relación de vocabularios de referencia disponibles en: </a:t>
            </a:r>
            <a:r>
              <a:rPr lang="es-ES_tradnl" sz="900" dirty="0">
                <a:hlinkClick r:id="rId3"/>
              </a:rPr>
              <a:t>http://vocab.linkeddata.es/datosabiertos/</a:t>
            </a:r>
            <a:endParaRPr lang="es-ES" sz="900" dirty="0"/>
          </a:p>
        </p:txBody>
      </p:sp>
    </p:spTree>
    <p:extLst>
      <p:ext uri="{BB962C8B-B14F-4D97-AF65-F5344CB8AC3E}">
        <p14:creationId xmlns:p14="http://schemas.microsoft.com/office/powerpoint/2010/main" val="10015479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D904E5B4-5745-4ECE-B53B-778CFD1D3483}"/>
              </a:ext>
            </a:extLst>
          </p:cNvPr>
          <p:cNvSpPr/>
          <p:nvPr/>
        </p:nvSpPr>
        <p:spPr>
          <a:xfrm>
            <a:off x="5179631" y="7046"/>
            <a:ext cx="1678369" cy="783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Marcador de número de diapositiva 1">
            <a:extLst>
              <a:ext uri="{FF2B5EF4-FFF2-40B4-BE49-F238E27FC236}">
                <a16:creationId xmlns:a16="http://schemas.microsoft.com/office/drawing/2014/main" id="{C6446474-642F-45E9-8424-942C7BFCCBED}"/>
              </a:ext>
            </a:extLst>
          </p:cNvPr>
          <p:cNvSpPr>
            <a:spLocks noGrp="1"/>
          </p:cNvSpPr>
          <p:nvPr>
            <p:ph type="sldNum" sz="quarter" idx="12"/>
          </p:nvPr>
        </p:nvSpPr>
        <p:spPr/>
        <p:txBody>
          <a:bodyPr/>
          <a:lstStyle/>
          <a:p>
            <a:fld id="{B0B223AA-581B-472F-BB2F-AB3AEAB0FF05}" type="slidenum">
              <a:rPr lang="es-ES" smtClean="0"/>
              <a:t>34</a:t>
            </a:fld>
            <a:endParaRPr lang="es-ES" dirty="0"/>
          </a:p>
        </p:txBody>
      </p:sp>
      <p:graphicFrame>
        <p:nvGraphicFramePr>
          <p:cNvPr id="3" name="Table 3">
            <a:extLst>
              <a:ext uri="{FF2B5EF4-FFF2-40B4-BE49-F238E27FC236}">
                <a16:creationId xmlns:a16="http://schemas.microsoft.com/office/drawing/2014/main" id="{43F58855-45B7-4F4B-9334-BFC6F8DB73D5}"/>
              </a:ext>
            </a:extLst>
          </p:cNvPr>
          <p:cNvGraphicFramePr>
            <a:graphicFrameLocks noGrp="1"/>
          </p:cNvGraphicFramePr>
          <p:nvPr>
            <p:extLst>
              <p:ext uri="{D42A27DB-BD31-4B8C-83A1-F6EECF244321}">
                <p14:modId xmlns:p14="http://schemas.microsoft.com/office/powerpoint/2010/main" val="2926314906"/>
              </p:ext>
            </p:extLst>
          </p:nvPr>
        </p:nvGraphicFramePr>
        <p:xfrm>
          <a:off x="441324" y="4053960"/>
          <a:ext cx="5940426" cy="1598034"/>
        </p:xfrm>
        <a:graphic>
          <a:graphicData uri="http://schemas.openxmlformats.org/drawingml/2006/table">
            <a:tbl>
              <a:tblPr firstRow="1" bandRow="1">
                <a:tableStyleId>{5C22544A-7EE6-4342-B048-85BDC9FD1C3A}</a:tableStyleId>
              </a:tblPr>
              <a:tblGrid>
                <a:gridCol w="1925124">
                  <a:extLst>
                    <a:ext uri="{9D8B030D-6E8A-4147-A177-3AD203B41FA5}">
                      <a16:colId xmlns:a16="http://schemas.microsoft.com/office/drawing/2014/main" val="20000"/>
                    </a:ext>
                  </a:extLst>
                </a:gridCol>
                <a:gridCol w="1555589">
                  <a:extLst>
                    <a:ext uri="{9D8B030D-6E8A-4147-A177-3AD203B41FA5}">
                      <a16:colId xmlns:a16="http://schemas.microsoft.com/office/drawing/2014/main" val="151104836"/>
                    </a:ext>
                  </a:extLst>
                </a:gridCol>
                <a:gridCol w="2459713">
                  <a:extLst>
                    <a:ext uri="{9D8B030D-6E8A-4147-A177-3AD203B41FA5}">
                      <a16:colId xmlns:a16="http://schemas.microsoft.com/office/drawing/2014/main" val="20001"/>
                    </a:ext>
                  </a:extLst>
                </a:gridCol>
              </a:tblGrid>
              <a:tr h="358442">
                <a:tc>
                  <a:txBody>
                    <a:bodyPr/>
                    <a:lstStyle/>
                    <a:p>
                      <a:pPr algn="ctr">
                        <a:lnSpc>
                          <a:spcPts val="1000"/>
                        </a:lnSpc>
                      </a:pPr>
                      <a:r>
                        <a:rPr lang="it-IT" sz="1000" b="0" i="0" dirty="0">
                          <a:solidFill>
                            <a:schemeClr val="tx1"/>
                          </a:solidFill>
                          <a:effectLst/>
                          <a:latin typeface="Calibri" panose="020F0502020204030204" pitchFamily="34" charset="0"/>
                        </a:rPr>
                        <a:t>marca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lnSpc>
                          <a:spcPts val="1000"/>
                        </a:lnSpc>
                      </a:pPr>
                      <a:r>
                        <a:rPr lang="pt-BR" sz="1000" b="0" i="0" dirty="0" err="1">
                          <a:solidFill>
                            <a:schemeClr val="tx1"/>
                          </a:solidFill>
                          <a:effectLst/>
                          <a:latin typeface="Calibri" panose="020F0502020204030204" pitchFamily="34" charset="0"/>
                        </a:rPr>
                        <a:t>codigo_vendedor</a:t>
                      </a:r>
                      <a:endParaRPr lang="pt-BR" sz="1000" b="0" i="0" dirty="0">
                        <a:solidFill>
                          <a:schemeClr val="tx1"/>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lnSpc>
                          <a:spcPts val="1000"/>
                        </a:lnSpc>
                      </a:pPr>
                      <a:r>
                        <a:rPr lang="pt-BR" sz="1000" b="0" i="0" dirty="0" err="1">
                          <a:solidFill>
                            <a:schemeClr val="tx1"/>
                          </a:solidFill>
                          <a:effectLst/>
                          <a:latin typeface="Calibri" panose="020F0502020204030204" pitchFamily="34" charset="0"/>
                        </a:rPr>
                        <a:t>actividad_vendedor</a:t>
                      </a:r>
                      <a:endParaRPr lang="pt-BR" sz="1000" b="0" i="0" dirty="0">
                        <a:solidFill>
                          <a:schemeClr val="tx1"/>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461292">
                <a:tc>
                  <a:txBody>
                    <a:bodyPr/>
                    <a:lstStyle/>
                    <a:p>
                      <a:pPr algn="ctr">
                        <a:lnSpc>
                          <a:spcPts val="1000"/>
                        </a:lnSpc>
                      </a:pPr>
                      <a:r>
                        <a:rPr lang="fr-FR" sz="1000" b="0" i="0" dirty="0" err="1">
                          <a:effectLst/>
                          <a:latin typeface="Calibri" panose="020F0502020204030204" pitchFamily="34" charset="0"/>
                        </a:rPr>
                        <a:t>chevrolet</a:t>
                      </a:r>
                      <a:endParaRPr lang="fr-FR" sz="1000" b="0" i="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000"/>
                        </a:lnSpc>
                      </a:pPr>
                      <a:r>
                        <a:rPr lang="fi-FI" sz="1000" b="0" i="0" dirty="0">
                          <a:effectLst/>
                          <a:latin typeface="Calibri" panose="020F0502020204030204" pitchFamily="34" charset="0"/>
                        </a:rPr>
                        <a:t>45.11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 sz="1000" b="0" i="0" kern="1200" dirty="0">
                          <a:solidFill>
                            <a:schemeClr val="dk1"/>
                          </a:solidFill>
                          <a:effectLst/>
                          <a:latin typeface="Calibri" panose="020F0502020204030204" pitchFamily="34" charset="0"/>
                          <a:ea typeface="+mn-ea"/>
                          <a:cs typeface="+mn-cs"/>
                        </a:rPr>
                        <a:t>Venta de automóviles y vehículos de motor ligeros</a:t>
                      </a:r>
                      <a:endParaRPr lang="es-ES" b="0" i="0" dirty="0">
                        <a:solidFill>
                          <a:srgbClr val="000000"/>
                        </a:solidFill>
                        <a:effectLst/>
                        <a:latin typeface="Verdana" panose="020B060403050404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19858">
                <a:tc>
                  <a:txBody>
                    <a:bodyPr/>
                    <a:lstStyle/>
                    <a:p>
                      <a:pPr algn="ctr">
                        <a:lnSpc>
                          <a:spcPts val="1000"/>
                        </a:lnSpc>
                      </a:pPr>
                      <a:r>
                        <a:rPr lang="en-US" sz="1000" b="0" i="0" dirty="0" err="1">
                          <a:effectLst/>
                          <a:latin typeface="Calibri" panose="020F0502020204030204" pitchFamily="34" charset="0"/>
                        </a:rPr>
                        <a:t>buick</a:t>
                      </a:r>
                      <a:endParaRPr lang="en-US" sz="1000" b="0" i="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000"/>
                        </a:lnSpc>
                      </a:pPr>
                      <a:r>
                        <a:rPr lang="es-ES" sz="1000" b="0" i="0" dirty="0">
                          <a:effectLst/>
                          <a:latin typeface="Calibri" panose="020F0502020204030204" pitchFamily="34" charset="0"/>
                        </a:rPr>
                        <a:t>45.11</a:t>
                      </a:r>
                      <a:endParaRPr lang="uk-UA" sz="1000" b="0" i="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 sz="1000" b="0" i="0" kern="1200" dirty="0">
                          <a:solidFill>
                            <a:schemeClr val="dk1"/>
                          </a:solidFill>
                          <a:effectLst/>
                          <a:latin typeface="Calibri" panose="020F0502020204030204" pitchFamily="34" charset="0"/>
                          <a:ea typeface="+mn-ea"/>
                          <a:cs typeface="+mn-cs"/>
                        </a:rPr>
                        <a:t>Venta de automóviles y vehículos de motor ligeros</a:t>
                      </a:r>
                      <a:endParaRPr lang="es-ES" sz="1000" b="0" i="0" dirty="0">
                        <a:solidFill>
                          <a:srgbClr val="000000"/>
                        </a:solidFill>
                        <a:effectLst/>
                        <a:latin typeface="Verdana" panose="020B060403050404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58442">
                <a:tc>
                  <a:txBody>
                    <a:bodyPr/>
                    <a:lstStyle/>
                    <a:p>
                      <a:pPr algn="ctr">
                        <a:lnSpc>
                          <a:spcPts val="1000"/>
                        </a:lnSpc>
                      </a:pPr>
                      <a:r>
                        <a:rPr lang="en-US" sz="1000" b="0" i="0" dirty="0" err="1">
                          <a:effectLst/>
                          <a:latin typeface="Calibri" panose="020F0502020204030204" pitchFamily="34" charset="0"/>
                        </a:rPr>
                        <a:t>plymouth</a:t>
                      </a:r>
                      <a:endParaRPr lang="en-US" sz="1000" b="0" i="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000"/>
                        </a:lnSpc>
                      </a:pPr>
                      <a:r>
                        <a:rPr lang="fi-FI" sz="1000" b="0" i="0" dirty="0">
                          <a:effectLst/>
                          <a:latin typeface="Calibri" panose="020F0502020204030204" pitchFamily="34" charset="0"/>
                        </a:rPr>
                        <a:t>45.19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latinLnBrk="0" hangingPunct="1"/>
                      <a:r>
                        <a:rPr lang="es-ES" sz="1000" b="0" i="0" kern="1200" dirty="0">
                          <a:solidFill>
                            <a:schemeClr val="dk1"/>
                          </a:solidFill>
                          <a:effectLst/>
                          <a:latin typeface="Calibri" panose="020F0502020204030204" pitchFamily="34" charset="0"/>
                          <a:ea typeface="+mn-ea"/>
                          <a:cs typeface="+mn-cs"/>
                        </a:rPr>
                        <a:t>Venta de otros vehículos de motor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4" name="Table 3">
            <a:extLst>
              <a:ext uri="{FF2B5EF4-FFF2-40B4-BE49-F238E27FC236}">
                <a16:creationId xmlns:a16="http://schemas.microsoft.com/office/drawing/2014/main" id="{2AD6EFAF-52D4-4DB7-95C1-0E45C3958DFD}"/>
              </a:ext>
            </a:extLst>
          </p:cNvPr>
          <p:cNvGraphicFramePr>
            <a:graphicFrameLocks noGrp="1"/>
          </p:cNvGraphicFramePr>
          <p:nvPr>
            <p:extLst>
              <p:ext uri="{D42A27DB-BD31-4B8C-83A1-F6EECF244321}">
                <p14:modId xmlns:p14="http://schemas.microsoft.com/office/powerpoint/2010/main" val="3697769639"/>
              </p:ext>
            </p:extLst>
          </p:nvPr>
        </p:nvGraphicFramePr>
        <p:xfrm>
          <a:off x="441325" y="1847639"/>
          <a:ext cx="5940425" cy="1632512"/>
        </p:xfrm>
        <a:graphic>
          <a:graphicData uri="http://schemas.openxmlformats.org/drawingml/2006/table">
            <a:tbl>
              <a:tblPr firstRow="1" bandRow="1">
                <a:tableStyleId>{5C22544A-7EE6-4342-B048-85BDC9FD1C3A}</a:tableStyleId>
              </a:tblPr>
              <a:tblGrid>
                <a:gridCol w="2907884">
                  <a:extLst>
                    <a:ext uri="{9D8B030D-6E8A-4147-A177-3AD203B41FA5}">
                      <a16:colId xmlns:a16="http://schemas.microsoft.com/office/drawing/2014/main" val="20000"/>
                    </a:ext>
                  </a:extLst>
                </a:gridCol>
                <a:gridCol w="3032541">
                  <a:extLst>
                    <a:ext uri="{9D8B030D-6E8A-4147-A177-3AD203B41FA5}">
                      <a16:colId xmlns:a16="http://schemas.microsoft.com/office/drawing/2014/main" val="20001"/>
                    </a:ext>
                  </a:extLst>
                </a:gridCol>
              </a:tblGrid>
              <a:tr h="408128">
                <a:tc>
                  <a:txBody>
                    <a:bodyPr/>
                    <a:lstStyle/>
                    <a:p>
                      <a:pPr algn="ctr">
                        <a:lnSpc>
                          <a:spcPts val="1000"/>
                        </a:lnSpc>
                      </a:pPr>
                      <a:r>
                        <a:rPr lang="it-IT" sz="1000" b="0" i="0" dirty="0">
                          <a:solidFill>
                            <a:schemeClr val="tx1"/>
                          </a:solidFill>
                          <a:effectLst/>
                          <a:latin typeface="Calibri" panose="020F0502020204030204" pitchFamily="34" charset="0"/>
                        </a:rPr>
                        <a:t>marca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lnSpc>
                          <a:spcPts val="1000"/>
                        </a:lnSpc>
                      </a:pPr>
                      <a:r>
                        <a:rPr lang="pt-BR" sz="1000" b="0" i="0" dirty="0" err="1">
                          <a:solidFill>
                            <a:schemeClr val="tx1"/>
                          </a:solidFill>
                          <a:effectLst/>
                          <a:latin typeface="Calibri" panose="020F0502020204030204" pitchFamily="34" charset="0"/>
                        </a:rPr>
                        <a:t>actividad_vendedor</a:t>
                      </a:r>
                      <a:endParaRPr lang="pt-BR" sz="1000" b="0" i="0" dirty="0">
                        <a:solidFill>
                          <a:schemeClr val="tx1"/>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408128">
                <a:tc>
                  <a:txBody>
                    <a:bodyPr/>
                    <a:lstStyle/>
                    <a:p>
                      <a:pPr algn="ctr">
                        <a:lnSpc>
                          <a:spcPts val="1000"/>
                        </a:lnSpc>
                      </a:pPr>
                      <a:r>
                        <a:rPr lang="fr-FR" sz="1000" b="0" i="0" dirty="0" err="1">
                          <a:effectLst/>
                          <a:latin typeface="Calibri" panose="020F0502020204030204" pitchFamily="34" charset="0"/>
                        </a:rPr>
                        <a:t>chevrolet</a:t>
                      </a:r>
                      <a:endParaRPr lang="fr-FR" sz="1000" b="0" i="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000"/>
                        </a:lnSpc>
                      </a:pPr>
                      <a:r>
                        <a:rPr lang="fi-FI" sz="1000" b="0" i="0" dirty="0" err="1">
                          <a:effectLst/>
                          <a:latin typeface="Calibri" panose="020F0502020204030204" pitchFamily="34" charset="0"/>
                        </a:rPr>
                        <a:t>Venta</a:t>
                      </a:r>
                      <a:r>
                        <a:rPr lang="fi-FI" sz="1000" b="0" i="0" dirty="0">
                          <a:effectLst/>
                          <a:latin typeface="Calibri" panose="020F0502020204030204" pitchFamily="34" charset="0"/>
                        </a:rPr>
                        <a:t> de </a:t>
                      </a:r>
                      <a:r>
                        <a:rPr lang="fi-FI" sz="1000" b="0" i="0" dirty="0" err="1">
                          <a:effectLst/>
                          <a:latin typeface="Calibri" panose="020F0502020204030204" pitchFamily="34" charset="0"/>
                        </a:rPr>
                        <a:t>coches</a:t>
                      </a:r>
                      <a:endParaRPr lang="fi-FI" sz="1000" b="0" i="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08128">
                <a:tc>
                  <a:txBody>
                    <a:bodyPr/>
                    <a:lstStyle/>
                    <a:p>
                      <a:pPr algn="ctr">
                        <a:lnSpc>
                          <a:spcPts val="1000"/>
                        </a:lnSpc>
                      </a:pPr>
                      <a:r>
                        <a:rPr lang="en-US" sz="1000" b="0" i="0" dirty="0" err="1">
                          <a:effectLst/>
                          <a:latin typeface="Calibri" panose="020F0502020204030204" pitchFamily="34" charset="0"/>
                        </a:rPr>
                        <a:t>buick</a:t>
                      </a:r>
                      <a:endParaRPr lang="en-US" sz="1000" b="0" i="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000"/>
                        </a:lnSpc>
                      </a:pPr>
                      <a:r>
                        <a:rPr lang="es-ES" sz="1000" b="0" i="0" dirty="0">
                          <a:effectLst/>
                          <a:latin typeface="Calibri" panose="020F0502020204030204" pitchFamily="34" charset="0"/>
                        </a:rPr>
                        <a:t>Venta de vehículos</a:t>
                      </a:r>
                      <a:endParaRPr lang="uk-UA" sz="1000" b="0" i="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08128">
                <a:tc>
                  <a:txBody>
                    <a:bodyPr/>
                    <a:lstStyle/>
                    <a:p>
                      <a:pPr algn="ctr">
                        <a:lnSpc>
                          <a:spcPts val="1000"/>
                        </a:lnSpc>
                      </a:pPr>
                      <a:r>
                        <a:rPr lang="en-US" sz="1000" b="0" i="0" dirty="0" err="1">
                          <a:effectLst/>
                          <a:latin typeface="Calibri" panose="020F0502020204030204" pitchFamily="34" charset="0"/>
                        </a:rPr>
                        <a:t>plymouth</a:t>
                      </a:r>
                      <a:endParaRPr lang="en-US" sz="1000" b="0" i="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000"/>
                        </a:lnSpc>
                      </a:pPr>
                      <a:r>
                        <a:rPr lang="fi-FI" sz="1000" b="0" i="0" dirty="0" err="1">
                          <a:effectLst/>
                          <a:latin typeface="Calibri" panose="020F0502020204030204" pitchFamily="34" charset="0"/>
                        </a:rPr>
                        <a:t>Venta</a:t>
                      </a:r>
                      <a:endParaRPr lang="fi-FI" sz="1000" b="0" i="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
        <p:nvSpPr>
          <p:cNvPr id="5" name="Rectángulo 4">
            <a:extLst>
              <a:ext uri="{FF2B5EF4-FFF2-40B4-BE49-F238E27FC236}">
                <a16:creationId xmlns:a16="http://schemas.microsoft.com/office/drawing/2014/main" id="{B477DB33-AEEB-406E-810C-9A05BF0D86D1}"/>
              </a:ext>
            </a:extLst>
          </p:cNvPr>
          <p:cNvSpPr/>
          <p:nvPr/>
        </p:nvSpPr>
        <p:spPr>
          <a:xfrm>
            <a:off x="375101" y="1005402"/>
            <a:ext cx="5829300" cy="338554"/>
          </a:xfrm>
          <a:prstGeom prst="rect">
            <a:avLst/>
          </a:prstGeom>
        </p:spPr>
        <p:txBody>
          <a:bodyPr wrap="square">
            <a:spAutoFit/>
          </a:bodyPr>
          <a:lstStyle/>
          <a:p>
            <a:pPr marL="285750" indent="-285750">
              <a:buClr>
                <a:srgbClr val="7030A0"/>
              </a:buClr>
              <a:buFont typeface="Wingdings" panose="05000000000000000000" pitchFamily="2" charset="2"/>
              <a:buChar char="§"/>
            </a:pPr>
            <a:r>
              <a:rPr lang="es-ES_tradnl" sz="1600" b="1" dirty="0"/>
              <a:t>Ejemplo</a:t>
            </a:r>
            <a:r>
              <a:rPr lang="es-ES_tradnl" sz="1600" dirty="0"/>
              <a:t>: </a:t>
            </a:r>
            <a:r>
              <a:rPr lang="es-ES_tradnl" sz="1200" dirty="0"/>
              <a:t>estandarización de la denominación y código de actividad económica.</a:t>
            </a:r>
          </a:p>
        </p:txBody>
      </p:sp>
      <p:sp>
        <p:nvSpPr>
          <p:cNvPr id="7" name="Rectángulo 6">
            <a:extLst>
              <a:ext uri="{FF2B5EF4-FFF2-40B4-BE49-F238E27FC236}">
                <a16:creationId xmlns:a16="http://schemas.microsoft.com/office/drawing/2014/main" id="{883A6DDB-DBEA-4047-80D9-50EE4D2D7E97}"/>
              </a:ext>
            </a:extLst>
          </p:cNvPr>
          <p:cNvSpPr/>
          <p:nvPr/>
        </p:nvSpPr>
        <p:spPr>
          <a:xfrm>
            <a:off x="441324" y="4022436"/>
            <a:ext cx="5940426" cy="1629558"/>
          </a:xfrm>
          <a:prstGeom prst="rect">
            <a:avLst/>
          </a:prstGeom>
          <a:noFill/>
          <a:ln w="57150">
            <a:solidFill>
              <a:srgbClr val="00B05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6F7C5C7A-3F87-4FBD-B19E-9D340C762686}"/>
              </a:ext>
            </a:extLst>
          </p:cNvPr>
          <p:cNvSpPr/>
          <p:nvPr/>
        </p:nvSpPr>
        <p:spPr>
          <a:xfrm>
            <a:off x="441324" y="1820242"/>
            <a:ext cx="5940425" cy="1688935"/>
          </a:xfrm>
          <a:prstGeom prst="rect">
            <a:avLst/>
          </a:prstGeom>
          <a:noFill/>
          <a:ln w="57150">
            <a:solidFill>
              <a:srgbClr val="FF5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71562691-88E6-4AF4-8F7A-74EA60DE49FE}"/>
              </a:ext>
            </a:extLst>
          </p:cNvPr>
          <p:cNvSpPr txBox="1"/>
          <p:nvPr/>
        </p:nvSpPr>
        <p:spPr>
          <a:xfrm>
            <a:off x="441325" y="6116477"/>
            <a:ext cx="6061076" cy="830997"/>
          </a:xfrm>
          <a:prstGeom prst="rect">
            <a:avLst/>
          </a:prstGeom>
        </p:spPr>
        <p:txBody>
          <a:bodyPr wrap="square">
            <a:spAutoFit/>
          </a:bodyPr>
          <a:lstStyle>
            <a:defPPr>
              <a:defRPr lang="es-ES"/>
            </a:defPPr>
            <a:lvl1pPr marL="171450" indent="-171450" algn="just">
              <a:buClr>
                <a:srgbClr val="7030A0"/>
              </a:buClr>
              <a:buFont typeface="Wingdings" panose="05000000000000000000" pitchFamily="2" charset="2"/>
              <a:buChar char="§"/>
              <a:defRPr sz="1200"/>
            </a:lvl1pPr>
            <a:lvl2pPr marL="628650" lvl="1" indent="-171450" algn="just">
              <a:buClr>
                <a:srgbClr val="7030A0"/>
              </a:buClr>
              <a:buFont typeface="Wingdings" panose="05000000000000000000" pitchFamily="2" charset="2"/>
              <a:buChar char="§"/>
              <a:defRPr sz="1200"/>
            </a:lvl2pPr>
            <a:lvl3pPr marL="1085850" lvl="2" indent="-171450" algn="just">
              <a:buClr>
                <a:srgbClr val="7030A0"/>
              </a:buClr>
              <a:buFont typeface="Arial" panose="020B0604020202020204" pitchFamily="34" charset="0"/>
              <a:buChar char="•"/>
              <a:defRPr sz="1200"/>
            </a:lvl3pPr>
          </a:lstStyle>
          <a:p>
            <a:pPr marL="0" indent="0">
              <a:buNone/>
            </a:pPr>
            <a:r>
              <a:rPr lang="es-ES" dirty="0"/>
              <a:t>En este ejemplo, os valores del campo ‘</a:t>
            </a:r>
            <a:r>
              <a:rPr lang="es-ES" dirty="0" err="1"/>
              <a:t>código_vendedor</a:t>
            </a:r>
            <a:r>
              <a:rPr lang="es-ES" dirty="0"/>
              <a:t>’ son los correspondientes </a:t>
            </a:r>
            <a:r>
              <a:rPr lang="es-ES" dirty="0">
                <a:hlinkClick r:id="rId2"/>
              </a:rPr>
              <a:t>a la nomenclatura estadística de actividades económicas de la Comunidad Europea</a:t>
            </a:r>
            <a:r>
              <a:rPr lang="es-ES" dirty="0"/>
              <a:t> (NACE, Rev. 2) de EUROSTAT para la estandarización de las actividades económicas de los vendedores de vehículos.</a:t>
            </a:r>
          </a:p>
        </p:txBody>
      </p:sp>
      <p:sp>
        <p:nvSpPr>
          <p:cNvPr id="12" name="CuadroTexto 11">
            <a:extLst>
              <a:ext uri="{FF2B5EF4-FFF2-40B4-BE49-F238E27FC236}">
                <a16:creationId xmlns:a16="http://schemas.microsoft.com/office/drawing/2014/main" id="{0C13BDFC-EDB6-4112-BA50-5CA2F635239C}"/>
              </a:ext>
            </a:extLst>
          </p:cNvPr>
          <p:cNvSpPr txBox="1"/>
          <p:nvPr/>
        </p:nvSpPr>
        <p:spPr>
          <a:xfrm>
            <a:off x="-57152" y="-19949"/>
            <a:ext cx="884791" cy="769441"/>
          </a:xfrm>
          <a:prstGeom prst="rect">
            <a:avLst/>
          </a:prstGeom>
          <a:noFill/>
        </p:spPr>
        <p:txBody>
          <a:bodyPr wrap="square" rtlCol="0">
            <a:spAutoFit/>
          </a:bodyPr>
          <a:lstStyle/>
          <a:p>
            <a:pPr algn="ctr"/>
            <a:r>
              <a:rPr lang="es-ES" sz="4400" spc="-150" dirty="0">
                <a:solidFill>
                  <a:schemeClr val="bg1"/>
                </a:solidFill>
                <a:latin typeface="Neutra Text" panose="02000000000000000000" pitchFamily="50" charset="0"/>
              </a:rPr>
              <a:t>04</a:t>
            </a:r>
          </a:p>
        </p:txBody>
      </p:sp>
      <p:grpSp>
        <p:nvGrpSpPr>
          <p:cNvPr id="13" name="Grupo 12">
            <a:extLst>
              <a:ext uri="{FF2B5EF4-FFF2-40B4-BE49-F238E27FC236}">
                <a16:creationId xmlns:a16="http://schemas.microsoft.com/office/drawing/2014/main" id="{599BEE90-50CF-4A95-AF69-CF42A3034060}"/>
              </a:ext>
            </a:extLst>
          </p:cNvPr>
          <p:cNvGrpSpPr/>
          <p:nvPr/>
        </p:nvGrpSpPr>
        <p:grpSpPr>
          <a:xfrm>
            <a:off x="5461747" y="161940"/>
            <a:ext cx="1127061" cy="451262"/>
            <a:chOff x="2504610" y="6176962"/>
            <a:chExt cx="829140" cy="331978"/>
          </a:xfrm>
        </p:grpSpPr>
        <p:sp>
          <p:nvSpPr>
            <p:cNvPr id="14" name="Rectángulo 13">
              <a:extLst>
                <a:ext uri="{FF2B5EF4-FFF2-40B4-BE49-F238E27FC236}">
                  <a16:creationId xmlns:a16="http://schemas.microsoft.com/office/drawing/2014/main" id="{941F1DAD-DE66-4BE7-95FA-2929FDED5980}"/>
                </a:ext>
              </a:extLst>
            </p:cNvPr>
            <p:cNvSpPr/>
            <p:nvPr/>
          </p:nvSpPr>
          <p:spPr>
            <a:xfrm>
              <a:off x="2509372" y="6183210"/>
              <a:ext cx="257641" cy="55665"/>
            </a:xfrm>
            <a:prstGeom prst="rect">
              <a:avLst/>
            </a:prstGeom>
            <a:solidFill>
              <a:srgbClr val="ED7D3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EE302CAD-5196-46D7-BB12-B2CE95BB51E6}"/>
                </a:ext>
              </a:extLst>
            </p:cNvPr>
            <p:cNvSpPr/>
            <p:nvPr/>
          </p:nvSpPr>
          <p:spPr>
            <a:xfrm>
              <a:off x="2504610" y="6268935"/>
              <a:ext cx="257641" cy="55665"/>
            </a:xfrm>
            <a:prstGeom prst="rect">
              <a:avLst/>
            </a:prstGeom>
            <a:solidFill>
              <a:schemeClr val="tx1">
                <a:lumMod val="95000"/>
                <a:lumOff val="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20C99D44-C2DF-4424-9FE3-24711BD4EAA2}"/>
                </a:ext>
              </a:extLst>
            </p:cNvPr>
            <p:cNvSpPr/>
            <p:nvPr/>
          </p:nvSpPr>
          <p:spPr>
            <a:xfrm>
              <a:off x="2509372" y="6359422"/>
              <a:ext cx="257641" cy="55665"/>
            </a:xfrm>
            <a:prstGeom prst="rect">
              <a:avLst/>
            </a:prstGeom>
            <a:solidFill>
              <a:srgbClr val="D9D9D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75B6104F-2931-46A2-996C-49471B5AD8B8}"/>
                </a:ext>
              </a:extLst>
            </p:cNvPr>
            <p:cNvSpPr/>
            <p:nvPr/>
          </p:nvSpPr>
          <p:spPr>
            <a:xfrm>
              <a:off x="2504610" y="6445147"/>
              <a:ext cx="257641" cy="55665"/>
            </a:xfrm>
            <a:prstGeom prst="rect">
              <a:avLst/>
            </a:prstGeom>
            <a:solidFill>
              <a:srgbClr val="D9D9D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18" name="Rectángulo 17">
              <a:extLst>
                <a:ext uri="{FF2B5EF4-FFF2-40B4-BE49-F238E27FC236}">
                  <a16:creationId xmlns:a16="http://schemas.microsoft.com/office/drawing/2014/main" id="{334CA741-2AB0-4FA4-91E0-3E5370EFF79A}"/>
                </a:ext>
              </a:extLst>
            </p:cNvPr>
            <p:cNvSpPr/>
            <p:nvPr/>
          </p:nvSpPr>
          <p:spPr>
            <a:xfrm>
              <a:off x="2847510" y="6257925"/>
              <a:ext cx="481478" cy="66675"/>
            </a:xfrm>
            <a:prstGeom prst="rect">
              <a:avLst/>
            </a:prstGeom>
            <a:solidFill>
              <a:schemeClr val="tx1">
                <a:lumMod val="95000"/>
                <a:lumOff val="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19" name="Rectángulo 18">
              <a:extLst>
                <a:ext uri="{FF2B5EF4-FFF2-40B4-BE49-F238E27FC236}">
                  <a16:creationId xmlns:a16="http://schemas.microsoft.com/office/drawing/2014/main" id="{A06AA61D-9DCD-4DDB-926F-1BF3F399EFE7}"/>
                </a:ext>
              </a:extLst>
            </p:cNvPr>
            <p:cNvSpPr/>
            <p:nvPr/>
          </p:nvSpPr>
          <p:spPr>
            <a:xfrm>
              <a:off x="2852272" y="6348412"/>
              <a:ext cx="481478" cy="66675"/>
            </a:xfrm>
            <a:prstGeom prst="rect">
              <a:avLst/>
            </a:prstGeom>
            <a:solidFill>
              <a:srgbClr val="ED7D3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sp>
          <p:nvSpPr>
            <p:cNvPr id="20" name="Rectángulo 19">
              <a:extLst>
                <a:ext uri="{FF2B5EF4-FFF2-40B4-BE49-F238E27FC236}">
                  <a16:creationId xmlns:a16="http://schemas.microsoft.com/office/drawing/2014/main" id="{4687AB51-C45C-42D0-A589-EF7164750BAC}"/>
                </a:ext>
              </a:extLst>
            </p:cNvPr>
            <p:cNvSpPr/>
            <p:nvPr/>
          </p:nvSpPr>
          <p:spPr>
            <a:xfrm>
              <a:off x="2847510" y="6434137"/>
              <a:ext cx="481478" cy="66675"/>
            </a:xfrm>
            <a:prstGeom prst="rect">
              <a:avLst/>
            </a:prstGeom>
            <a:solidFill>
              <a:srgbClr val="D9D9D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ES"/>
            </a:p>
          </p:txBody>
        </p:sp>
        <p:cxnSp>
          <p:nvCxnSpPr>
            <p:cNvPr id="21" name="Conector recto 20">
              <a:extLst>
                <a:ext uri="{FF2B5EF4-FFF2-40B4-BE49-F238E27FC236}">
                  <a16:creationId xmlns:a16="http://schemas.microsoft.com/office/drawing/2014/main" id="{701E7DBB-EF5C-4BDF-9F87-175219A32F1A}"/>
                </a:ext>
              </a:extLst>
            </p:cNvPr>
            <p:cNvCxnSpPr/>
            <p:nvPr/>
          </p:nvCxnSpPr>
          <p:spPr>
            <a:xfrm>
              <a:off x="2810117" y="6176962"/>
              <a:ext cx="0" cy="3319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3" name="Imagen 22">
            <a:extLst>
              <a:ext uri="{FF2B5EF4-FFF2-40B4-BE49-F238E27FC236}">
                <a16:creationId xmlns:a16="http://schemas.microsoft.com/office/drawing/2014/main" id="{D59B213D-1130-4A2F-BC88-19FEBEB908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7419" y="1509494"/>
            <a:ext cx="538511" cy="597890"/>
          </a:xfrm>
          <a:prstGeom prst="rect">
            <a:avLst/>
          </a:prstGeom>
        </p:spPr>
      </p:pic>
      <p:pic>
        <p:nvPicPr>
          <p:cNvPr id="24" name="Imagen 23">
            <a:extLst>
              <a:ext uri="{FF2B5EF4-FFF2-40B4-BE49-F238E27FC236}">
                <a16:creationId xmlns:a16="http://schemas.microsoft.com/office/drawing/2014/main" id="{7220753E-112F-44ED-923D-895FEC3F78B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4615" y="3789523"/>
            <a:ext cx="591315" cy="589395"/>
          </a:xfrm>
          <a:prstGeom prst="rect">
            <a:avLst/>
          </a:prstGeom>
        </p:spPr>
      </p:pic>
    </p:spTree>
    <p:extLst>
      <p:ext uri="{BB962C8B-B14F-4D97-AF65-F5344CB8AC3E}">
        <p14:creationId xmlns:p14="http://schemas.microsoft.com/office/powerpoint/2010/main" val="39510634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FCC7AC6C-1C56-40B0-8DA6-65C33BED13A6}"/>
              </a:ext>
            </a:extLst>
          </p:cNvPr>
          <p:cNvSpPr/>
          <p:nvPr/>
        </p:nvSpPr>
        <p:spPr>
          <a:xfrm>
            <a:off x="5179631" y="7046"/>
            <a:ext cx="1678369" cy="783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Marcador de número de diapositiva 1">
            <a:extLst>
              <a:ext uri="{FF2B5EF4-FFF2-40B4-BE49-F238E27FC236}">
                <a16:creationId xmlns:a16="http://schemas.microsoft.com/office/drawing/2014/main" id="{A61B965A-7A1D-47B5-A03E-457898872D2E}"/>
              </a:ext>
            </a:extLst>
          </p:cNvPr>
          <p:cNvSpPr>
            <a:spLocks noGrp="1"/>
          </p:cNvSpPr>
          <p:nvPr>
            <p:ph type="sldNum" sz="quarter" idx="12"/>
          </p:nvPr>
        </p:nvSpPr>
        <p:spPr/>
        <p:txBody>
          <a:bodyPr/>
          <a:lstStyle/>
          <a:p>
            <a:fld id="{B0B223AA-581B-472F-BB2F-AB3AEAB0FF05}" type="slidenum">
              <a:rPr lang="es-ES" smtClean="0"/>
              <a:t>35</a:t>
            </a:fld>
            <a:endParaRPr lang="es-ES" dirty="0"/>
          </a:p>
        </p:txBody>
      </p:sp>
      <p:sp>
        <p:nvSpPr>
          <p:cNvPr id="3" name="CuadroTexto 2">
            <a:extLst>
              <a:ext uri="{FF2B5EF4-FFF2-40B4-BE49-F238E27FC236}">
                <a16:creationId xmlns:a16="http://schemas.microsoft.com/office/drawing/2014/main" id="{63796220-7368-40F5-848C-4A59E1B95B92}"/>
              </a:ext>
            </a:extLst>
          </p:cNvPr>
          <p:cNvSpPr txBox="1"/>
          <p:nvPr/>
        </p:nvSpPr>
        <p:spPr>
          <a:xfrm>
            <a:off x="-79249" y="2822709"/>
            <a:ext cx="884791" cy="769441"/>
          </a:xfrm>
          <a:prstGeom prst="rect">
            <a:avLst/>
          </a:prstGeom>
          <a:noFill/>
        </p:spPr>
        <p:txBody>
          <a:bodyPr wrap="square" rtlCol="0">
            <a:spAutoFit/>
          </a:bodyPr>
          <a:lstStyle/>
          <a:p>
            <a:pPr algn="ctr"/>
            <a:r>
              <a:rPr lang="es-ES" sz="4400" spc="-150" dirty="0">
                <a:solidFill>
                  <a:schemeClr val="bg1"/>
                </a:solidFill>
                <a:latin typeface="Neutra Text" panose="02000000000000000000" pitchFamily="50" charset="0"/>
              </a:rPr>
              <a:t>04</a:t>
            </a:r>
          </a:p>
        </p:txBody>
      </p:sp>
      <p:sp>
        <p:nvSpPr>
          <p:cNvPr id="4" name="CuadroTexto 3">
            <a:extLst>
              <a:ext uri="{FF2B5EF4-FFF2-40B4-BE49-F238E27FC236}">
                <a16:creationId xmlns:a16="http://schemas.microsoft.com/office/drawing/2014/main" id="{0EA74256-1B73-494C-B17C-A5FC86A30646}"/>
              </a:ext>
            </a:extLst>
          </p:cNvPr>
          <p:cNvSpPr txBox="1"/>
          <p:nvPr/>
        </p:nvSpPr>
        <p:spPr>
          <a:xfrm>
            <a:off x="842606" y="1264583"/>
            <a:ext cx="1206746" cy="1107996"/>
          </a:xfrm>
          <a:prstGeom prst="rect">
            <a:avLst/>
          </a:prstGeom>
          <a:noFill/>
        </p:spPr>
        <p:txBody>
          <a:bodyPr wrap="square" rtlCol="0">
            <a:spAutoFit/>
          </a:bodyPr>
          <a:lstStyle/>
          <a:p>
            <a:r>
              <a:rPr lang="es-ES" sz="6600" spc="-300" dirty="0">
                <a:solidFill>
                  <a:srgbClr val="801F8A"/>
                </a:solidFill>
                <a:latin typeface="Neutra Text" panose="02000000000000000000" pitchFamily="50" charset="0"/>
              </a:rPr>
              <a:t>P9</a:t>
            </a:r>
          </a:p>
        </p:txBody>
      </p:sp>
      <p:pic>
        <p:nvPicPr>
          <p:cNvPr id="5" name="Imagen 4">
            <a:extLst>
              <a:ext uri="{FF2B5EF4-FFF2-40B4-BE49-F238E27FC236}">
                <a16:creationId xmlns:a16="http://schemas.microsoft.com/office/drawing/2014/main" id="{D89750B0-6C45-4AA8-9681-E4593030E8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9351" y="2315867"/>
            <a:ext cx="5632594" cy="79617"/>
          </a:xfrm>
          <a:prstGeom prst="rect">
            <a:avLst/>
          </a:prstGeom>
        </p:spPr>
      </p:pic>
      <p:sp>
        <p:nvSpPr>
          <p:cNvPr id="6" name="CuadroTexto 5">
            <a:extLst>
              <a:ext uri="{FF2B5EF4-FFF2-40B4-BE49-F238E27FC236}">
                <a16:creationId xmlns:a16="http://schemas.microsoft.com/office/drawing/2014/main" id="{0C54C53F-7A87-47FB-B15D-5FB45B05A1A0}"/>
              </a:ext>
            </a:extLst>
          </p:cNvPr>
          <p:cNvSpPr txBox="1"/>
          <p:nvPr/>
        </p:nvSpPr>
        <p:spPr>
          <a:xfrm>
            <a:off x="2086329" y="1637773"/>
            <a:ext cx="4410427" cy="646331"/>
          </a:xfrm>
          <a:prstGeom prst="rect">
            <a:avLst/>
          </a:prstGeom>
          <a:noFill/>
        </p:spPr>
        <p:txBody>
          <a:bodyPr wrap="square" rtlCol="0">
            <a:spAutoFit/>
          </a:bodyPr>
          <a:lstStyle/>
          <a:p>
            <a:r>
              <a:rPr lang="es-ES_tradnl" sz="3600" dirty="0">
                <a:latin typeface="Neutra Text" panose="02000000000000000000" pitchFamily="50" charset="0"/>
              </a:rPr>
              <a:t>Campos codificados</a:t>
            </a:r>
            <a:endParaRPr lang="es-ES" sz="3600" spc="-150" dirty="0">
              <a:latin typeface="Neutra Text" panose="02000000000000000000" pitchFamily="50" charset="0"/>
            </a:endParaRPr>
          </a:p>
        </p:txBody>
      </p:sp>
      <p:sp>
        <p:nvSpPr>
          <p:cNvPr id="8" name="Rectángulo 7">
            <a:extLst>
              <a:ext uri="{FF2B5EF4-FFF2-40B4-BE49-F238E27FC236}">
                <a16:creationId xmlns:a16="http://schemas.microsoft.com/office/drawing/2014/main" id="{D95F1669-F18F-46FC-9E8E-8D91FE8972F8}"/>
              </a:ext>
            </a:extLst>
          </p:cNvPr>
          <p:cNvSpPr/>
          <p:nvPr/>
        </p:nvSpPr>
        <p:spPr>
          <a:xfrm>
            <a:off x="953538" y="2607255"/>
            <a:ext cx="5515707" cy="5078313"/>
          </a:xfrm>
          <a:prstGeom prst="rect">
            <a:avLst/>
          </a:prstGeom>
        </p:spPr>
        <p:txBody>
          <a:bodyPr wrap="square">
            <a:spAutoFit/>
          </a:bodyPr>
          <a:lstStyle/>
          <a:p>
            <a:pPr marL="171450" indent="-171450" algn="just">
              <a:buClr>
                <a:srgbClr val="801F89"/>
              </a:buClr>
              <a:buFont typeface="Wingdings" panose="05000000000000000000" pitchFamily="2" charset="2"/>
              <a:buChar char="§"/>
            </a:pPr>
            <a:r>
              <a:rPr lang="es-ES_tradnl" sz="1200" dirty="0"/>
              <a:t>Referenciar correctamente esquemas de conceptos, es decir, listas de códigos (</a:t>
            </a:r>
            <a:r>
              <a:rPr lang="es-ES_tradnl" sz="1200" i="1" dirty="0" err="1"/>
              <a:t>code</a:t>
            </a:r>
            <a:r>
              <a:rPr lang="es-ES_tradnl" sz="1200" i="1" dirty="0"/>
              <a:t> </a:t>
            </a:r>
            <a:r>
              <a:rPr lang="es-ES_tradnl" sz="1200" i="1" dirty="0" err="1"/>
              <a:t>lists</a:t>
            </a:r>
            <a:r>
              <a:rPr lang="es-ES_tradnl" sz="1200" dirty="0"/>
              <a:t>) y taxonomías de términos</a:t>
            </a:r>
            <a:r>
              <a:rPr lang="es-ES" sz="1200" dirty="0"/>
              <a:t> </a:t>
            </a:r>
            <a:r>
              <a:rPr lang="es-ES_tradnl" sz="1200" dirty="0"/>
              <a:t>como valores prescritos para propiedades o atributos definidos</a:t>
            </a:r>
            <a:r>
              <a:rPr lang="es-ES" sz="1200" dirty="0"/>
              <a:t>.</a:t>
            </a:r>
          </a:p>
          <a:p>
            <a:pPr marL="171450" indent="-171450" algn="just">
              <a:buClr>
                <a:srgbClr val="801F89"/>
              </a:buClr>
              <a:buFont typeface="Wingdings" panose="05000000000000000000" pitchFamily="2" charset="2"/>
              <a:buChar char="§"/>
            </a:pPr>
            <a:endParaRPr lang="es-ES_tradnl" sz="1200" dirty="0"/>
          </a:p>
          <a:p>
            <a:pPr marL="171450" indent="-171450" algn="just">
              <a:buClr>
                <a:srgbClr val="801F89"/>
              </a:buClr>
              <a:buFont typeface="Wingdings" panose="05000000000000000000" pitchFamily="2" charset="2"/>
              <a:buChar char="§"/>
            </a:pPr>
            <a:r>
              <a:rPr lang="es-ES_tradnl" sz="1200" dirty="0"/>
              <a:t>A tener en cuenta:</a:t>
            </a:r>
          </a:p>
          <a:p>
            <a:pPr marL="171450" indent="-171450" algn="just">
              <a:buClr>
                <a:srgbClr val="801F89"/>
              </a:buClr>
              <a:buFont typeface="Wingdings" panose="05000000000000000000" pitchFamily="2" charset="2"/>
              <a:buChar char="§"/>
            </a:pPr>
            <a:endParaRPr lang="es-ES_tradnl" sz="1200" dirty="0"/>
          </a:p>
          <a:p>
            <a:pPr marL="628650" lvl="1" indent="-171450" algn="just">
              <a:buClr>
                <a:srgbClr val="801F89"/>
              </a:buClr>
              <a:buFont typeface="Arial" panose="020B0604020202020204" pitchFamily="34" charset="0"/>
              <a:buChar char="•"/>
            </a:pPr>
            <a:r>
              <a:rPr lang="es-ES_tradnl" sz="1200" dirty="0"/>
              <a:t>Son muy útiles para realizar análisis de datos categorizados (por ejemplo: para extraer patrones, realizar filtrados, sumarios, ordenaciones, etc.), pero pueden ser difíciles de interpretar para personas no familiarizadas con tales codificaciones, si no están explicados con precisión en el propio conjunto de datos o por medio del Diccionario de Datos. </a:t>
            </a:r>
          </a:p>
          <a:p>
            <a:pPr marL="571500" lvl="1" indent="-171450" algn="just">
              <a:buClr>
                <a:srgbClr val="801F89"/>
              </a:buClr>
              <a:buFont typeface="Arial" panose="020B0604020202020204" pitchFamily="34" charset="0"/>
              <a:buChar char="•"/>
            </a:pPr>
            <a:endParaRPr lang="es-ES_tradnl" sz="1200" dirty="0"/>
          </a:p>
          <a:p>
            <a:pPr marL="628650" lvl="1" indent="-171450" algn="just">
              <a:buClr>
                <a:srgbClr val="801F89"/>
              </a:buClr>
              <a:buFont typeface="Arial" panose="020B0604020202020204" pitchFamily="34" charset="0"/>
              <a:buChar char="•"/>
            </a:pPr>
            <a:r>
              <a:rPr lang="es-ES_tradnl" sz="1200" dirty="0"/>
              <a:t>El </a:t>
            </a:r>
            <a:r>
              <a:rPr lang="es-ES_tradnl" sz="1200" dirty="0">
                <a:hlinkClick r:id="rId3" action="ppaction://hlinksldjump"/>
              </a:rPr>
              <a:t>anexo I</a:t>
            </a:r>
            <a:r>
              <a:rPr lang="es-ES_tradnl" sz="1200" dirty="0"/>
              <a:t> de esta guía recoge una reseña de términos reutilizables  que incluye taxonomías, clasificaciones y estándares armonizados a nivel nacional e internacional.</a:t>
            </a:r>
          </a:p>
          <a:p>
            <a:pPr marL="628650" lvl="1" indent="-171450" algn="just">
              <a:buClr>
                <a:srgbClr val="801F89"/>
              </a:buClr>
              <a:buFont typeface="Arial" panose="020B0604020202020204" pitchFamily="34" charset="0"/>
              <a:buChar char="•"/>
            </a:pPr>
            <a:endParaRPr lang="es-ES_tradnl" sz="1200" dirty="0"/>
          </a:p>
          <a:p>
            <a:pPr marL="628650" lvl="1" indent="-171450" algn="just">
              <a:buClr>
                <a:srgbClr val="801F89"/>
              </a:buClr>
              <a:buFont typeface="Arial" panose="020B0604020202020204" pitchFamily="34" charset="0"/>
              <a:buChar char="•"/>
            </a:pPr>
            <a:r>
              <a:rPr lang="es-ES_tradnl" sz="1200" dirty="0"/>
              <a:t>Si es posible, se debe añadir una columna incluyendo el valor estándar del atributo en cuestión. Por ejemplo. si el campo se refiere a Ayuntamientos, es aconsejable mantener dos columnas: "Código Ayuntamiento" y "Ayuntamiento". El Código será el referido en el </a:t>
            </a:r>
            <a:r>
              <a:rPr lang="es-ES_tradnl" sz="1200" dirty="0">
                <a:hlinkClick r:id="rId4"/>
              </a:rPr>
              <a:t>"Directorio Común de Unidades Orgánicas y Oficinas" (DIR3)</a:t>
            </a:r>
            <a:r>
              <a:rPr lang="es-ES_tradnl" sz="1200" baseline="30000" dirty="0"/>
              <a:t> </a:t>
            </a:r>
            <a:r>
              <a:rPr lang="es-ES_tradnl" sz="1200" dirty="0"/>
              <a:t>y el valor de la columna "Ayuntamiento", el nombre de esa institución.</a:t>
            </a:r>
          </a:p>
          <a:p>
            <a:pPr marL="628650" lvl="1" indent="-171450" algn="just">
              <a:buClr>
                <a:srgbClr val="801F89"/>
              </a:buClr>
              <a:buFont typeface="Arial" panose="020B0604020202020204" pitchFamily="34" charset="0"/>
              <a:buChar char="•"/>
            </a:pPr>
            <a:endParaRPr lang="es-ES_tradnl" sz="1200" dirty="0"/>
          </a:p>
          <a:p>
            <a:pPr marL="628650" lvl="1" indent="-171450" algn="just">
              <a:buClr>
                <a:srgbClr val="801F89"/>
              </a:buClr>
              <a:buFont typeface="Arial" panose="020B0604020202020204" pitchFamily="34" charset="0"/>
              <a:buChar char="•"/>
            </a:pPr>
            <a:r>
              <a:rPr lang="es-ES_tradnl" sz="1200" dirty="0"/>
              <a:t>En línea con lo anterior, no se debe incluir el nombre del campo dentro del valor de campo. Por ejemplo, si el nombre de la  columna es "Ayuntamiento" el valor en  cada fila no debe incluir las palabras "Ayuntamiento de".</a:t>
            </a:r>
            <a:endParaRPr lang="es-ES_tradnl" sz="1200" baseline="30000" dirty="0"/>
          </a:p>
        </p:txBody>
      </p:sp>
      <p:pic>
        <p:nvPicPr>
          <p:cNvPr id="10" name="Imagen 9">
            <a:extLst>
              <a:ext uri="{FF2B5EF4-FFF2-40B4-BE49-F238E27FC236}">
                <a16:creationId xmlns:a16="http://schemas.microsoft.com/office/drawing/2014/main" id="{33EB5FDD-800B-44AB-B4C6-86BF5F03A1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22948" y="112197"/>
            <a:ext cx="591733" cy="573468"/>
          </a:xfrm>
          <a:prstGeom prst="rect">
            <a:avLst/>
          </a:prstGeom>
        </p:spPr>
      </p:pic>
    </p:spTree>
    <p:extLst>
      <p:ext uri="{BB962C8B-B14F-4D97-AF65-F5344CB8AC3E}">
        <p14:creationId xmlns:p14="http://schemas.microsoft.com/office/powerpoint/2010/main" val="42277644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CF4AF8DA-6873-4C2F-A591-03B106739F6E}"/>
              </a:ext>
            </a:extLst>
          </p:cNvPr>
          <p:cNvSpPr/>
          <p:nvPr/>
        </p:nvSpPr>
        <p:spPr>
          <a:xfrm>
            <a:off x="5179631" y="7046"/>
            <a:ext cx="1678369" cy="783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Marcador de número de diapositiva 1">
            <a:extLst>
              <a:ext uri="{FF2B5EF4-FFF2-40B4-BE49-F238E27FC236}">
                <a16:creationId xmlns:a16="http://schemas.microsoft.com/office/drawing/2014/main" id="{B01464B7-584A-44B4-9403-1CEE461F8F62}"/>
              </a:ext>
            </a:extLst>
          </p:cNvPr>
          <p:cNvSpPr>
            <a:spLocks noGrp="1"/>
          </p:cNvSpPr>
          <p:nvPr>
            <p:ph type="sldNum" sz="quarter" idx="12"/>
          </p:nvPr>
        </p:nvSpPr>
        <p:spPr/>
        <p:txBody>
          <a:bodyPr/>
          <a:lstStyle/>
          <a:p>
            <a:fld id="{B0B223AA-581B-472F-BB2F-AB3AEAB0FF05}" type="slidenum">
              <a:rPr lang="es-ES" smtClean="0"/>
              <a:t>36</a:t>
            </a:fld>
            <a:endParaRPr lang="es-ES" dirty="0"/>
          </a:p>
        </p:txBody>
      </p:sp>
      <p:graphicFrame>
        <p:nvGraphicFramePr>
          <p:cNvPr id="3" name="Tabla 2">
            <a:extLst>
              <a:ext uri="{FF2B5EF4-FFF2-40B4-BE49-F238E27FC236}">
                <a16:creationId xmlns:a16="http://schemas.microsoft.com/office/drawing/2014/main" id="{EC604901-06DE-4DE0-B5E3-97634242C950}"/>
              </a:ext>
            </a:extLst>
          </p:cNvPr>
          <p:cNvGraphicFramePr>
            <a:graphicFrameLocks noGrp="1"/>
          </p:cNvGraphicFramePr>
          <p:nvPr>
            <p:extLst>
              <p:ext uri="{D42A27DB-BD31-4B8C-83A1-F6EECF244321}">
                <p14:modId xmlns:p14="http://schemas.microsoft.com/office/powerpoint/2010/main" val="3670168788"/>
              </p:ext>
            </p:extLst>
          </p:nvPr>
        </p:nvGraphicFramePr>
        <p:xfrm>
          <a:off x="441325" y="4610584"/>
          <a:ext cx="5940426" cy="2356272"/>
        </p:xfrm>
        <a:graphic>
          <a:graphicData uri="http://schemas.openxmlformats.org/drawingml/2006/table">
            <a:tbl>
              <a:tblPr firstRow="1" bandRow="1">
                <a:tableStyleId>{5C22544A-7EE6-4342-B048-85BDC9FD1C3A}</a:tableStyleId>
              </a:tblPr>
              <a:tblGrid>
                <a:gridCol w="990071">
                  <a:extLst>
                    <a:ext uri="{9D8B030D-6E8A-4147-A177-3AD203B41FA5}">
                      <a16:colId xmlns:a16="http://schemas.microsoft.com/office/drawing/2014/main" val="324242658"/>
                    </a:ext>
                  </a:extLst>
                </a:gridCol>
                <a:gridCol w="990071">
                  <a:extLst>
                    <a:ext uri="{9D8B030D-6E8A-4147-A177-3AD203B41FA5}">
                      <a16:colId xmlns:a16="http://schemas.microsoft.com/office/drawing/2014/main" val="3785224079"/>
                    </a:ext>
                  </a:extLst>
                </a:gridCol>
                <a:gridCol w="990071">
                  <a:extLst>
                    <a:ext uri="{9D8B030D-6E8A-4147-A177-3AD203B41FA5}">
                      <a16:colId xmlns:a16="http://schemas.microsoft.com/office/drawing/2014/main" val="4273586660"/>
                    </a:ext>
                  </a:extLst>
                </a:gridCol>
                <a:gridCol w="990071">
                  <a:extLst>
                    <a:ext uri="{9D8B030D-6E8A-4147-A177-3AD203B41FA5}">
                      <a16:colId xmlns:a16="http://schemas.microsoft.com/office/drawing/2014/main" val="2887855622"/>
                    </a:ext>
                  </a:extLst>
                </a:gridCol>
                <a:gridCol w="990071">
                  <a:extLst>
                    <a:ext uri="{9D8B030D-6E8A-4147-A177-3AD203B41FA5}">
                      <a16:colId xmlns:a16="http://schemas.microsoft.com/office/drawing/2014/main" val="1064207054"/>
                    </a:ext>
                  </a:extLst>
                </a:gridCol>
                <a:gridCol w="990071">
                  <a:extLst>
                    <a:ext uri="{9D8B030D-6E8A-4147-A177-3AD203B41FA5}">
                      <a16:colId xmlns:a16="http://schemas.microsoft.com/office/drawing/2014/main" val="1278824390"/>
                    </a:ext>
                  </a:extLst>
                </a:gridCol>
              </a:tblGrid>
              <a:tr h="392712">
                <a:tc>
                  <a:txBody>
                    <a:bodyPr/>
                    <a:lstStyle/>
                    <a:p>
                      <a:pPr marL="0" algn="ctr" defTabSz="457200" rtl="0" eaLnBrk="1" fontAlgn="b" latinLnBrk="0" hangingPunct="1">
                        <a:lnSpc>
                          <a:spcPts val="1200"/>
                        </a:lnSpc>
                      </a:pPr>
                      <a:r>
                        <a:rPr lang="es-ES" sz="1000" b="0" i="0" kern="1200" dirty="0">
                          <a:solidFill>
                            <a:schemeClr val="tx1"/>
                          </a:solidFill>
                          <a:effectLst/>
                          <a:latin typeface="Calibri" panose="020F0502020204030204" pitchFamily="34" charset="0"/>
                          <a:ea typeface="+mn-ea"/>
                          <a:cs typeface="+mn-cs"/>
                        </a:rPr>
                        <a:t>marca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457200" rtl="0" eaLnBrk="1" fontAlgn="b" latinLnBrk="0" hangingPunct="1">
                        <a:lnSpc>
                          <a:spcPts val="1200"/>
                        </a:lnSpc>
                      </a:pPr>
                      <a:r>
                        <a:rPr lang="es-ES" sz="1000" b="0" i="0" kern="1200" dirty="0">
                          <a:solidFill>
                            <a:schemeClr val="tx1"/>
                          </a:solidFill>
                          <a:effectLst/>
                          <a:latin typeface="Calibri" panose="020F0502020204030204" pitchFamily="34" charset="0"/>
                          <a:ea typeface="+mn-ea"/>
                          <a:cs typeface="+mn-cs"/>
                        </a:rPr>
                        <a:t>consumo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457200" rtl="0" eaLnBrk="1" fontAlgn="b" latinLnBrk="0" hangingPunct="1">
                        <a:lnSpc>
                          <a:spcPts val="1200"/>
                        </a:lnSpc>
                      </a:pPr>
                      <a:r>
                        <a:rPr lang="es-ES" sz="1000" b="0" i="0" kern="1200" dirty="0">
                          <a:solidFill>
                            <a:schemeClr val="tx1"/>
                          </a:solidFill>
                          <a:effectLst/>
                          <a:latin typeface="Calibri" panose="020F0502020204030204" pitchFamily="34" charset="0"/>
                          <a:ea typeface="+mn-ea"/>
                          <a:cs typeface="+mn-cs"/>
                        </a:rPr>
                        <a:t>potencia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457200" rtl="0" eaLnBrk="1" fontAlgn="b" latinLnBrk="0" hangingPunct="1">
                        <a:lnSpc>
                          <a:spcPts val="1200"/>
                        </a:lnSpc>
                      </a:pPr>
                      <a:r>
                        <a:rPr lang="es-ES" sz="1000" b="0" i="0" kern="1200" dirty="0">
                          <a:solidFill>
                            <a:schemeClr val="tx1"/>
                          </a:solidFill>
                          <a:effectLst/>
                          <a:latin typeface="Calibri" panose="020F0502020204030204" pitchFamily="34" charset="0"/>
                          <a:ea typeface="+mn-ea"/>
                          <a:cs typeface="+mn-cs"/>
                        </a:rPr>
                        <a:t>cambio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457200" rtl="0" eaLnBrk="1" fontAlgn="b" latinLnBrk="0" hangingPunct="1">
                        <a:lnSpc>
                          <a:spcPts val="1200"/>
                        </a:lnSpc>
                      </a:pPr>
                      <a:r>
                        <a:rPr lang="es-ES" sz="1000" b="0" i="0" kern="1200" dirty="0">
                          <a:solidFill>
                            <a:schemeClr val="tx1"/>
                          </a:solidFill>
                          <a:effectLst/>
                          <a:latin typeface="Calibri" panose="020F0502020204030204" pitchFamily="34" charset="0"/>
                          <a:ea typeface="+mn-ea"/>
                          <a:cs typeface="+mn-cs"/>
                        </a:rPr>
                        <a:t>cambio-descripción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457200" rtl="0" eaLnBrk="1" fontAlgn="b" latinLnBrk="0" hangingPunct="1">
                        <a:lnSpc>
                          <a:spcPts val="1200"/>
                        </a:lnSpc>
                      </a:pPr>
                      <a:r>
                        <a:rPr lang="es-ES" sz="1000" b="0" i="0" kern="1200" dirty="0" err="1">
                          <a:solidFill>
                            <a:schemeClr val="tx1"/>
                          </a:solidFill>
                          <a:effectLst/>
                          <a:latin typeface="Calibri" panose="020F0502020204030204" pitchFamily="34" charset="0"/>
                          <a:ea typeface="+mn-ea"/>
                          <a:cs typeface="+mn-cs"/>
                        </a:rPr>
                        <a:t>aceleracion</a:t>
                      </a:r>
                      <a:endParaRPr lang="es-ES" sz="1000" b="0" i="0" kern="1200" dirty="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3528544152"/>
                  </a:ext>
                </a:extLst>
              </a:tr>
              <a:tr h="392712">
                <a:tc>
                  <a:txBody>
                    <a:bodyPr/>
                    <a:lstStyle/>
                    <a:p>
                      <a:pPr marL="0" algn="ctr" defTabSz="457200" rtl="0" eaLnBrk="1" fontAlgn="b" latinLnBrk="0" hangingPunct="1">
                        <a:lnSpc>
                          <a:spcPts val="1200"/>
                        </a:lnSpc>
                      </a:pPr>
                      <a:r>
                        <a:rPr lang="es-ES" sz="1000" b="0" i="0" kern="1200" dirty="0" err="1">
                          <a:solidFill>
                            <a:schemeClr val="tx1"/>
                          </a:solidFill>
                          <a:effectLst/>
                          <a:latin typeface="Calibri" panose="020F0502020204030204" pitchFamily="34" charset="0"/>
                          <a:ea typeface="+mn-ea"/>
                          <a:cs typeface="+mn-cs"/>
                        </a:rPr>
                        <a:t>chevrolet</a:t>
                      </a:r>
                      <a:r>
                        <a:rPr lang="es-ES" sz="1000" b="0" i="0" kern="1200" dirty="0">
                          <a:solidFill>
                            <a:schemeClr val="tx1"/>
                          </a:solidFill>
                          <a:effectLst/>
                          <a:latin typeface="Calibri" panose="020F0502020204030204" pitchFamily="34" charset="0"/>
                          <a:ea typeface="+mn-ea"/>
                          <a:cs typeface="+mn-cs"/>
                        </a:rPr>
                        <a:t> </a:t>
                      </a:r>
                      <a:r>
                        <a:rPr lang="es-ES" sz="1000" b="0" i="0" kern="1200" dirty="0" err="1">
                          <a:solidFill>
                            <a:schemeClr val="tx1"/>
                          </a:solidFill>
                          <a:effectLst/>
                          <a:latin typeface="Calibri" panose="020F0502020204030204" pitchFamily="34" charset="0"/>
                          <a:ea typeface="+mn-ea"/>
                          <a:cs typeface="+mn-cs"/>
                        </a:rPr>
                        <a:t>chevelle</a:t>
                      </a:r>
                      <a:r>
                        <a:rPr lang="es-ES" sz="1000" b="0" i="0" kern="1200" dirty="0">
                          <a:solidFill>
                            <a:schemeClr val="tx1"/>
                          </a:solidFill>
                          <a:effectLst/>
                          <a:latin typeface="Calibri" panose="020F0502020204030204" pitchFamily="34" charset="0"/>
                          <a:ea typeface="+mn-ea"/>
                          <a:cs typeface="+mn-cs"/>
                        </a:rPr>
                        <a:t> </a:t>
                      </a:r>
                      <a:r>
                        <a:rPr lang="es-ES" sz="1000" b="0" i="0" kern="1200" dirty="0" err="1">
                          <a:solidFill>
                            <a:schemeClr val="tx1"/>
                          </a:solidFill>
                          <a:effectLst/>
                          <a:latin typeface="Calibri" panose="020F0502020204030204" pitchFamily="34" charset="0"/>
                          <a:ea typeface="+mn-ea"/>
                          <a:cs typeface="+mn-cs"/>
                        </a:rPr>
                        <a:t>malibu</a:t>
                      </a:r>
                      <a:endParaRPr lang="es-ES" sz="1000" b="0" i="0" kern="1200" dirty="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000" b="0" i="0" kern="1200" dirty="0">
                          <a:solidFill>
                            <a:schemeClr val="tx1"/>
                          </a:solidFill>
                          <a:effectLst/>
                          <a:latin typeface="Calibri" panose="020F0502020204030204" pitchFamily="34" charset="0"/>
                          <a:ea typeface="+mn-ea"/>
                          <a:cs typeface="+mn-cs"/>
                        </a:rPr>
                        <a:t>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000" b="0" i="0" kern="1200" dirty="0">
                          <a:solidFill>
                            <a:schemeClr val="tx1"/>
                          </a:solidFill>
                          <a:effectLst/>
                          <a:latin typeface="Calibri" panose="020F0502020204030204" pitchFamily="34" charset="0"/>
                          <a:ea typeface="+mn-ea"/>
                          <a:cs typeface="+mn-cs"/>
                        </a:rPr>
                        <a:t>130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000" b="0" i="0" kern="1200" dirty="0">
                          <a:solidFill>
                            <a:schemeClr val="tx1"/>
                          </a:solidFill>
                          <a:effectLst/>
                          <a:latin typeface="Calibri" panose="020F0502020204030204" pitchFamily="34" charset="0"/>
                          <a:ea typeface="+mn-ea"/>
                          <a:cs typeface="+mn-cs"/>
                        </a:rPr>
                        <a:t>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000" b="0" i="0" kern="1200" dirty="0">
                          <a:solidFill>
                            <a:schemeClr val="tx1"/>
                          </a:solidFill>
                          <a:effectLst/>
                          <a:latin typeface="Calibri" panose="020F0502020204030204" pitchFamily="34" charset="0"/>
                          <a:ea typeface="+mn-ea"/>
                          <a:cs typeface="+mn-cs"/>
                        </a:rPr>
                        <a:t>Manual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000" b="0" i="0" kern="1200" dirty="0">
                          <a:solidFill>
                            <a:schemeClr val="tx1"/>
                          </a:solidFill>
                          <a:effectLst/>
                          <a:latin typeface="Calibri" panose="020F0502020204030204" pitchFamily="34" charset="0"/>
                          <a:ea typeface="+mn-ea"/>
                          <a:cs typeface="+mn-cs"/>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3452223"/>
                  </a:ext>
                </a:extLst>
              </a:tr>
              <a:tr h="392712">
                <a:tc>
                  <a:txBody>
                    <a:bodyPr/>
                    <a:lstStyle/>
                    <a:p>
                      <a:pPr marL="0" algn="ctr" defTabSz="457200" rtl="0" eaLnBrk="1" fontAlgn="b" latinLnBrk="0" hangingPunct="1">
                        <a:lnSpc>
                          <a:spcPts val="1200"/>
                        </a:lnSpc>
                      </a:pPr>
                      <a:r>
                        <a:rPr lang="es-ES" sz="1000" b="0" i="0" kern="1200">
                          <a:solidFill>
                            <a:schemeClr val="tx1"/>
                          </a:solidFill>
                          <a:effectLst/>
                          <a:latin typeface="Calibri" panose="020F0502020204030204" pitchFamily="34" charset="0"/>
                          <a:ea typeface="+mn-ea"/>
                          <a:cs typeface="+mn-cs"/>
                        </a:rPr>
                        <a:t>buick skylark 320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000" b="0" i="0" kern="1200" dirty="0">
                          <a:solidFill>
                            <a:schemeClr val="tx1"/>
                          </a:solidFill>
                          <a:effectLst/>
                          <a:latin typeface="Calibri" panose="020F0502020204030204" pitchFamily="34" charset="0"/>
                          <a:ea typeface="+mn-ea"/>
                          <a:cs typeface="+mn-cs"/>
                        </a:rPr>
                        <a:t>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000" b="0" i="0" kern="1200" dirty="0">
                          <a:solidFill>
                            <a:schemeClr val="tx1"/>
                          </a:solidFill>
                          <a:effectLst/>
                          <a:latin typeface="Calibri" panose="020F0502020204030204" pitchFamily="34" charset="0"/>
                          <a:ea typeface="+mn-ea"/>
                          <a:cs typeface="+mn-cs"/>
                        </a:rPr>
                        <a:t>165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000" b="0" i="0" kern="1200" dirty="0">
                          <a:solidFill>
                            <a:schemeClr val="tx1"/>
                          </a:solidFill>
                          <a:effectLst/>
                          <a:latin typeface="Calibri" panose="020F0502020204030204" pitchFamily="34" charset="0"/>
                          <a:ea typeface="+mn-ea"/>
                          <a:cs typeface="+mn-cs"/>
                        </a:rPr>
                        <a:t>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000" b="0" i="0" kern="1200">
                          <a:solidFill>
                            <a:schemeClr val="tx1"/>
                          </a:solidFill>
                          <a:effectLst/>
                          <a:latin typeface="Calibri" panose="020F0502020204030204" pitchFamily="34" charset="0"/>
                          <a:ea typeface="+mn-ea"/>
                          <a:cs typeface="+mn-cs"/>
                        </a:rPr>
                        <a:t>Automático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000" b="0" i="0" kern="1200">
                          <a:solidFill>
                            <a:schemeClr val="tx1"/>
                          </a:solidFill>
                          <a:effectLst/>
                          <a:latin typeface="Calibri" panose="020F0502020204030204" pitchFamily="34" charset="0"/>
                          <a:ea typeface="+mn-ea"/>
                          <a:cs typeface="+mn-cs"/>
                        </a:rPr>
                        <a:t>11,5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87848731"/>
                  </a:ext>
                </a:extLst>
              </a:tr>
              <a:tr h="392712">
                <a:tc>
                  <a:txBody>
                    <a:bodyPr/>
                    <a:lstStyle/>
                    <a:p>
                      <a:pPr marL="0" algn="ctr" defTabSz="457200" rtl="0" eaLnBrk="1" fontAlgn="b" latinLnBrk="0" hangingPunct="1">
                        <a:lnSpc>
                          <a:spcPts val="1200"/>
                        </a:lnSpc>
                      </a:pPr>
                      <a:r>
                        <a:rPr lang="es-ES" sz="1000" b="0" i="0" kern="1200" dirty="0" err="1">
                          <a:solidFill>
                            <a:schemeClr val="tx1"/>
                          </a:solidFill>
                          <a:effectLst/>
                          <a:latin typeface="Calibri" panose="020F0502020204030204" pitchFamily="34" charset="0"/>
                          <a:ea typeface="+mn-ea"/>
                          <a:cs typeface="+mn-cs"/>
                        </a:rPr>
                        <a:t>plymouth</a:t>
                      </a:r>
                      <a:r>
                        <a:rPr lang="es-ES" sz="1000" b="0" i="0" kern="1200" dirty="0">
                          <a:solidFill>
                            <a:schemeClr val="tx1"/>
                          </a:solidFill>
                          <a:effectLst/>
                          <a:latin typeface="Calibri" panose="020F0502020204030204" pitchFamily="34" charset="0"/>
                          <a:ea typeface="+mn-ea"/>
                          <a:cs typeface="+mn-cs"/>
                        </a:rPr>
                        <a:t> </a:t>
                      </a:r>
                      <a:r>
                        <a:rPr lang="es-ES" sz="1000" b="0" i="0" kern="1200" dirty="0" err="1">
                          <a:solidFill>
                            <a:schemeClr val="tx1"/>
                          </a:solidFill>
                          <a:effectLst/>
                          <a:latin typeface="Calibri" panose="020F0502020204030204" pitchFamily="34" charset="0"/>
                          <a:ea typeface="+mn-ea"/>
                          <a:cs typeface="+mn-cs"/>
                        </a:rPr>
                        <a:t>satellite</a:t>
                      </a:r>
                      <a:endParaRPr lang="es-ES" sz="1000" b="0" i="0" kern="1200" dirty="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000" b="0" i="0" kern="1200" dirty="0">
                          <a:solidFill>
                            <a:schemeClr val="tx1"/>
                          </a:solidFill>
                          <a:effectLst/>
                          <a:latin typeface="Calibri" panose="020F0502020204030204" pitchFamily="34" charset="0"/>
                          <a:ea typeface="+mn-ea"/>
                          <a:cs typeface="+mn-cs"/>
                        </a:rPr>
                        <a:t>18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000" b="0" i="0" kern="1200" dirty="0">
                          <a:solidFill>
                            <a:schemeClr val="tx1"/>
                          </a:solidFill>
                          <a:effectLst/>
                          <a:latin typeface="Calibri" panose="020F0502020204030204" pitchFamily="34" charset="0"/>
                          <a:ea typeface="+mn-ea"/>
                          <a:cs typeface="+mn-cs"/>
                        </a:rPr>
                        <a:t>150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000" b="0" i="0" kern="1200" dirty="0">
                          <a:solidFill>
                            <a:schemeClr val="tx1"/>
                          </a:solidFill>
                          <a:effectLst/>
                          <a:latin typeface="Calibri" panose="020F0502020204030204" pitchFamily="34" charset="0"/>
                          <a:ea typeface="+mn-ea"/>
                          <a:cs typeface="+mn-cs"/>
                        </a:rPr>
                        <a:t>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000" b="0" i="0" kern="1200" dirty="0">
                          <a:solidFill>
                            <a:schemeClr val="tx1"/>
                          </a:solidFill>
                          <a:effectLst/>
                          <a:latin typeface="Calibri" panose="020F0502020204030204" pitchFamily="34" charset="0"/>
                          <a:ea typeface="+mn-ea"/>
                          <a:cs typeface="+mn-cs"/>
                        </a:rPr>
                        <a:t>Automático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000" b="0" i="0" kern="1200" dirty="0">
                          <a:solidFill>
                            <a:schemeClr val="tx1"/>
                          </a:solidFill>
                          <a:effectLst/>
                          <a:latin typeface="Calibri" panose="020F0502020204030204" pitchFamily="34" charset="0"/>
                          <a:ea typeface="+mn-ea"/>
                          <a:cs typeface="+mn-cs"/>
                        </a:rPr>
                        <a:t>11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98201205"/>
                  </a:ext>
                </a:extLst>
              </a:tr>
              <a:tr h="392712">
                <a:tc>
                  <a:txBody>
                    <a:bodyPr/>
                    <a:lstStyle/>
                    <a:p>
                      <a:pPr marL="0" algn="ctr" defTabSz="457200" rtl="0" eaLnBrk="1" fontAlgn="b" latinLnBrk="0" hangingPunct="1">
                        <a:lnSpc>
                          <a:spcPts val="1200"/>
                        </a:lnSpc>
                      </a:pPr>
                      <a:r>
                        <a:rPr lang="es-ES" sz="1000" b="0" i="0" kern="1200">
                          <a:solidFill>
                            <a:schemeClr val="tx1"/>
                          </a:solidFill>
                          <a:effectLst/>
                          <a:latin typeface="Calibri" panose="020F0502020204030204" pitchFamily="34" charset="0"/>
                          <a:ea typeface="+mn-ea"/>
                          <a:cs typeface="+mn-cs"/>
                        </a:rPr>
                        <a:t>amc rebel sst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000" b="0" i="0" kern="1200">
                          <a:solidFill>
                            <a:schemeClr val="tx1"/>
                          </a:solidFill>
                          <a:effectLst/>
                          <a:latin typeface="Calibri" panose="020F0502020204030204" pitchFamily="34" charset="0"/>
                          <a:ea typeface="+mn-ea"/>
                          <a:cs typeface="+mn-cs"/>
                        </a:rPr>
                        <a:t>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000" b="0" i="0" kern="1200" dirty="0">
                          <a:solidFill>
                            <a:schemeClr val="tx1"/>
                          </a:solidFill>
                          <a:effectLst/>
                          <a:latin typeface="Calibri" panose="020F0502020204030204" pitchFamily="34" charset="0"/>
                          <a:ea typeface="+mn-ea"/>
                          <a:cs typeface="+mn-cs"/>
                        </a:rPr>
                        <a:t>150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000" b="0" i="0" kern="1200" dirty="0">
                          <a:solidFill>
                            <a:schemeClr val="tx1"/>
                          </a:solidFill>
                          <a:effectLst/>
                          <a:latin typeface="Calibri" panose="020F0502020204030204" pitchFamily="34" charset="0"/>
                          <a:ea typeface="+mn-ea"/>
                          <a:cs typeface="+mn-cs"/>
                        </a:rPr>
                        <a:t>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000" b="0" i="0" kern="1200" dirty="0">
                          <a:solidFill>
                            <a:schemeClr val="tx1"/>
                          </a:solidFill>
                          <a:effectLst/>
                          <a:latin typeface="Calibri" panose="020F0502020204030204" pitchFamily="34" charset="0"/>
                          <a:ea typeface="+mn-ea"/>
                          <a:cs typeface="+mn-cs"/>
                        </a:rPr>
                        <a:t>Manual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000" b="0" i="0" kern="1200" dirty="0">
                          <a:solidFill>
                            <a:schemeClr val="tx1"/>
                          </a:solidFill>
                          <a:effectLst/>
                          <a:latin typeface="Calibri" panose="020F0502020204030204" pitchFamily="34" charset="0"/>
                          <a:ea typeface="+mn-ea"/>
                          <a:cs typeface="+mn-cs"/>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33917449"/>
                  </a:ext>
                </a:extLst>
              </a:tr>
              <a:tr h="392712">
                <a:tc>
                  <a:txBody>
                    <a:bodyPr/>
                    <a:lstStyle/>
                    <a:p>
                      <a:pPr marL="0" algn="ctr" defTabSz="457200" rtl="0" eaLnBrk="1" fontAlgn="b" latinLnBrk="0" hangingPunct="1">
                        <a:lnSpc>
                          <a:spcPts val="1200"/>
                        </a:lnSpc>
                      </a:pPr>
                      <a:r>
                        <a:rPr lang="es-ES" sz="1000" b="0" i="0" kern="1200">
                          <a:solidFill>
                            <a:schemeClr val="tx1"/>
                          </a:solidFill>
                          <a:effectLst/>
                          <a:latin typeface="Calibri" panose="020F0502020204030204" pitchFamily="34" charset="0"/>
                          <a:ea typeface="+mn-ea"/>
                          <a:cs typeface="+mn-cs"/>
                        </a:rPr>
                        <a:t>ford torino</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000" b="0" i="0" kern="1200">
                          <a:solidFill>
                            <a:schemeClr val="tx1"/>
                          </a:solidFill>
                          <a:effectLst/>
                          <a:latin typeface="Calibri" panose="020F0502020204030204" pitchFamily="34" charset="0"/>
                          <a:ea typeface="+mn-ea"/>
                          <a:cs typeface="+mn-cs"/>
                        </a:rPr>
                        <a:t>17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000" b="0" i="0" kern="1200" dirty="0">
                          <a:solidFill>
                            <a:schemeClr val="tx1"/>
                          </a:solidFill>
                          <a:effectLst/>
                          <a:latin typeface="Calibri" panose="020F0502020204030204" pitchFamily="34" charset="0"/>
                          <a:ea typeface="+mn-ea"/>
                          <a:cs typeface="+mn-cs"/>
                        </a:rPr>
                        <a:t>140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000" b="0" i="0" kern="1200" dirty="0">
                          <a:solidFill>
                            <a:schemeClr val="tx1"/>
                          </a:solidFill>
                          <a:effectLst/>
                          <a:latin typeface="Calibri" panose="020F0502020204030204" pitchFamily="34" charset="0"/>
                          <a:ea typeface="+mn-ea"/>
                          <a:cs typeface="+mn-cs"/>
                        </a:rPr>
                        <a:t>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000" b="0" i="0" kern="1200" dirty="0">
                          <a:solidFill>
                            <a:schemeClr val="tx1"/>
                          </a:solidFill>
                          <a:effectLst/>
                          <a:latin typeface="Calibri" panose="020F0502020204030204" pitchFamily="34" charset="0"/>
                          <a:ea typeface="+mn-ea"/>
                          <a:cs typeface="+mn-cs"/>
                        </a:rPr>
                        <a:t>Manual</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000" b="0" i="0" kern="1200" dirty="0">
                          <a:solidFill>
                            <a:schemeClr val="tx1"/>
                          </a:solidFill>
                          <a:effectLst/>
                          <a:latin typeface="Calibri" panose="020F0502020204030204" pitchFamily="34" charset="0"/>
                          <a:ea typeface="+mn-ea"/>
                          <a:cs typeface="+mn-cs"/>
                        </a:rPr>
                        <a:t>10,5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70637395"/>
                  </a:ext>
                </a:extLst>
              </a:tr>
            </a:tbl>
          </a:graphicData>
        </a:graphic>
      </p:graphicFrame>
      <p:graphicFrame>
        <p:nvGraphicFramePr>
          <p:cNvPr id="4" name="Tabla 3">
            <a:extLst>
              <a:ext uri="{FF2B5EF4-FFF2-40B4-BE49-F238E27FC236}">
                <a16:creationId xmlns:a16="http://schemas.microsoft.com/office/drawing/2014/main" id="{F92C637C-59E1-4505-B5C0-AA7CA2830DBC}"/>
              </a:ext>
            </a:extLst>
          </p:cNvPr>
          <p:cNvGraphicFramePr>
            <a:graphicFrameLocks noGrp="1"/>
          </p:cNvGraphicFramePr>
          <p:nvPr>
            <p:extLst>
              <p:ext uri="{D42A27DB-BD31-4B8C-83A1-F6EECF244321}">
                <p14:modId xmlns:p14="http://schemas.microsoft.com/office/powerpoint/2010/main" val="1676179962"/>
              </p:ext>
            </p:extLst>
          </p:nvPr>
        </p:nvGraphicFramePr>
        <p:xfrm>
          <a:off x="441325" y="1765782"/>
          <a:ext cx="5940425" cy="2240160"/>
        </p:xfrm>
        <a:graphic>
          <a:graphicData uri="http://schemas.openxmlformats.org/drawingml/2006/table">
            <a:tbl>
              <a:tblPr firstRow="1" bandRow="1">
                <a:tableStyleId>{5C22544A-7EE6-4342-B048-85BDC9FD1C3A}</a:tableStyleId>
              </a:tblPr>
              <a:tblGrid>
                <a:gridCol w="1188085">
                  <a:extLst>
                    <a:ext uri="{9D8B030D-6E8A-4147-A177-3AD203B41FA5}">
                      <a16:colId xmlns:a16="http://schemas.microsoft.com/office/drawing/2014/main" val="1957654749"/>
                    </a:ext>
                  </a:extLst>
                </a:gridCol>
                <a:gridCol w="1188085">
                  <a:extLst>
                    <a:ext uri="{9D8B030D-6E8A-4147-A177-3AD203B41FA5}">
                      <a16:colId xmlns:a16="http://schemas.microsoft.com/office/drawing/2014/main" val="3530018196"/>
                    </a:ext>
                  </a:extLst>
                </a:gridCol>
                <a:gridCol w="1188085">
                  <a:extLst>
                    <a:ext uri="{9D8B030D-6E8A-4147-A177-3AD203B41FA5}">
                      <a16:colId xmlns:a16="http://schemas.microsoft.com/office/drawing/2014/main" val="3639967157"/>
                    </a:ext>
                  </a:extLst>
                </a:gridCol>
                <a:gridCol w="1188085">
                  <a:extLst>
                    <a:ext uri="{9D8B030D-6E8A-4147-A177-3AD203B41FA5}">
                      <a16:colId xmlns:a16="http://schemas.microsoft.com/office/drawing/2014/main" val="2828430624"/>
                    </a:ext>
                  </a:extLst>
                </a:gridCol>
                <a:gridCol w="1188085">
                  <a:extLst>
                    <a:ext uri="{9D8B030D-6E8A-4147-A177-3AD203B41FA5}">
                      <a16:colId xmlns:a16="http://schemas.microsoft.com/office/drawing/2014/main" val="3704280041"/>
                    </a:ext>
                  </a:extLst>
                </a:gridCol>
              </a:tblGrid>
              <a:tr h="373360">
                <a:tc>
                  <a:txBody>
                    <a:bodyPr/>
                    <a:lstStyle/>
                    <a:p>
                      <a:pPr marL="0" algn="ctr" defTabSz="457200" rtl="0" eaLnBrk="1" fontAlgn="b" latinLnBrk="0" hangingPunct="1">
                        <a:lnSpc>
                          <a:spcPts val="1200"/>
                        </a:lnSpc>
                      </a:pPr>
                      <a:r>
                        <a:rPr lang="es-ES" sz="1000" kern="1200" dirty="0">
                          <a:solidFill>
                            <a:schemeClr val="tx1"/>
                          </a:solidFill>
                          <a:effectLst/>
                        </a:rPr>
                        <a:t>marca</a:t>
                      </a:r>
                      <a:endParaRPr lang="es-ES" sz="1000" b="0" i="0" kern="1200" dirty="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457200" rtl="0" eaLnBrk="1" fontAlgn="b" latinLnBrk="0" hangingPunct="1">
                        <a:lnSpc>
                          <a:spcPts val="1200"/>
                        </a:lnSpc>
                      </a:pPr>
                      <a:r>
                        <a:rPr lang="es-ES" sz="1000" kern="1200" dirty="0">
                          <a:solidFill>
                            <a:schemeClr val="tx1"/>
                          </a:solidFill>
                          <a:effectLst/>
                        </a:rPr>
                        <a:t>consumo</a:t>
                      </a:r>
                      <a:endParaRPr lang="es-ES" sz="1000" b="0" i="0" kern="1200" dirty="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457200" rtl="0" eaLnBrk="1" fontAlgn="b" latinLnBrk="0" hangingPunct="1">
                        <a:lnSpc>
                          <a:spcPts val="1200"/>
                        </a:lnSpc>
                      </a:pPr>
                      <a:r>
                        <a:rPr lang="es-ES" sz="1000" kern="1200" dirty="0">
                          <a:solidFill>
                            <a:schemeClr val="tx1"/>
                          </a:solidFill>
                          <a:effectLst/>
                        </a:rPr>
                        <a:t>potencia</a:t>
                      </a:r>
                      <a:endParaRPr lang="es-ES" sz="1000" b="0" i="0" kern="1200" dirty="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457200" rtl="0" eaLnBrk="1" fontAlgn="b" latinLnBrk="0" hangingPunct="1">
                        <a:lnSpc>
                          <a:spcPts val="1200"/>
                        </a:lnSpc>
                      </a:pPr>
                      <a:r>
                        <a:rPr lang="es-ES" sz="1000" kern="1200" dirty="0">
                          <a:solidFill>
                            <a:schemeClr val="tx1"/>
                          </a:solidFill>
                          <a:effectLst/>
                        </a:rPr>
                        <a:t>cambio</a:t>
                      </a:r>
                      <a:endParaRPr lang="es-ES" sz="1000" b="0" i="0" kern="1200" dirty="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457200" rtl="0" eaLnBrk="1" fontAlgn="b" latinLnBrk="0" hangingPunct="1">
                        <a:lnSpc>
                          <a:spcPts val="1200"/>
                        </a:lnSpc>
                      </a:pPr>
                      <a:r>
                        <a:rPr lang="es-ES" sz="1000" kern="1200" dirty="0">
                          <a:solidFill>
                            <a:schemeClr val="tx1"/>
                          </a:solidFill>
                          <a:effectLst/>
                        </a:rPr>
                        <a:t>aceleración</a:t>
                      </a:r>
                      <a:endParaRPr lang="es-ES" sz="1000" b="0" i="0" kern="1200" dirty="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863029296"/>
                  </a:ext>
                </a:extLst>
              </a:tr>
              <a:tr h="373360">
                <a:tc>
                  <a:txBody>
                    <a:bodyPr/>
                    <a:lstStyle/>
                    <a:p>
                      <a:pPr marL="0" algn="ctr" defTabSz="457200" rtl="0" eaLnBrk="1" fontAlgn="b" latinLnBrk="0" hangingPunct="1">
                        <a:lnSpc>
                          <a:spcPts val="1200"/>
                        </a:lnSpc>
                      </a:pPr>
                      <a:r>
                        <a:rPr lang="es-ES" sz="1000" kern="1200" dirty="0" err="1">
                          <a:effectLst/>
                        </a:rPr>
                        <a:t>chevrolet</a:t>
                      </a:r>
                      <a:r>
                        <a:rPr lang="es-ES" sz="1000" kern="1200" dirty="0">
                          <a:effectLst/>
                        </a:rPr>
                        <a:t> </a:t>
                      </a:r>
                      <a:r>
                        <a:rPr lang="es-ES" sz="1000" kern="1200" dirty="0" err="1">
                          <a:effectLst/>
                        </a:rPr>
                        <a:t>chevelle</a:t>
                      </a:r>
                      <a:r>
                        <a:rPr lang="es-ES" sz="1000" kern="1200" dirty="0">
                          <a:effectLst/>
                        </a:rPr>
                        <a:t> </a:t>
                      </a:r>
                      <a:r>
                        <a:rPr lang="es-ES" sz="1000" kern="1200" dirty="0" err="1">
                          <a:effectLst/>
                        </a:rPr>
                        <a:t>malibu</a:t>
                      </a:r>
                      <a:endParaRPr lang="es-ES" sz="1000" b="0" i="0" kern="1200" dirty="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000" kern="1200" dirty="0">
                          <a:effectLst/>
                        </a:rPr>
                        <a:t>18</a:t>
                      </a:r>
                      <a:endParaRPr lang="es-ES" sz="1000" b="0" i="0" kern="1200" dirty="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000" kern="1200" dirty="0">
                          <a:effectLst/>
                        </a:rPr>
                        <a:t>130</a:t>
                      </a:r>
                      <a:endParaRPr lang="es-ES" sz="1000" b="0" i="0" kern="1200" dirty="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000" kern="1200" dirty="0">
                          <a:effectLst/>
                        </a:rPr>
                        <a:t>M</a:t>
                      </a:r>
                      <a:endParaRPr lang="es-ES" sz="1000" b="0" i="0" kern="1200" dirty="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000" kern="1200" dirty="0">
                          <a:effectLst/>
                        </a:rPr>
                        <a:t>12</a:t>
                      </a:r>
                      <a:endParaRPr lang="es-ES" sz="1000" b="0" i="0" kern="1200" dirty="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8573073"/>
                  </a:ext>
                </a:extLst>
              </a:tr>
              <a:tr h="373360">
                <a:tc>
                  <a:txBody>
                    <a:bodyPr/>
                    <a:lstStyle/>
                    <a:p>
                      <a:pPr marL="0" algn="ctr" defTabSz="457200" rtl="0" eaLnBrk="1" fontAlgn="b" latinLnBrk="0" hangingPunct="1">
                        <a:lnSpc>
                          <a:spcPts val="1200"/>
                        </a:lnSpc>
                      </a:pPr>
                      <a:r>
                        <a:rPr lang="es-ES" sz="1000" kern="1200" dirty="0" err="1">
                          <a:effectLst/>
                        </a:rPr>
                        <a:t>buick</a:t>
                      </a:r>
                      <a:r>
                        <a:rPr lang="es-ES" sz="1000" kern="1200" dirty="0">
                          <a:effectLst/>
                        </a:rPr>
                        <a:t> </a:t>
                      </a:r>
                      <a:r>
                        <a:rPr lang="es-ES" sz="1000" kern="1200" dirty="0" err="1">
                          <a:effectLst/>
                        </a:rPr>
                        <a:t>skylark</a:t>
                      </a:r>
                      <a:r>
                        <a:rPr lang="es-ES" sz="1000" kern="1200" dirty="0">
                          <a:effectLst/>
                        </a:rPr>
                        <a:t> 320</a:t>
                      </a:r>
                      <a:endParaRPr lang="es-ES" sz="1000" b="0" i="0" kern="1200" dirty="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000" kern="1200" dirty="0">
                          <a:effectLst/>
                        </a:rPr>
                        <a:t>15</a:t>
                      </a:r>
                      <a:endParaRPr lang="es-ES" sz="1000" b="0" i="0" kern="1200" dirty="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000" kern="1200" dirty="0">
                          <a:effectLst/>
                        </a:rPr>
                        <a:t>165</a:t>
                      </a:r>
                      <a:endParaRPr lang="es-ES" sz="1000" b="0" i="0" kern="1200" dirty="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000" kern="1200" dirty="0">
                          <a:effectLst/>
                        </a:rPr>
                        <a:t>A</a:t>
                      </a:r>
                      <a:endParaRPr lang="es-ES" sz="1000" b="0" i="0" kern="1200" dirty="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000" kern="1200" dirty="0">
                          <a:effectLst/>
                        </a:rPr>
                        <a:t>11,5</a:t>
                      </a:r>
                      <a:endParaRPr lang="es-ES" sz="1000" b="0" i="0" kern="1200" dirty="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06014927"/>
                  </a:ext>
                </a:extLst>
              </a:tr>
              <a:tr h="373360">
                <a:tc>
                  <a:txBody>
                    <a:bodyPr/>
                    <a:lstStyle/>
                    <a:p>
                      <a:pPr marL="0" algn="ctr" defTabSz="457200" rtl="0" eaLnBrk="1" fontAlgn="b" latinLnBrk="0" hangingPunct="1">
                        <a:lnSpc>
                          <a:spcPts val="1200"/>
                        </a:lnSpc>
                      </a:pPr>
                      <a:r>
                        <a:rPr lang="es-ES" sz="1000" kern="1200">
                          <a:effectLst/>
                        </a:rPr>
                        <a:t>plymouth satellite</a:t>
                      </a:r>
                      <a:endParaRPr lang="es-ES" sz="1000" b="0" i="0" kern="120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000" kern="1200">
                          <a:effectLst/>
                        </a:rPr>
                        <a:t>18</a:t>
                      </a:r>
                      <a:endParaRPr lang="es-ES" sz="1000" b="0" i="0" kern="120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000" kern="1200" dirty="0">
                          <a:effectLst/>
                        </a:rPr>
                        <a:t>150</a:t>
                      </a:r>
                      <a:endParaRPr lang="es-ES" sz="1000" b="0" i="0" kern="1200" dirty="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000" kern="1200" dirty="0">
                          <a:effectLst/>
                        </a:rPr>
                        <a:t>A</a:t>
                      </a:r>
                      <a:endParaRPr lang="es-ES" sz="1000" b="0" i="0" kern="1200" dirty="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000" kern="1200" dirty="0">
                          <a:effectLst/>
                        </a:rPr>
                        <a:t>11</a:t>
                      </a:r>
                      <a:endParaRPr lang="es-ES" sz="1000" b="0" i="0" kern="1200" dirty="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9767501"/>
                  </a:ext>
                </a:extLst>
              </a:tr>
              <a:tr h="373360">
                <a:tc>
                  <a:txBody>
                    <a:bodyPr/>
                    <a:lstStyle/>
                    <a:p>
                      <a:pPr marL="0" algn="ctr" defTabSz="457200" rtl="0" eaLnBrk="1" fontAlgn="b" latinLnBrk="0" hangingPunct="1">
                        <a:lnSpc>
                          <a:spcPts val="1200"/>
                        </a:lnSpc>
                      </a:pPr>
                      <a:r>
                        <a:rPr lang="es-ES" sz="1000" kern="1200">
                          <a:effectLst/>
                        </a:rPr>
                        <a:t>amc rebel sst</a:t>
                      </a:r>
                      <a:endParaRPr lang="es-ES" sz="1000" b="0" i="0" kern="120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000" kern="1200">
                          <a:effectLst/>
                        </a:rPr>
                        <a:t>16</a:t>
                      </a:r>
                      <a:endParaRPr lang="es-ES" sz="1000" b="0" i="0" kern="120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000" kern="1200" dirty="0">
                          <a:effectLst/>
                        </a:rPr>
                        <a:t>150</a:t>
                      </a:r>
                      <a:endParaRPr lang="es-ES" sz="1000" b="0" i="0" kern="1200" dirty="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000" kern="1200" dirty="0">
                          <a:effectLst/>
                        </a:rPr>
                        <a:t>M</a:t>
                      </a:r>
                      <a:endParaRPr lang="es-ES" sz="1000" b="0" i="0" kern="1200" dirty="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000" kern="1200" dirty="0">
                          <a:effectLst/>
                        </a:rPr>
                        <a:t>12</a:t>
                      </a:r>
                      <a:endParaRPr lang="es-ES" sz="1000" b="0" i="0" kern="1200" dirty="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6362022"/>
                  </a:ext>
                </a:extLst>
              </a:tr>
              <a:tr h="373360">
                <a:tc>
                  <a:txBody>
                    <a:bodyPr/>
                    <a:lstStyle/>
                    <a:p>
                      <a:pPr marL="0" algn="ctr" defTabSz="457200" rtl="0" eaLnBrk="1" fontAlgn="b" latinLnBrk="0" hangingPunct="1">
                        <a:lnSpc>
                          <a:spcPts val="1200"/>
                        </a:lnSpc>
                      </a:pPr>
                      <a:r>
                        <a:rPr lang="es-ES" sz="1000" kern="1200" dirty="0" err="1">
                          <a:effectLst/>
                        </a:rPr>
                        <a:t>ford</a:t>
                      </a:r>
                      <a:r>
                        <a:rPr lang="es-ES" sz="1000" kern="1200" dirty="0">
                          <a:effectLst/>
                        </a:rPr>
                        <a:t> </a:t>
                      </a:r>
                      <a:r>
                        <a:rPr lang="es-ES" sz="1000" kern="1200" dirty="0" err="1">
                          <a:effectLst/>
                        </a:rPr>
                        <a:t>torino</a:t>
                      </a:r>
                      <a:endParaRPr lang="es-ES" sz="1000" b="0" i="0" kern="1200" dirty="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000" kern="1200">
                          <a:effectLst/>
                        </a:rPr>
                        <a:t>17</a:t>
                      </a:r>
                      <a:endParaRPr lang="es-ES" sz="1000" b="0" i="0" kern="120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000" kern="1200" dirty="0">
                          <a:effectLst/>
                        </a:rPr>
                        <a:t>140</a:t>
                      </a:r>
                      <a:endParaRPr lang="es-ES" sz="1000" b="0" i="0" kern="1200" dirty="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000" kern="1200" dirty="0">
                          <a:effectLst/>
                        </a:rPr>
                        <a:t>M</a:t>
                      </a:r>
                      <a:endParaRPr lang="es-ES" sz="1000" b="0" i="0" kern="1200" dirty="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000" kern="1200" dirty="0">
                          <a:effectLst/>
                        </a:rPr>
                        <a:t>10,5</a:t>
                      </a:r>
                      <a:endParaRPr lang="es-ES" sz="1000" b="0" i="0" kern="1200" dirty="0">
                        <a:solidFill>
                          <a:schemeClr val="tx1"/>
                        </a:solidFill>
                        <a:effectLst/>
                        <a:latin typeface="Calibri" panose="020F050202020403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16667125"/>
                  </a:ext>
                </a:extLst>
              </a:tr>
            </a:tbl>
          </a:graphicData>
        </a:graphic>
      </p:graphicFrame>
      <p:sp>
        <p:nvSpPr>
          <p:cNvPr id="5" name="Rectángulo 4">
            <a:extLst>
              <a:ext uri="{FF2B5EF4-FFF2-40B4-BE49-F238E27FC236}">
                <a16:creationId xmlns:a16="http://schemas.microsoft.com/office/drawing/2014/main" id="{BD25E41D-7CB5-4932-B289-6FC9C7F90BB0}"/>
              </a:ext>
            </a:extLst>
          </p:cNvPr>
          <p:cNvSpPr/>
          <p:nvPr/>
        </p:nvSpPr>
        <p:spPr>
          <a:xfrm>
            <a:off x="404380" y="988849"/>
            <a:ext cx="5829300" cy="338554"/>
          </a:xfrm>
          <a:prstGeom prst="rect">
            <a:avLst/>
          </a:prstGeom>
        </p:spPr>
        <p:txBody>
          <a:bodyPr wrap="square">
            <a:spAutoFit/>
          </a:bodyPr>
          <a:lstStyle/>
          <a:p>
            <a:pPr marL="285750" indent="-285750">
              <a:buClr>
                <a:srgbClr val="7030A0"/>
              </a:buClr>
              <a:buFont typeface="Wingdings" panose="05000000000000000000" pitchFamily="2" charset="2"/>
              <a:buChar char="§"/>
            </a:pPr>
            <a:r>
              <a:rPr lang="es-ES_tradnl" sz="1600" b="1" dirty="0"/>
              <a:t>Ejemplo</a:t>
            </a:r>
            <a:r>
              <a:rPr lang="es-ES_tradnl" sz="1600" dirty="0"/>
              <a:t>: </a:t>
            </a:r>
            <a:r>
              <a:rPr lang="es-ES_tradnl" sz="1200" dirty="0"/>
              <a:t>uso de campos codificados</a:t>
            </a:r>
          </a:p>
        </p:txBody>
      </p:sp>
      <p:sp>
        <p:nvSpPr>
          <p:cNvPr id="7" name="Rectángulo 6">
            <a:extLst>
              <a:ext uri="{FF2B5EF4-FFF2-40B4-BE49-F238E27FC236}">
                <a16:creationId xmlns:a16="http://schemas.microsoft.com/office/drawing/2014/main" id="{28584865-6B07-48D1-8845-8DFE8DFBCD98}"/>
              </a:ext>
            </a:extLst>
          </p:cNvPr>
          <p:cNvSpPr/>
          <p:nvPr/>
        </p:nvSpPr>
        <p:spPr>
          <a:xfrm>
            <a:off x="404379" y="4539014"/>
            <a:ext cx="6009627" cy="2427844"/>
          </a:xfrm>
          <a:prstGeom prst="rect">
            <a:avLst/>
          </a:prstGeom>
          <a:noFill/>
          <a:ln w="57150">
            <a:solidFill>
              <a:srgbClr val="00B05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79D3D298-825D-429C-8A37-D1B5F9FB4F1E}"/>
              </a:ext>
            </a:extLst>
          </p:cNvPr>
          <p:cNvSpPr/>
          <p:nvPr/>
        </p:nvSpPr>
        <p:spPr>
          <a:xfrm>
            <a:off x="404380" y="1721922"/>
            <a:ext cx="5977371" cy="2269507"/>
          </a:xfrm>
          <a:prstGeom prst="rect">
            <a:avLst/>
          </a:prstGeom>
          <a:noFill/>
          <a:ln w="57150">
            <a:solidFill>
              <a:srgbClr val="FF5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31F1E86A-C550-481E-BDA1-BCF2922B1139}"/>
              </a:ext>
            </a:extLst>
          </p:cNvPr>
          <p:cNvSpPr txBox="1"/>
          <p:nvPr/>
        </p:nvSpPr>
        <p:spPr>
          <a:xfrm>
            <a:off x="-57152" y="-19948"/>
            <a:ext cx="884791" cy="769441"/>
          </a:xfrm>
          <a:prstGeom prst="rect">
            <a:avLst/>
          </a:prstGeom>
          <a:noFill/>
        </p:spPr>
        <p:txBody>
          <a:bodyPr wrap="square" rtlCol="0">
            <a:spAutoFit/>
          </a:bodyPr>
          <a:lstStyle/>
          <a:p>
            <a:pPr algn="ctr"/>
            <a:r>
              <a:rPr lang="es-ES" sz="4400" spc="-150" dirty="0">
                <a:solidFill>
                  <a:schemeClr val="bg1"/>
                </a:solidFill>
                <a:latin typeface="Neutra Text" panose="02000000000000000000" pitchFamily="50" charset="0"/>
              </a:rPr>
              <a:t>04</a:t>
            </a:r>
          </a:p>
        </p:txBody>
      </p:sp>
      <p:pic>
        <p:nvPicPr>
          <p:cNvPr id="12" name="Imagen 11">
            <a:extLst>
              <a:ext uri="{FF2B5EF4-FFF2-40B4-BE49-F238E27FC236}">
                <a16:creationId xmlns:a16="http://schemas.microsoft.com/office/drawing/2014/main" id="{E8B9D649-3827-4CEF-B257-2B944825E3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56129" y="112197"/>
            <a:ext cx="591733" cy="573468"/>
          </a:xfrm>
          <a:prstGeom prst="rect">
            <a:avLst/>
          </a:prstGeom>
        </p:spPr>
      </p:pic>
      <p:pic>
        <p:nvPicPr>
          <p:cNvPr id="14" name="Imagen 13">
            <a:extLst>
              <a:ext uri="{FF2B5EF4-FFF2-40B4-BE49-F238E27FC236}">
                <a16:creationId xmlns:a16="http://schemas.microsoft.com/office/drawing/2014/main" id="{DE4FA46D-F9BD-4B40-9846-276A10C733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4750" y="1410194"/>
            <a:ext cx="538511" cy="597890"/>
          </a:xfrm>
          <a:prstGeom prst="rect">
            <a:avLst/>
          </a:prstGeom>
        </p:spPr>
      </p:pic>
      <p:pic>
        <p:nvPicPr>
          <p:cNvPr id="15" name="Imagen 14">
            <a:extLst>
              <a:ext uri="{FF2B5EF4-FFF2-40B4-BE49-F238E27FC236}">
                <a16:creationId xmlns:a16="http://schemas.microsoft.com/office/drawing/2014/main" id="{86B1468D-D9AE-4B1E-8ED0-83569D9122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7073" y="4303157"/>
            <a:ext cx="591315" cy="589395"/>
          </a:xfrm>
          <a:prstGeom prst="rect">
            <a:avLst/>
          </a:prstGeom>
        </p:spPr>
      </p:pic>
    </p:spTree>
    <p:extLst>
      <p:ext uri="{BB962C8B-B14F-4D97-AF65-F5344CB8AC3E}">
        <p14:creationId xmlns:p14="http://schemas.microsoft.com/office/powerpoint/2010/main" val="37746683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3900D18A-F1E2-4C54-A060-B0FD89FCEAD7}"/>
              </a:ext>
            </a:extLst>
          </p:cNvPr>
          <p:cNvSpPr/>
          <p:nvPr/>
        </p:nvSpPr>
        <p:spPr>
          <a:xfrm>
            <a:off x="5179631" y="-3840"/>
            <a:ext cx="1678369" cy="783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Marcador de número de diapositiva 1">
            <a:extLst>
              <a:ext uri="{FF2B5EF4-FFF2-40B4-BE49-F238E27FC236}">
                <a16:creationId xmlns:a16="http://schemas.microsoft.com/office/drawing/2014/main" id="{01FDCD7A-549C-4C6F-B549-B9B5EA798105}"/>
              </a:ext>
            </a:extLst>
          </p:cNvPr>
          <p:cNvSpPr>
            <a:spLocks noGrp="1"/>
          </p:cNvSpPr>
          <p:nvPr>
            <p:ph type="sldNum" sz="quarter" idx="12"/>
          </p:nvPr>
        </p:nvSpPr>
        <p:spPr/>
        <p:txBody>
          <a:bodyPr/>
          <a:lstStyle/>
          <a:p>
            <a:fld id="{B0B223AA-581B-472F-BB2F-AB3AEAB0FF05}" type="slidenum">
              <a:rPr lang="es-ES" smtClean="0"/>
              <a:t>37</a:t>
            </a:fld>
            <a:endParaRPr lang="es-ES" dirty="0"/>
          </a:p>
        </p:txBody>
      </p:sp>
      <p:sp>
        <p:nvSpPr>
          <p:cNvPr id="3" name="CuadroTexto 2">
            <a:extLst>
              <a:ext uri="{FF2B5EF4-FFF2-40B4-BE49-F238E27FC236}">
                <a16:creationId xmlns:a16="http://schemas.microsoft.com/office/drawing/2014/main" id="{DCABC90B-E2A3-4EE8-930B-771F752B2EA2}"/>
              </a:ext>
            </a:extLst>
          </p:cNvPr>
          <p:cNvSpPr txBox="1"/>
          <p:nvPr/>
        </p:nvSpPr>
        <p:spPr>
          <a:xfrm>
            <a:off x="-64961" y="2837000"/>
            <a:ext cx="884791" cy="769441"/>
          </a:xfrm>
          <a:prstGeom prst="rect">
            <a:avLst/>
          </a:prstGeom>
          <a:noFill/>
        </p:spPr>
        <p:txBody>
          <a:bodyPr wrap="square" rtlCol="0">
            <a:spAutoFit/>
          </a:bodyPr>
          <a:lstStyle/>
          <a:p>
            <a:pPr algn="ctr"/>
            <a:r>
              <a:rPr lang="es-ES" sz="4400" spc="-150" dirty="0">
                <a:solidFill>
                  <a:schemeClr val="bg1"/>
                </a:solidFill>
                <a:latin typeface="Neutra Text" panose="02000000000000000000" pitchFamily="50" charset="0"/>
              </a:rPr>
              <a:t>04</a:t>
            </a:r>
          </a:p>
        </p:txBody>
      </p:sp>
      <p:sp>
        <p:nvSpPr>
          <p:cNvPr id="4" name="CuadroTexto 3">
            <a:extLst>
              <a:ext uri="{FF2B5EF4-FFF2-40B4-BE49-F238E27FC236}">
                <a16:creationId xmlns:a16="http://schemas.microsoft.com/office/drawing/2014/main" id="{7D21A972-BE82-4FC4-B0DF-E1F9C426C07C}"/>
              </a:ext>
            </a:extLst>
          </p:cNvPr>
          <p:cNvSpPr txBox="1"/>
          <p:nvPr/>
        </p:nvSpPr>
        <p:spPr>
          <a:xfrm>
            <a:off x="839702" y="1296968"/>
            <a:ext cx="1414365" cy="1107996"/>
          </a:xfrm>
          <a:prstGeom prst="rect">
            <a:avLst/>
          </a:prstGeom>
          <a:noFill/>
        </p:spPr>
        <p:txBody>
          <a:bodyPr wrap="square" rtlCol="0">
            <a:spAutoFit/>
          </a:bodyPr>
          <a:lstStyle/>
          <a:p>
            <a:r>
              <a:rPr lang="es-ES" sz="6600" spc="-300" dirty="0">
                <a:solidFill>
                  <a:srgbClr val="801F8A"/>
                </a:solidFill>
                <a:latin typeface="Neutra Text" panose="02000000000000000000" pitchFamily="50" charset="0"/>
              </a:rPr>
              <a:t>P10</a:t>
            </a:r>
          </a:p>
        </p:txBody>
      </p:sp>
      <p:pic>
        <p:nvPicPr>
          <p:cNvPr id="5" name="Imagen 4">
            <a:extLst>
              <a:ext uri="{FF2B5EF4-FFF2-40B4-BE49-F238E27FC236}">
                <a16:creationId xmlns:a16="http://schemas.microsoft.com/office/drawing/2014/main" id="{88511947-CB0D-46BC-BC0B-1CE022176A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4111" y="2331107"/>
            <a:ext cx="5632594" cy="79617"/>
          </a:xfrm>
          <a:prstGeom prst="rect">
            <a:avLst/>
          </a:prstGeom>
        </p:spPr>
      </p:pic>
      <p:sp>
        <p:nvSpPr>
          <p:cNvPr id="6" name="CuadroTexto 5">
            <a:extLst>
              <a:ext uri="{FF2B5EF4-FFF2-40B4-BE49-F238E27FC236}">
                <a16:creationId xmlns:a16="http://schemas.microsoft.com/office/drawing/2014/main" id="{4561BF43-7726-4226-A123-A6AE277D9063}"/>
              </a:ext>
            </a:extLst>
          </p:cNvPr>
          <p:cNvSpPr txBox="1"/>
          <p:nvPr/>
        </p:nvSpPr>
        <p:spPr>
          <a:xfrm>
            <a:off x="2072991" y="1641581"/>
            <a:ext cx="4410427" cy="646331"/>
          </a:xfrm>
          <a:prstGeom prst="rect">
            <a:avLst/>
          </a:prstGeom>
          <a:noFill/>
        </p:spPr>
        <p:txBody>
          <a:bodyPr wrap="square" rtlCol="0">
            <a:spAutoFit/>
          </a:bodyPr>
          <a:lstStyle/>
          <a:p>
            <a:r>
              <a:rPr lang="es-ES_tradnl" sz="3600" dirty="0">
                <a:latin typeface="Neutra Text" panose="02000000000000000000" pitchFamily="50" charset="0"/>
              </a:rPr>
              <a:t>Campos de tipo texto</a:t>
            </a:r>
            <a:endParaRPr lang="es-ES" sz="3600" spc="-150" dirty="0">
              <a:latin typeface="Neutra Text" panose="02000000000000000000" pitchFamily="50" charset="0"/>
            </a:endParaRPr>
          </a:p>
        </p:txBody>
      </p:sp>
      <p:sp>
        <p:nvSpPr>
          <p:cNvPr id="8" name="Rectángulo 7">
            <a:extLst>
              <a:ext uri="{FF2B5EF4-FFF2-40B4-BE49-F238E27FC236}">
                <a16:creationId xmlns:a16="http://schemas.microsoft.com/office/drawing/2014/main" id="{333A0DBD-DE93-4A6F-99A3-DD25482D4157}"/>
              </a:ext>
            </a:extLst>
          </p:cNvPr>
          <p:cNvSpPr/>
          <p:nvPr/>
        </p:nvSpPr>
        <p:spPr>
          <a:xfrm>
            <a:off x="961406" y="2602919"/>
            <a:ext cx="5505299" cy="5124480"/>
          </a:xfrm>
          <a:prstGeom prst="rect">
            <a:avLst/>
          </a:prstGeom>
        </p:spPr>
        <p:txBody>
          <a:bodyPr wrap="square">
            <a:spAutoFit/>
          </a:bodyPr>
          <a:lstStyle/>
          <a:p>
            <a:pPr marL="171450" indent="-171450" algn="just">
              <a:spcBef>
                <a:spcPts val="600"/>
              </a:spcBef>
              <a:spcAft>
                <a:spcPts val="600"/>
              </a:spcAft>
              <a:buClr>
                <a:srgbClr val="801F89"/>
              </a:buClr>
              <a:buFont typeface="Wingdings" panose="05000000000000000000" pitchFamily="2" charset="2"/>
              <a:buChar char="§"/>
            </a:pPr>
            <a:r>
              <a:rPr lang="es-ES_tradnl" sz="1200" dirty="0"/>
              <a:t>Los campos de tipo texto deben incluir cadenas de texto sin espacios en blanco iniciales o finales. Si no es así, los caracteres (espacios o tabuladores) que existan adyacentes a los separadores de campo serán ignorados.</a:t>
            </a:r>
          </a:p>
          <a:p>
            <a:pPr marL="171450" indent="-171450" algn="just">
              <a:spcBef>
                <a:spcPts val="600"/>
              </a:spcBef>
              <a:spcAft>
                <a:spcPts val="600"/>
              </a:spcAft>
              <a:buClr>
                <a:srgbClr val="801F89"/>
              </a:buClr>
              <a:buFont typeface="Wingdings" panose="05000000000000000000" pitchFamily="2" charset="2"/>
              <a:buChar char="§"/>
            </a:pPr>
            <a:r>
              <a:rPr lang="es-ES_tradnl" sz="1200" dirty="0"/>
              <a:t>A tener en cuenta:</a:t>
            </a:r>
          </a:p>
          <a:p>
            <a:pPr marL="857250" lvl="1" indent="-171450" algn="just">
              <a:spcBef>
                <a:spcPts val="600"/>
              </a:spcBef>
              <a:spcAft>
                <a:spcPts val="600"/>
              </a:spcAft>
              <a:buClr>
                <a:srgbClr val="801F89"/>
              </a:buClr>
              <a:buFont typeface="Arial" panose="020B0604020202020204" pitchFamily="34" charset="0"/>
              <a:buChar char="•"/>
            </a:pPr>
            <a:r>
              <a:rPr lang="es-ES" sz="1200" dirty="0"/>
              <a:t>Los campos de texto siempre se pueden delimitar con comillas dobles y las aplicaciones que realicen operaciones de lectura de datos analizarán y descartarán tales delimitadores.</a:t>
            </a:r>
          </a:p>
          <a:p>
            <a:pPr marL="857250" lvl="1" indent="-171450" algn="just">
              <a:spcBef>
                <a:spcPts val="600"/>
              </a:spcBef>
              <a:spcAft>
                <a:spcPts val="600"/>
              </a:spcAft>
              <a:buClr>
                <a:srgbClr val="801F89"/>
              </a:buClr>
              <a:buFont typeface="Arial" panose="020B0604020202020204" pitchFamily="34" charset="0"/>
              <a:buChar char="•"/>
            </a:pPr>
            <a:r>
              <a:rPr lang="es-ES" sz="1200" dirty="0"/>
              <a:t>Si el valor de un campo contiene alguna cadena de texto que presente alguno de los casos siguientes, debe tratarse de la forma indicada:</a:t>
            </a:r>
          </a:p>
          <a:p>
            <a:pPr marL="1085850" lvl="2" indent="-171450" algn="just">
              <a:spcBef>
                <a:spcPts val="600"/>
              </a:spcBef>
              <a:spcAft>
                <a:spcPts val="600"/>
              </a:spcAft>
              <a:buClr>
                <a:srgbClr val="801F89"/>
              </a:buClr>
              <a:buFont typeface="Courier New" panose="02070309020205020404" pitchFamily="49" charset="0"/>
              <a:buChar char="o"/>
            </a:pPr>
            <a:r>
              <a:rPr lang="es-ES" sz="1200" dirty="0"/>
              <a:t>Si los espacios en blanco al principio o final de una cadena de texto son significativos y es necesario preservarlos, el campo debe estar delimitado con comillas dobles. </a:t>
            </a:r>
          </a:p>
          <a:p>
            <a:pPr marL="1085850" lvl="2" indent="-171450" algn="just">
              <a:spcBef>
                <a:spcPts val="600"/>
              </a:spcBef>
              <a:spcAft>
                <a:spcPts val="600"/>
              </a:spcAft>
              <a:buClr>
                <a:srgbClr val="801F89"/>
              </a:buClr>
              <a:buFont typeface="Courier New" panose="02070309020205020404" pitchFamily="49" charset="0"/>
              <a:buChar char="o"/>
            </a:pPr>
            <a:r>
              <a:rPr lang="es-ES" sz="1200" dirty="0"/>
              <a:t>Cadenas que incluyen comas: el campo debe estar delimitado con comillas dobles. </a:t>
            </a:r>
          </a:p>
          <a:p>
            <a:pPr marL="1085850" lvl="2" indent="-171450" algn="just">
              <a:spcBef>
                <a:spcPts val="600"/>
              </a:spcBef>
              <a:spcAft>
                <a:spcPts val="600"/>
              </a:spcAft>
              <a:buClr>
                <a:srgbClr val="801F89"/>
              </a:buClr>
              <a:buFont typeface="Courier New" panose="02070309020205020404" pitchFamily="49" charset="0"/>
              <a:buChar char="o"/>
            </a:pPr>
            <a:r>
              <a:rPr lang="es-ES" sz="1200" dirty="0"/>
              <a:t>Cadenas que incluyen texto entrecomillado: los caracteres de comillas dobles incrustados deben duplicarse y el campo debe delimitarse con comillas dobles.</a:t>
            </a:r>
          </a:p>
          <a:p>
            <a:pPr marL="1085850" lvl="2" indent="-171450" algn="just">
              <a:spcBef>
                <a:spcPts val="600"/>
              </a:spcBef>
              <a:spcAft>
                <a:spcPts val="600"/>
              </a:spcAft>
              <a:buClr>
                <a:srgbClr val="801F89"/>
              </a:buClr>
              <a:buFont typeface="Courier New" panose="02070309020205020404" pitchFamily="49" charset="0"/>
              <a:buChar char="o"/>
            </a:pPr>
            <a:r>
              <a:rPr lang="es-ES" sz="1200" dirty="0"/>
              <a:t>Cadenas que incluyen saltos de línea: los campos deben estar entre comillas dobles. </a:t>
            </a:r>
          </a:p>
          <a:p>
            <a:pPr marL="171450" indent="-171450" algn="just">
              <a:buClr>
                <a:srgbClr val="801F89"/>
              </a:buClr>
              <a:buFont typeface="Wingdings" panose="05000000000000000000" pitchFamily="2" charset="2"/>
              <a:buChar char="§"/>
            </a:pPr>
            <a:endParaRPr lang="es-ES_tradnl" sz="1200" dirty="0"/>
          </a:p>
          <a:p>
            <a:pPr marL="171450" indent="-171450" algn="just">
              <a:buClr>
                <a:srgbClr val="801F89"/>
              </a:buClr>
              <a:buFont typeface="Wingdings" panose="05000000000000000000" pitchFamily="2" charset="2"/>
              <a:buChar char="§"/>
            </a:pPr>
            <a:endParaRPr lang="es-ES_tradnl" sz="1200" dirty="0"/>
          </a:p>
        </p:txBody>
      </p:sp>
      <p:sp>
        <p:nvSpPr>
          <p:cNvPr id="13" name="CuadroTexto 12">
            <a:extLst>
              <a:ext uri="{FF2B5EF4-FFF2-40B4-BE49-F238E27FC236}">
                <a16:creationId xmlns:a16="http://schemas.microsoft.com/office/drawing/2014/main" id="{A748F4A8-2D1A-434D-BEC0-6AE41D5CB3DD}"/>
              </a:ext>
            </a:extLst>
          </p:cNvPr>
          <p:cNvSpPr txBox="1"/>
          <p:nvPr/>
        </p:nvSpPr>
        <p:spPr>
          <a:xfrm>
            <a:off x="5353592" y="187836"/>
            <a:ext cx="1330445" cy="461665"/>
          </a:xfrm>
          <a:prstGeom prst="rect">
            <a:avLst/>
          </a:prstGeom>
          <a:noFill/>
        </p:spPr>
        <p:txBody>
          <a:bodyPr wrap="square" rtlCol="0">
            <a:spAutoFit/>
          </a:bodyPr>
          <a:lstStyle/>
          <a:p>
            <a:pPr algn="ctr"/>
            <a:r>
              <a:rPr lang="es-ES" sz="2400" b="1" dirty="0">
                <a:solidFill>
                  <a:srgbClr val="ED7D31"/>
                </a:solidFill>
                <a:latin typeface="Neutra Text" panose="02000000000000000000" pitchFamily="50" charset="0"/>
              </a:rPr>
              <a:t>…AB</a:t>
            </a:r>
            <a:r>
              <a:rPr lang="es-ES" sz="2400" b="1" dirty="0">
                <a:solidFill>
                  <a:sysClr val="windowText" lastClr="000000"/>
                </a:solidFill>
                <a:latin typeface="Neutra Text" panose="02000000000000000000" pitchFamily="50" charset="0"/>
              </a:rPr>
              <a:t>C</a:t>
            </a:r>
            <a:r>
              <a:rPr lang="es-ES" sz="2400" b="1" dirty="0">
                <a:solidFill>
                  <a:srgbClr val="ED7D31"/>
                </a:solidFill>
                <a:latin typeface="Neutra Text" panose="02000000000000000000" pitchFamily="50" charset="0"/>
              </a:rPr>
              <a:t>D</a:t>
            </a:r>
          </a:p>
        </p:txBody>
      </p:sp>
    </p:spTree>
    <p:extLst>
      <p:ext uri="{BB962C8B-B14F-4D97-AF65-F5344CB8AC3E}">
        <p14:creationId xmlns:p14="http://schemas.microsoft.com/office/powerpoint/2010/main" val="28876649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AC0CAB00-660D-4E95-BD6C-B21200B3D130}"/>
              </a:ext>
            </a:extLst>
          </p:cNvPr>
          <p:cNvSpPr/>
          <p:nvPr/>
        </p:nvSpPr>
        <p:spPr>
          <a:xfrm>
            <a:off x="5179631" y="7046"/>
            <a:ext cx="1678369" cy="783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Marcador de número de diapositiva 1">
            <a:extLst>
              <a:ext uri="{FF2B5EF4-FFF2-40B4-BE49-F238E27FC236}">
                <a16:creationId xmlns:a16="http://schemas.microsoft.com/office/drawing/2014/main" id="{B01464B7-584A-44B4-9403-1CEE461F8F62}"/>
              </a:ext>
            </a:extLst>
          </p:cNvPr>
          <p:cNvSpPr>
            <a:spLocks noGrp="1"/>
          </p:cNvSpPr>
          <p:nvPr>
            <p:ph type="sldNum" sz="quarter" idx="12"/>
          </p:nvPr>
        </p:nvSpPr>
        <p:spPr/>
        <p:txBody>
          <a:bodyPr/>
          <a:lstStyle/>
          <a:p>
            <a:fld id="{B0B223AA-581B-472F-BB2F-AB3AEAB0FF05}" type="slidenum">
              <a:rPr lang="es-ES" smtClean="0"/>
              <a:t>38</a:t>
            </a:fld>
            <a:endParaRPr lang="es-ES" dirty="0"/>
          </a:p>
        </p:txBody>
      </p:sp>
      <p:sp>
        <p:nvSpPr>
          <p:cNvPr id="5" name="Rectángulo 4">
            <a:extLst>
              <a:ext uri="{FF2B5EF4-FFF2-40B4-BE49-F238E27FC236}">
                <a16:creationId xmlns:a16="http://schemas.microsoft.com/office/drawing/2014/main" id="{BD25E41D-7CB5-4932-B289-6FC9C7F90BB0}"/>
              </a:ext>
            </a:extLst>
          </p:cNvPr>
          <p:cNvSpPr/>
          <p:nvPr/>
        </p:nvSpPr>
        <p:spPr>
          <a:xfrm>
            <a:off x="385243" y="1005197"/>
            <a:ext cx="6190475" cy="707886"/>
          </a:xfrm>
          <a:prstGeom prst="rect">
            <a:avLst/>
          </a:prstGeom>
        </p:spPr>
        <p:txBody>
          <a:bodyPr wrap="square">
            <a:spAutoFit/>
          </a:bodyPr>
          <a:lstStyle/>
          <a:p>
            <a:pPr marL="285750" indent="-285750">
              <a:buClr>
                <a:srgbClr val="7030A0"/>
              </a:buClr>
              <a:buFont typeface="Wingdings" panose="05000000000000000000" pitchFamily="2" charset="2"/>
              <a:buChar char="§"/>
            </a:pPr>
            <a:r>
              <a:rPr lang="es-ES_tradnl" sz="1600" b="1" dirty="0"/>
              <a:t>Ejemplo 1</a:t>
            </a:r>
            <a:r>
              <a:rPr lang="es-ES_tradnl" sz="1600" dirty="0"/>
              <a:t>: </a:t>
            </a:r>
            <a:r>
              <a:rPr lang="es-ES_tradnl" sz="1200" dirty="0"/>
              <a:t>comportamiento de la exportación de una tabla con valores que contienen espacios en blanco (iniciales o finales). Al exportar la tabla como CSV, los valores en blanco desaparecen.</a:t>
            </a:r>
          </a:p>
        </p:txBody>
      </p:sp>
      <p:sp>
        <p:nvSpPr>
          <p:cNvPr id="11" name="CuadroTexto 10">
            <a:extLst>
              <a:ext uri="{FF2B5EF4-FFF2-40B4-BE49-F238E27FC236}">
                <a16:creationId xmlns:a16="http://schemas.microsoft.com/office/drawing/2014/main" id="{31F1E86A-C550-481E-BDA1-BCF2922B1139}"/>
              </a:ext>
            </a:extLst>
          </p:cNvPr>
          <p:cNvSpPr txBox="1"/>
          <p:nvPr/>
        </p:nvSpPr>
        <p:spPr>
          <a:xfrm>
            <a:off x="-57151" y="-19949"/>
            <a:ext cx="884791" cy="769441"/>
          </a:xfrm>
          <a:prstGeom prst="rect">
            <a:avLst/>
          </a:prstGeom>
          <a:noFill/>
        </p:spPr>
        <p:txBody>
          <a:bodyPr wrap="square" rtlCol="0">
            <a:spAutoFit/>
          </a:bodyPr>
          <a:lstStyle/>
          <a:p>
            <a:pPr algn="ctr"/>
            <a:r>
              <a:rPr lang="es-ES" sz="4400" spc="-150" dirty="0">
                <a:solidFill>
                  <a:schemeClr val="bg1"/>
                </a:solidFill>
                <a:latin typeface="Neutra Text" panose="02000000000000000000" pitchFamily="50" charset="0"/>
              </a:rPr>
              <a:t>04</a:t>
            </a:r>
          </a:p>
        </p:txBody>
      </p:sp>
      <p:sp>
        <p:nvSpPr>
          <p:cNvPr id="15" name="Rectángulo 14">
            <a:extLst>
              <a:ext uri="{FF2B5EF4-FFF2-40B4-BE49-F238E27FC236}">
                <a16:creationId xmlns:a16="http://schemas.microsoft.com/office/drawing/2014/main" id="{BF3D2C42-D136-5B42-8B39-C1D902B69410}"/>
              </a:ext>
            </a:extLst>
          </p:cNvPr>
          <p:cNvSpPr/>
          <p:nvPr/>
        </p:nvSpPr>
        <p:spPr>
          <a:xfrm>
            <a:off x="441325" y="3232542"/>
            <a:ext cx="5488420" cy="1448730"/>
          </a:xfrm>
          <a:prstGeom prst="rect">
            <a:avLst/>
          </a:prstGeom>
          <a:solidFill>
            <a:schemeClr val="bg1">
              <a:lumMod val="85000"/>
            </a:schemeClr>
          </a:solidFill>
          <a:effectLst>
            <a:outerShdw blurRad="50800" dist="38100" dir="2700000" algn="tl" rotWithShape="0">
              <a:prstClr val="black">
                <a:alpha val="40000"/>
              </a:prstClr>
            </a:outerShdw>
          </a:effectLst>
        </p:spPr>
        <p:txBody>
          <a:bodyPr wrap="square">
            <a:spAutoFit/>
          </a:bodyPr>
          <a:lstStyle/>
          <a:p>
            <a:pPr lvl="1">
              <a:lnSpc>
                <a:spcPct val="150000"/>
              </a:lnSpc>
            </a:pPr>
            <a:r>
              <a:rPr lang="es-ES_tradnl" sz="1200" dirty="0" err="1"/>
              <a:t>marca,año,cilindros</a:t>
            </a:r>
            <a:endParaRPr lang="es-ES_tradnl" sz="1200" dirty="0"/>
          </a:p>
          <a:p>
            <a:pPr lvl="1">
              <a:lnSpc>
                <a:spcPct val="150000"/>
              </a:lnSpc>
            </a:pPr>
            <a:r>
              <a:rPr lang="es-ES_tradnl" sz="1200" dirty="0"/>
              <a:t>“</a:t>
            </a:r>
            <a:r>
              <a:rPr lang="es-ES_tradnl" sz="1200" dirty="0" err="1"/>
              <a:t>chevrolet</a:t>
            </a:r>
            <a:r>
              <a:rPr lang="es-ES_tradnl" sz="1200" dirty="0"/>
              <a:t> </a:t>
            </a:r>
            <a:r>
              <a:rPr lang="es-ES_tradnl" sz="1200" dirty="0" err="1"/>
              <a:t>chevelle</a:t>
            </a:r>
            <a:r>
              <a:rPr lang="es-ES_tradnl" sz="1200" dirty="0"/>
              <a:t> malibu",1970,8</a:t>
            </a:r>
          </a:p>
          <a:p>
            <a:pPr lvl="1">
              <a:lnSpc>
                <a:spcPct val="150000"/>
              </a:lnSpc>
            </a:pPr>
            <a:r>
              <a:rPr lang="es-ES_tradnl" sz="1200" dirty="0"/>
              <a:t>”</a:t>
            </a:r>
            <a:r>
              <a:rPr lang="es-ES_tradnl" sz="1200" dirty="0" err="1"/>
              <a:t>buick</a:t>
            </a:r>
            <a:r>
              <a:rPr lang="es-ES_tradnl" sz="1200" dirty="0"/>
              <a:t> </a:t>
            </a:r>
            <a:r>
              <a:rPr lang="es-ES_tradnl" sz="1200" dirty="0" err="1"/>
              <a:t>skylark</a:t>
            </a:r>
            <a:r>
              <a:rPr lang="es-ES_tradnl" sz="1200" dirty="0"/>
              <a:t> 320",1970,8</a:t>
            </a:r>
          </a:p>
          <a:p>
            <a:pPr lvl="1">
              <a:lnSpc>
                <a:spcPct val="150000"/>
              </a:lnSpc>
            </a:pPr>
            <a:r>
              <a:rPr lang="es-ES_tradnl" sz="1200" dirty="0"/>
              <a:t>"</a:t>
            </a:r>
            <a:r>
              <a:rPr lang="es-ES_tradnl" sz="1200" dirty="0" err="1"/>
              <a:t>plymouth</a:t>
            </a:r>
            <a:r>
              <a:rPr lang="es-ES_tradnl" sz="1200" dirty="0"/>
              <a:t> satellite",1970,8</a:t>
            </a:r>
          </a:p>
          <a:p>
            <a:pPr lvl="1">
              <a:lnSpc>
                <a:spcPct val="150000"/>
              </a:lnSpc>
            </a:pPr>
            <a:endParaRPr lang="es-ES_tradnl" sz="1200" dirty="0">
              <a:latin typeface="Calibri" panose="020F0502020204030204" pitchFamily="34" charset="0"/>
            </a:endParaRPr>
          </a:p>
        </p:txBody>
      </p:sp>
      <p:graphicFrame>
        <p:nvGraphicFramePr>
          <p:cNvPr id="16" name="Tabla 15">
            <a:extLst>
              <a:ext uri="{FF2B5EF4-FFF2-40B4-BE49-F238E27FC236}">
                <a16:creationId xmlns:a16="http://schemas.microsoft.com/office/drawing/2014/main" id="{55B095AB-056D-284E-8961-C8D805BDBAF2}"/>
              </a:ext>
            </a:extLst>
          </p:cNvPr>
          <p:cNvGraphicFramePr>
            <a:graphicFrameLocks noGrp="1"/>
          </p:cNvGraphicFramePr>
          <p:nvPr>
            <p:extLst>
              <p:ext uri="{D42A27DB-BD31-4B8C-83A1-F6EECF244321}">
                <p14:modId xmlns:p14="http://schemas.microsoft.com/office/powerpoint/2010/main" val="3076434560"/>
              </p:ext>
            </p:extLst>
          </p:nvPr>
        </p:nvGraphicFramePr>
        <p:xfrm>
          <a:off x="471055" y="1792768"/>
          <a:ext cx="5458690" cy="1293777"/>
        </p:xfrm>
        <a:graphic>
          <a:graphicData uri="http://schemas.openxmlformats.org/drawingml/2006/table">
            <a:tbl>
              <a:tblPr firstRow="1" bandRow="1">
                <a:tableStyleId>{5940675A-B579-460E-94D1-54222C63F5DA}</a:tableStyleId>
              </a:tblPr>
              <a:tblGrid>
                <a:gridCol w="1892131">
                  <a:extLst>
                    <a:ext uri="{9D8B030D-6E8A-4147-A177-3AD203B41FA5}">
                      <a16:colId xmlns:a16="http://schemas.microsoft.com/office/drawing/2014/main" val="3837467181"/>
                    </a:ext>
                  </a:extLst>
                </a:gridCol>
                <a:gridCol w="2140490">
                  <a:extLst>
                    <a:ext uri="{9D8B030D-6E8A-4147-A177-3AD203B41FA5}">
                      <a16:colId xmlns:a16="http://schemas.microsoft.com/office/drawing/2014/main" val="2107391937"/>
                    </a:ext>
                  </a:extLst>
                </a:gridCol>
                <a:gridCol w="1426069">
                  <a:extLst>
                    <a:ext uri="{9D8B030D-6E8A-4147-A177-3AD203B41FA5}">
                      <a16:colId xmlns:a16="http://schemas.microsoft.com/office/drawing/2014/main" val="1732923677"/>
                    </a:ext>
                  </a:extLst>
                </a:gridCol>
              </a:tblGrid>
              <a:tr h="306164">
                <a:tc>
                  <a:txBody>
                    <a:bodyPr/>
                    <a:lstStyle/>
                    <a:p>
                      <a:pPr algn="ctr" fontAlgn="b"/>
                      <a:r>
                        <a:rPr lang="es-ES" sz="1200" u="none" strike="noStrike" dirty="0">
                          <a:effectLst/>
                        </a:rPr>
                        <a:t>marca</a:t>
                      </a:r>
                      <a:endParaRPr lang="es-ES" sz="1200" b="0" i="0" u="none" strike="noStrike" dirty="0">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tc>
                  <a:txBody>
                    <a:bodyPr/>
                    <a:lstStyle/>
                    <a:p>
                      <a:pPr algn="ctr" fontAlgn="b"/>
                      <a:r>
                        <a:rPr lang="es-ES" sz="1200" u="none" strike="noStrike" dirty="0">
                          <a:effectLst/>
                        </a:rPr>
                        <a:t>año</a:t>
                      </a:r>
                      <a:endParaRPr lang="es-ES" sz="1200" b="0" i="0" u="none" strike="noStrike" dirty="0">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tc>
                  <a:txBody>
                    <a:bodyPr/>
                    <a:lstStyle/>
                    <a:p>
                      <a:pPr algn="ctr" fontAlgn="b"/>
                      <a:r>
                        <a:rPr lang="es-ES" sz="1200" u="none" strike="noStrike" dirty="0">
                          <a:effectLst/>
                        </a:rPr>
                        <a:t>cilindros</a:t>
                      </a:r>
                      <a:endParaRPr lang="es-ES" sz="1200" b="0" i="0" u="none" strike="noStrike" dirty="0">
                        <a:solidFill>
                          <a:srgbClr val="000000"/>
                        </a:solidFill>
                        <a:effectLst/>
                        <a:latin typeface="Calibri" panose="020F0502020204030204" pitchFamily="34" charset="0"/>
                      </a:endParaRPr>
                    </a:p>
                  </a:txBody>
                  <a:tcPr marL="9525" marR="9525" marT="9525" marB="0" anchor="b">
                    <a:solidFill>
                      <a:schemeClr val="accent2">
                        <a:lumMod val="60000"/>
                        <a:lumOff val="40000"/>
                      </a:schemeClr>
                    </a:solidFill>
                  </a:tcPr>
                </a:tc>
                <a:extLst>
                  <a:ext uri="{0D108BD9-81ED-4DB2-BD59-A6C34878D82A}">
                    <a16:rowId xmlns:a16="http://schemas.microsoft.com/office/drawing/2014/main" val="1536417673"/>
                  </a:ext>
                </a:extLst>
              </a:tr>
              <a:tr h="306164">
                <a:tc>
                  <a:txBody>
                    <a:bodyPr/>
                    <a:lstStyle/>
                    <a:p>
                      <a:pPr algn="l" fontAlgn="b"/>
                      <a:r>
                        <a:rPr lang="es-ES" sz="1200" u="none" strike="noStrike" dirty="0" err="1">
                          <a:solidFill>
                            <a:srgbClr val="ED7D31"/>
                          </a:solidFill>
                          <a:effectLst/>
                        </a:rPr>
                        <a:t>BBBBBB</a:t>
                      </a:r>
                      <a:r>
                        <a:rPr lang="es-ES" sz="1200" u="none" strike="noStrike" dirty="0" err="1">
                          <a:effectLst/>
                        </a:rPr>
                        <a:t>chevrolet</a:t>
                      </a:r>
                      <a:r>
                        <a:rPr lang="es-ES" sz="1200" u="none" strike="noStrike" dirty="0">
                          <a:effectLst/>
                        </a:rPr>
                        <a:t> </a:t>
                      </a:r>
                      <a:r>
                        <a:rPr lang="es-ES" sz="1200" u="none" strike="noStrike" dirty="0" err="1">
                          <a:effectLst/>
                        </a:rPr>
                        <a:t>chevelle</a:t>
                      </a:r>
                      <a:r>
                        <a:rPr lang="es-ES" sz="1200" u="none" strike="noStrike" dirty="0">
                          <a:effectLst/>
                        </a:rPr>
                        <a:t> </a:t>
                      </a:r>
                      <a:r>
                        <a:rPr lang="es-ES" sz="1200" u="none" strike="noStrike" dirty="0" err="1">
                          <a:effectLst/>
                        </a:rPr>
                        <a:t>malibu</a:t>
                      </a:r>
                      <a:endParaRPr lang="es-E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ES" sz="1200" u="none" strike="noStrike" dirty="0">
                          <a:effectLst/>
                        </a:rPr>
                        <a:t>1970</a:t>
                      </a:r>
                      <a:endParaRPr lang="es-E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ES" sz="1200" u="none" strike="noStrike">
                          <a:effectLst/>
                        </a:rPr>
                        <a:t>8</a:t>
                      </a:r>
                      <a:endParaRPr lang="es-E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94175340"/>
                  </a:ext>
                </a:extLst>
              </a:tr>
              <a:tr h="306164">
                <a:tc>
                  <a:txBody>
                    <a:bodyPr/>
                    <a:lstStyle/>
                    <a:p>
                      <a:pPr algn="l" fontAlgn="b"/>
                      <a:r>
                        <a:rPr lang="es-ES" sz="1200" u="none" strike="noStrike" dirty="0" err="1">
                          <a:solidFill>
                            <a:srgbClr val="ED7D31"/>
                          </a:solidFill>
                          <a:effectLst/>
                        </a:rPr>
                        <a:t>BBBBB</a:t>
                      </a:r>
                      <a:r>
                        <a:rPr lang="es-ES" sz="1200" u="none" strike="noStrike" dirty="0" err="1">
                          <a:effectLst/>
                        </a:rPr>
                        <a:t>buick</a:t>
                      </a:r>
                      <a:r>
                        <a:rPr lang="es-ES" sz="1200" u="none" strike="noStrike" dirty="0">
                          <a:effectLst/>
                        </a:rPr>
                        <a:t> </a:t>
                      </a:r>
                      <a:r>
                        <a:rPr lang="es-ES" sz="1200" u="none" strike="noStrike" dirty="0" err="1">
                          <a:effectLst/>
                        </a:rPr>
                        <a:t>skylark</a:t>
                      </a:r>
                      <a:r>
                        <a:rPr lang="es-ES" sz="1200" u="none" strike="noStrike" dirty="0">
                          <a:effectLst/>
                        </a:rPr>
                        <a:t> 320</a:t>
                      </a:r>
                      <a:r>
                        <a:rPr lang="es-ES" sz="1200" u="none" strike="noStrike" dirty="0">
                          <a:solidFill>
                            <a:srgbClr val="ED7D31"/>
                          </a:solidFill>
                          <a:effectLst/>
                        </a:rPr>
                        <a:t>BBBB</a:t>
                      </a:r>
                      <a:endParaRPr lang="es-ES" sz="1200" b="0" i="0" u="none" strike="noStrike" dirty="0">
                        <a:solidFill>
                          <a:srgbClr val="ED7D31"/>
                        </a:solidFill>
                        <a:effectLst/>
                        <a:latin typeface="Calibri" panose="020F0502020204030204" pitchFamily="34" charset="0"/>
                      </a:endParaRPr>
                    </a:p>
                  </a:txBody>
                  <a:tcPr marL="9525" marR="9525" marT="9525" marB="0" anchor="b"/>
                </a:tc>
                <a:tc>
                  <a:txBody>
                    <a:bodyPr/>
                    <a:lstStyle/>
                    <a:p>
                      <a:pPr algn="ctr" fontAlgn="b"/>
                      <a:r>
                        <a:rPr lang="es-ES" sz="1200" u="none" strike="noStrike">
                          <a:effectLst/>
                        </a:rPr>
                        <a:t>1970</a:t>
                      </a:r>
                      <a:endParaRPr lang="es-E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ES" sz="1200" u="none" strike="noStrike" dirty="0">
                          <a:effectLst/>
                        </a:rPr>
                        <a:t>8</a:t>
                      </a:r>
                      <a:endParaRPr lang="es-E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21273407"/>
                  </a:ext>
                </a:extLst>
              </a:tr>
              <a:tr h="306164">
                <a:tc>
                  <a:txBody>
                    <a:bodyPr/>
                    <a:lstStyle/>
                    <a:p>
                      <a:pPr algn="l" fontAlgn="b"/>
                      <a:r>
                        <a:rPr lang="es-ES" sz="1200" u="none" strike="noStrike" dirty="0" err="1">
                          <a:effectLst/>
                        </a:rPr>
                        <a:t>plymouth</a:t>
                      </a:r>
                      <a:r>
                        <a:rPr lang="es-ES" sz="1200" u="none" strike="noStrike" dirty="0">
                          <a:effectLst/>
                        </a:rPr>
                        <a:t> </a:t>
                      </a:r>
                      <a:r>
                        <a:rPr lang="es-ES" sz="1200" u="none" strike="noStrike" dirty="0" err="1">
                          <a:effectLst/>
                        </a:rPr>
                        <a:t>satellite</a:t>
                      </a:r>
                      <a:endParaRPr lang="es-E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ES" sz="1200" u="none" strike="noStrike">
                          <a:effectLst/>
                        </a:rPr>
                        <a:t>1970</a:t>
                      </a:r>
                      <a:endParaRPr lang="es-E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ES" sz="1200" u="none" strike="noStrike" dirty="0">
                          <a:effectLst/>
                        </a:rPr>
                        <a:t>8</a:t>
                      </a:r>
                      <a:endParaRPr lang="es-E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32612342"/>
                  </a:ext>
                </a:extLst>
              </a:tr>
            </a:tbl>
          </a:graphicData>
        </a:graphic>
      </p:graphicFrame>
      <p:sp>
        <p:nvSpPr>
          <p:cNvPr id="26" name="Rectángulo 25">
            <a:extLst>
              <a:ext uri="{FF2B5EF4-FFF2-40B4-BE49-F238E27FC236}">
                <a16:creationId xmlns:a16="http://schemas.microsoft.com/office/drawing/2014/main" id="{74F6BC71-F5AC-DA4F-A4C3-C3ED431E6EE1}"/>
              </a:ext>
            </a:extLst>
          </p:cNvPr>
          <p:cNvSpPr/>
          <p:nvPr/>
        </p:nvSpPr>
        <p:spPr>
          <a:xfrm>
            <a:off x="441325" y="7943164"/>
            <a:ext cx="6035708" cy="461665"/>
          </a:xfrm>
          <a:prstGeom prst="rect">
            <a:avLst/>
          </a:prstGeom>
        </p:spPr>
        <p:txBody>
          <a:bodyPr wrap="square">
            <a:spAutoFit/>
          </a:bodyPr>
          <a:lstStyle/>
          <a:p>
            <a:pPr algn="just">
              <a:buClr>
                <a:srgbClr val="7030A0"/>
              </a:buClr>
            </a:pPr>
            <a:r>
              <a:rPr lang="es-ES_tradnl" sz="1200" dirty="0"/>
              <a:t>En estos ejemplos, se están indicado los espacios en blanco usando el carácter</a:t>
            </a:r>
            <a:r>
              <a:rPr lang="es-ES_tradnl" sz="1200" dirty="0">
                <a:solidFill>
                  <a:srgbClr val="FF0000"/>
                </a:solidFill>
              </a:rPr>
              <a:t> </a:t>
            </a:r>
            <a:r>
              <a:rPr lang="es-ES_tradnl" sz="1200" dirty="0">
                <a:solidFill>
                  <a:srgbClr val="ED7D31"/>
                </a:solidFill>
              </a:rPr>
              <a:t>‘B’ </a:t>
            </a:r>
            <a:r>
              <a:rPr lang="es-ES_tradnl" sz="1200" dirty="0"/>
              <a:t>de modo ilustrativo.</a:t>
            </a:r>
          </a:p>
        </p:txBody>
      </p:sp>
      <p:sp>
        <p:nvSpPr>
          <p:cNvPr id="27" name="Rectángulo 26">
            <a:extLst>
              <a:ext uri="{FF2B5EF4-FFF2-40B4-BE49-F238E27FC236}">
                <a16:creationId xmlns:a16="http://schemas.microsoft.com/office/drawing/2014/main" id="{5D01DFCC-6EA1-2E41-865B-721147592267}"/>
              </a:ext>
            </a:extLst>
          </p:cNvPr>
          <p:cNvSpPr/>
          <p:nvPr/>
        </p:nvSpPr>
        <p:spPr>
          <a:xfrm>
            <a:off x="385243" y="5121721"/>
            <a:ext cx="6105623" cy="523220"/>
          </a:xfrm>
          <a:prstGeom prst="rect">
            <a:avLst/>
          </a:prstGeom>
        </p:spPr>
        <p:txBody>
          <a:bodyPr wrap="square">
            <a:spAutoFit/>
          </a:bodyPr>
          <a:lstStyle/>
          <a:p>
            <a:pPr marL="285750" indent="-285750" algn="just">
              <a:buClr>
                <a:srgbClr val="7030A0"/>
              </a:buClr>
              <a:buFont typeface="Wingdings" panose="05000000000000000000" pitchFamily="2" charset="2"/>
              <a:buChar char="§"/>
            </a:pPr>
            <a:r>
              <a:rPr lang="es-ES_tradnl" sz="1600" b="1" dirty="0"/>
              <a:t>Ejemplo 2: </a:t>
            </a:r>
            <a:r>
              <a:rPr lang="es-ES_tradnl" sz="1200" dirty="0"/>
              <a:t>comportamiento de la importación de un archivo CSV con valores que contienen espacios en blanco (iniciales o finales¡) y caracteres entrecomillados.</a:t>
            </a:r>
          </a:p>
        </p:txBody>
      </p:sp>
      <p:sp>
        <p:nvSpPr>
          <p:cNvPr id="28" name="Rectángulo 27">
            <a:extLst>
              <a:ext uri="{FF2B5EF4-FFF2-40B4-BE49-F238E27FC236}">
                <a16:creationId xmlns:a16="http://schemas.microsoft.com/office/drawing/2014/main" id="{2FEE8D2B-4401-3A45-BEDB-97F32EC29F59}"/>
              </a:ext>
            </a:extLst>
          </p:cNvPr>
          <p:cNvSpPr/>
          <p:nvPr/>
        </p:nvSpPr>
        <p:spPr>
          <a:xfrm>
            <a:off x="441324" y="5751055"/>
            <a:ext cx="5501709" cy="894669"/>
          </a:xfrm>
          <a:prstGeom prst="rect">
            <a:avLst/>
          </a:prstGeom>
          <a:solidFill>
            <a:schemeClr val="bg1">
              <a:lumMod val="85000"/>
            </a:schemeClr>
          </a:solidFill>
          <a:effectLst>
            <a:outerShdw blurRad="50800" dist="38100" dir="2700000" algn="tl" rotWithShape="0">
              <a:prstClr val="black">
                <a:alpha val="40000"/>
              </a:prstClr>
            </a:outerShdw>
          </a:effectLst>
        </p:spPr>
        <p:txBody>
          <a:bodyPr wrap="square">
            <a:spAutoFit/>
          </a:bodyPr>
          <a:lstStyle/>
          <a:p>
            <a:pPr lvl="1">
              <a:lnSpc>
                <a:spcPct val="150000"/>
              </a:lnSpc>
            </a:pPr>
            <a:r>
              <a:rPr lang="es-ES_tradnl" sz="1200" dirty="0"/>
              <a:t>campo1,campo2,campo3</a:t>
            </a:r>
          </a:p>
          <a:p>
            <a:pPr lvl="1">
              <a:lnSpc>
                <a:spcPct val="150000"/>
              </a:lnSpc>
            </a:pPr>
            <a:r>
              <a:rPr lang="es-ES_tradnl" sz="1200" dirty="0"/>
              <a:t>"valor del campo1","     valor del campo2 con espacios </a:t>
            </a:r>
            <a:r>
              <a:rPr lang="es-ES_tradnl" sz="1200" dirty="0" err="1"/>
              <a:t>iniciales","valor</a:t>
            </a:r>
            <a:r>
              <a:rPr lang="es-ES_tradnl" sz="1200" dirty="0"/>
              <a:t> del campo ""3"" que incluye un dato entre comillas"</a:t>
            </a:r>
            <a:endParaRPr lang="es-ES_tradnl" sz="1200" dirty="0">
              <a:latin typeface="Calibri" panose="020F0502020204030204" pitchFamily="34" charset="0"/>
            </a:endParaRPr>
          </a:p>
        </p:txBody>
      </p:sp>
      <p:graphicFrame>
        <p:nvGraphicFramePr>
          <p:cNvPr id="29" name="Tabla 28">
            <a:extLst>
              <a:ext uri="{FF2B5EF4-FFF2-40B4-BE49-F238E27FC236}">
                <a16:creationId xmlns:a16="http://schemas.microsoft.com/office/drawing/2014/main" id="{54EC8AF5-C55C-F840-98F1-AB544AC58DE1}"/>
              </a:ext>
            </a:extLst>
          </p:cNvPr>
          <p:cNvGraphicFramePr>
            <a:graphicFrameLocks noGrp="1"/>
          </p:cNvGraphicFramePr>
          <p:nvPr>
            <p:extLst>
              <p:ext uri="{D42A27DB-BD31-4B8C-83A1-F6EECF244321}">
                <p14:modId xmlns:p14="http://schemas.microsoft.com/office/powerpoint/2010/main" val="1619425302"/>
              </p:ext>
            </p:extLst>
          </p:nvPr>
        </p:nvGraphicFramePr>
        <p:xfrm>
          <a:off x="448241" y="6851997"/>
          <a:ext cx="5501709" cy="864329"/>
        </p:xfrm>
        <a:graphic>
          <a:graphicData uri="http://schemas.openxmlformats.org/drawingml/2006/table">
            <a:tbl>
              <a:tblPr firstRow="1" bandRow="1">
                <a:tableStyleId>{5940675A-B579-460E-94D1-54222C63F5DA}</a:tableStyleId>
              </a:tblPr>
              <a:tblGrid>
                <a:gridCol w="1353249">
                  <a:extLst>
                    <a:ext uri="{9D8B030D-6E8A-4147-A177-3AD203B41FA5}">
                      <a16:colId xmlns:a16="http://schemas.microsoft.com/office/drawing/2014/main" val="3837467181"/>
                    </a:ext>
                  </a:extLst>
                </a:gridCol>
                <a:gridCol w="2687151">
                  <a:extLst>
                    <a:ext uri="{9D8B030D-6E8A-4147-A177-3AD203B41FA5}">
                      <a16:colId xmlns:a16="http://schemas.microsoft.com/office/drawing/2014/main" val="2107391937"/>
                    </a:ext>
                  </a:extLst>
                </a:gridCol>
                <a:gridCol w="1461309">
                  <a:extLst>
                    <a:ext uri="{9D8B030D-6E8A-4147-A177-3AD203B41FA5}">
                      <a16:colId xmlns:a16="http://schemas.microsoft.com/office/drawing/2014/main" val="1732923677"/>
                    </a:ext>
                  </a:extLst>
                </a:gridCol>
              </a:tblGrid>
              <a:tr h="306164">
                <a:tc>
                  <a:txBody>
                    <a:bodyPr/>
                    <a:lstStyle/>
                    <a:p>
                      <a:pPr algn="l" fontAlgn="b"/>
                      <a:r>
                        <a:rPr lang="es-ES" sz="1200" b="0" i="0" u="none" strike="noStrike">
                          <a:solidFill>
                            <a:srgbClr val="000000"/>
                          </a:solidFill>
                          <a:effectLst/>
                          <a:latin typeface="Calibri" panose="020F0502020204030204" pitchFamily="34" charset="0"/>
                        </a:rPr>
                        <a:t>campo1</a:t>
                      </a:r>
                    </a:p>
                  </a:txBody>
                  <a:tcPr marL="9525" marR="9525" marT="9525" marB="0" anchor="b">
                    <a:solidFill>
                      <a:schemeClr val="accent2">
                        <a:lumMod val="60000"/>
                        <a:lumOff val="40000"/>
                      </a:schemeClr>
                    </a:solidFill>
                  </a:tcPr>
                </a:tc>
                <a:tc>
                  <a:txBody>
                    <a:bodyPr/>
                    <a:lstStyle/>
                    <a:p>
                      <a:pPr algn="l" fontAlgn="b"/>
                      <a:r>
                        <a:rPr lang="es-ES" sz="1200" b="0" i="0" u="none" strike="noStrike">
                          <a:solidFill>
                            <a:srgbClr val="000000"/>
                          </a:solidFill>
                          <a:effectLst/>
                          <a:latin typeface="Calibri" panose="020F0502020204030204" pitchFamily="34" charset="0"/>
                        </a:rPr>
                        <a:t>campo2</a:t>
                      </a:r>
                    </a:p>
                  </a:txBody>
                  <a:tcPr marL="9525" marR="9525" marT="9525" marB="0" anchor="b">
                    <a:solidFill>
                      <a:schemeClr val="accent2">
                        <a:lumMod val="60000"/>
                        <a:lumOff val="40000"/>
                      </a:schemeClr>
                    </a:solidFill>
                  </a:tcPr>
                </a:tc>
                <a:tc>
                  <a:txBody>
                    <a:bodyPr/>
                    <a:lstStyle/>
                    <a:p>
                      <a:pPr algn="l" fontAlgn="b"/>
                      <a:r>
                        <a:rPr lang="es-ES" sz="1200" b="0" i="0" u="none" strike="noStrike">
                          <a:solidFill>
                            <a:srgbClr val="000000"/>
                          </a:solidFill>
                          <a:effectLst/>
                          <a:latin typeface="Calibri" panose="020F0502020204030204" pitchFamily="34" charset="0"/>
                        </a:rPr>
                        <a:t>campo3</a:t>
                      </a:r>
                    </a:p>
                  </a:txBody>
                  <a:tcPr marL="9525" marR="9525" marT="9525" marB="0" anchor="b">
                    <a:solidFill>
                      <a:schemeClr val="accent2">
                        <a:lumMod val="60000"/>
                        <a:lumOff val="40000"/>
                      </a:schemeClr>
                    </a:solidFill>
                  </a:tcPr>
                </a:tc>
                <a:extLst>
                  <a:ext uri="{0D108BD9-81ED-4DB2-BD59-A6C34878D82A}">
                    <a16:rowId xmlns:a16="http://schemas.microsoft.com/office/drawing/2014/main" val="1536417673"/>
                  </a:ext>
                </a:extLst>
              </a:tr>
              <a:tr h="306164">
                <a:tc>
                  <a:txBody>
                    <a:bodyPr/>
                    <a:lstStyle/>
                    <a:p>
                      <a:pPr algn="l" fontAlgn="b"/>
                      <a:r>
                        <a:rPr lang="es-ES" sz="1200" b="0" i="0" u="none" strike="noStrike" dirty="0">
                          <a:solidFill>
                            <a:srgbClr val="000000"/>
                          </a:solidFill>
                          <a:effectLst/>
                          <a:latin typeface="Calibri" panose="020F0502020204030204" pitchFamily="34" charset="0"/>
                        </a:rPr>
                        <a:t>valor del campo1</a:t>
                      </a:r>
                    </a:p>
                  </a:txBody>
                  <a:tcPr marL="9525" marR="9525" marT="9525" marB="0" anchor="ctr"/>
                </a:tc>
                <a:tc>
                  <a:txBody>
                    <a:bodyPr/>
                    <a:lstStyle/>
                    <a:p>
                      <a:pPr algn="l" fontAlgn="b"/>
                      <a:r>
                        <a:rPr lang="es-ES" sz="1200" b="0" i="0" u="none" strike="noStrike" dirty="0">
                          <a:solidFill>
                            <a:srgbClr val="000000"/>
                          </a:solidFill>
                          <a:effectLst/>
                          <a:latin typeface="Calibri" panose="020F0502020204030204" pitchFamily="34" charset="0"/>
                        </a:rPr>
                        <a:t> </a:t>
                      </a:r>
                      <a:r>
                        <a:rPr lang="es-ES" sz="1200" b="0" i="0" u="none" strike="noStrike" dirty="0" err="1">
                          <a:solidFill>
                            <a:srgbClr val="ED7D31"/>
                          </a:solidFill>
                          <a:effectLst/>
                          <a:latin typeface="Calibri" panose="020F0502020204030204" pitchFamily="34" charset="0"/>
                        </a:rPr>
                        <a:t>BBBB</a:t>
                      </a:r>
                      <a:r>
                        <a:rPr lang="es-ES" sz="1200" b="0" i="0" u="none" strike="noStrike" dirty="0" err="1">
                          <a:solidFill>
                            <a:srgbClr val="000000"/>
                          </a:solidFill>
                          <a:effectLst/>
                          <a:latin typeface="Calibri" panose="020F0502020204030204" pitchFamily="34" charset="0"/>
                        </a:rPr>
                        <a:t>valor</a:t>
                      </a:r>
                      <a:r>
                        <a:rPr lang="es-ES" sz="1200" b="0" i="0" u="none" strike="noStrike" dirty="0">
                          <a:solidFill>
                            <a:srgbClr val="000000"/>
                          </a:solidFill>
                          <a:effectLst/>
                          <a:latin typeface="Calibri" panose="020F0502020204030204" pitchFamily="34" charset="0"/>
                        </a:rPr>
                        <a:t> del campo2 con espacios iniciales</a:t>
                      </a:r>
                    </a:p>
                  </a:txBody>
                  <a:tcPr marL="9525" marR="9525" marT="9525" marB="0" anchor="ctr"/>
                </a:tc>
                <a:tc>
                  <a:txBody>
                    <a:bodyPr/>
                    <a:lstStyle/>
                    <a:p>
                      <a:pPr algn="l" fontAlgn="b"/>
                      <a:r>
                        <a:rPr lang="es-ES" sz="1200" b="0" i="0" u="none" strike="noStrike" dirty="0">
                          <a:solidFill>
                            <a:srgbClr val="000000"/>
                          </a:solidFill>
                          <a:effectLst/>
                          <a:latin typeface="Calibri" panose="020F0502020204030204" pitchFamily="34" charset="0"/>
                        </a:rPr>
                        <a:t>valor del campo "3" que incluye un dato entre comillas</a:t>
                      </a:r>
                    </a:p>
                  </a:txBody>
                  <a:tcPr marL="9525" marR="9525" marT="9525" marB="0" anchor="ctr"/>
                </a:tc>
                <a:extLst>
                  <a:ext uri="{0D108BD9-81ED-4DB2-BD59-A6C34878D82A}">
                    <a16:rowId xmlns:a16="http://schemas.microsoft.com/office/drawing/2014/main" val="1194175340"/>
                  </a:ext>
                </a:extLst>
              </a:tr>
            </a:tbl>
          </a:graphicData>
        </a:graphic>
      </p:graphicFrame>
      <p:cxnSp>
        <p:nvCxnSpPr>
          <p:cNvPr id="31" name="Conector curvado 30">
            <a:extLst>
              <a:ext uri="{FF2B5EF4-FFF2-40B4-BE49-F238E27FC236}">
                <a16:creationId xmlns:a16="http://schemas.microsoft.com/office/drawing/2014/main" id="{34B9713E-FF40-0B46-9F5A-5A220B3CF2B1}"/>
              </a:ext>
            </a:extLst>
          </p:cNvPr>
          <p:cNvCxnSpPr>
            <a:cxnSpLocks/>
            <a:stCxn id="16" idx="3"/>
            <a:endCxn id="15" idx="3"/>
          </p:cNvCxnSpPr>
          <p:nvPr/>
        </p:nvCxnSpPr>
        <p:spPr>
          <a:xfrm>
            <a:off x="5929745" y="2439656"/>
            <a:ext cx="12700" cy="1517251"/>
          </a:xfrm>
          <a:prstGeom prst="curvedConnector3">
            <a:avLst>
              <a:gd name="adj1" fmla="val 4617394"/>
            </a:avLst>
          </a:prstGeom>
          <a:ln w="698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ector curvado 31">
            <a:extLst>
              <a:ext uri="{FF2B5EF4-FFF2-40B4-BE49-F238E27FC236}">
                <a16:creationId xmlns:a16="http://schemas.microsoft.com/office/drawing/2014/main" id="{451EE01B-8AA9-B84A-BED1-321F1DA10DAC}"/>
              </a:ext>
            </a:extLst>
          </p:cNvPr>
          <p:cNvCxnSpPr>
            <a:cxnSpLocks/>
            <a:stCxn id="28" idx="3"/>
            <a:endCxn id="29" idx="3"/>
          </p:cNvCxnSpPr>
          <p:nvPr/>
        </p:nvCxnSpPr>
        <p:spPr>
          <a:xfrm>
            <a:off x="5943033" y="6198390"/>
            <a:ext cx="6917" cy="1085771"/>
          </a:xfrm>
          <a:prstGeom prst="curvedConnector3">
            <a:avLst>
              <a:gd name="adj1" fmla="val 8155689"/>
            </a:avLst>
          </a:prstGeom>
          <a:ln w="698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FB8BA1A0-3D9A-4223-BF95-6E854E2B01FD}"/>
              </a:ext>
            </a:extLst>
          </p:cNvPr>
          <p:cNvSpPr txBox="1"/>
          <p:nvPr/>
        </p:nvSpPr>
        <p:spPr>
          <a:xfrm>
            <a:off x="5353592" y="187836"/>
            <a:ext cx="1330445" cy="461665"/>
          </a:xfrm>
          <a:prstGeom prst="rect">
            <a:avLst/>
          </a:prstGeom>
          <a:noFill/>
        </p:spPr>
        <p:txBody>
          <a:bodyPr wrap="square" rtlCol="0">
            <a:spAutoFit/>
          </a:bodyPr>
          <a:lstStyle/>
          <a:p>
            <a:pPr algn="ctr"/>
            <a:r>
              <a:rPr lang="es-ES" sz="2400" b="1" dirty="0">
                <a:solidFill>
                  <a:srgbClr val="ED7D31"/>
                </a:solidFill>
                <a:latin typeface="Neutra Text" panose="02000000000000000000" pitchFamily="50" charset="0"/>
              </a:rPr>
              <a:t>…AB</a:t>
            </a:r>
            <a:r>
              <a:rPr lang="es-ES" sz="2400" b="1" dirty="0">
                <a:solidFill>
                  <a:sysClr val="windowText" lastClr="000000"/>
                </a:solidFill>
                <a:latin typeface="Neutra Text" panose="02000000000000000000" pitchFamily="50" charset="0"/>
              </a:rPr>
              <a:t>C</a:t>
            </a:r>
            <a:r>
              <a:rPr lang="es-ES" sz="2400" b="1" dirty="0">
                <a:solidFill>
                  <a:srgbClr val="ED7D31"/>
                </a:solidFill>
                <a:latin typeface="Neutra Text" panose="02000000000000000000" pitchFamily="50" charset="0"/>
              </a:rPr>
              <a:t>D</a:t>
            </a:r>
          </a:p>
        </p:txBody>
      </p:sp>
    </p:spTree>
    <p:extLst>
      <p:ext uri="{BB962C8B-B14F-4D97-AF65-F5344CB8AC3E}">
        <p14:creationId xmlns:p14="http://schemas.microsoft.com/office/powerpoint/2010/main" val="40692331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9EB484FE-0EB3-4384-BE2C-3F46E337F69F}"/>
              </a:ext>
            </a:extLst>
          </p:cNvPr>
          <p:cNvSpPr/>
          <p:nvPr/>
        </p:nvSpPr>
        <p:spPr>
          <a:xfrm>
            <a:off x="5179631" y="7046"/>
            <a:ext cx="1678369" cy="783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Marcador de número de diapositiva 1">
            <a:extLst>
              <a:ext uri="{FF2B5EF4-FFF2-40B4-BE49-F238E27FC236}">
                <a16:creationId xmlns:a16="http://schemas.microsoft.com/office/drawing/2014/main" id="{EB8E1757-842F-4A40-9DD3-5AE6F4B0A9A3}"/>
              </a:ext>
            </a:extLst>
          </p:cNvPr>
          <p:cNvSpPr>
            <a:spLocks noGrp="1"/>
          </p:cNvSpPr>
          <p:nvPr>
            <p:ph type="sldNum" sz="quarter" idx="12"/>
          </p:nvPr>
        </p:nvSpPr>
        <p:spPr/>
        <p:txBody>
          <a:bodyPr/>
          <a:lstStyle/>
          <a:p>
            <a:fld id="{B0B223AA-581B-472F-BB2F-AB3AEAB0FF05}" type="slidenum">
              <a:rPr lang="es-ES" smtClean="0"/>
              <a:t>39</a:t>
            </a:fld>
            <a:endParaRPr lang="es-ES" dirty="0"/>
          </a:p>
        </p:txBody>
      </p:sp>
      <p:sp>
        <p:nvSpPr>
          <p:cNvPr id="3" name="CuadroTexto 2">
            <a:extLst>
              <a:ext uri="{FF2B5EF4-FFF2-40B4-BE49-F238E27FC236}">
                <a16:creationId xmlns:a16="http://schemas.microsoft.com/office/drawing/2014/main" id="{A71B8AF0-1704-4B0C-AE8F-703E8557CA08}"/>
              </a:ext>
            </a:extLst>
          </p:cNvPr>
          <p:cNvSpPr txBox="1"/>
          <p:nvPr/>
        </p:nvSpPr>
        <p:spPr>
          <a:xfrm>
            <a:off x="-64961" y="2822712"/>
            <a:ext cx="884791" cy="769441"/>
          </a:xfrm>
          <a:prstGeom prst="rect">
            <a:avLst/>
          </a:prstGeom>
          <a:noFill/>
        </p:spPr>
        <p:txBody>
          <a:bodyPr wrap="square" rtlCol="0">
            <a:spAutoFit/>
          </a:bodyPr>
          <a:lstStyle/>
          <a:p>
            <a:pPr algn="ctr"/>
            <a:r>
              <a:rPr lang="es-ES" sz="4400" spc="-150" dirty="0">
                <a:solidFill>
                  <a:schemeClr val="bg1"/>
                </a:solidFill>
                <a:latin typeface="Neutra Text" panose="02000000000000000000" pitchFamily="50" charset="0"/>
              </a:rPr>
              <a:t>04</a:t>
            </a:r>
          </a:p>
        </p:txBody>
      </p:sp>
      <p:sp>
        <p:nvSpPr>
          <p:cNvPr id="4" name="CuadroTexto 3">
            <a:extLst>
              <a:ext uri="{FF2B5EF4-FFF2-40B4-BE49-F238E27FC236}">
                <a16:creationId xmlns:a16="http://schemas.microsoft.com/office/drawing/2014/main" id="{98A2FFBC-B973-4D02-AF09-5CF42C297F1C}"/>
              </a:ext>
            </a:extLst>
          </p:cNvPr>
          <p:cNvSpPr txBox="1"/>
          <p:nvPr/>
        </p:nvSpPr>
        <p:spPr>
          <a:xfrm>
            <a:off x="839702" y="1275062"/>
            <a:ext cx="1414365" cy="1107996"/>
          </a:xfrm>
          <a:prstGeom prst="rect">
            <a:avLst/>
          </a:prstGeom>
          <a:noFill/>
        </p:spPr>
        <p:txBody>
          <a:bodyPr wrap="square" rtlCol="0">
            <a:spAutoFit/>
          </a:bodyPr>
          <a:lstStyle/>
          <a:p>
            <a:r>
              <a:rPr lang="es-ES" sz="6600" spc="-300" dirty="0">
                <a:solidFill>
                  <a:srgbClr val="801F8A"/>
                </a:solidFill>
                <a:latin typeface="Neutra Text" panose="02000000000000000000" pitchFamily="50" charset="0"/>
              </a:rPr>
              <a:t>P11</a:t>
            </a:r>
          </a:p>
        </p:txBody>
      </p:sp>
      <p:pic>
        <p:nvPicPr>
          <p:cNvPr id="5" name="Imagen 4">
            <a:extLst>
              <a:ext uri="{FF2B5EF4-FFF2-40B4-BE49-F238E27FC236}">
                <a16:creationId xmlns:a16="http://schemas.microsoft.com/office/drawing/2014/main" id="{4D5132E7-4D74-4BD1-8F88-C6C0A82B31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4111" y="2331107"/>
            <a:ext cx="5632594" cy="79617"/>
          </a:xfrm>
          <a:prstGeom prst="rect">
            <a:avLst/>
          </a:prstGeom>
        </p:spPr>
      </p:pic>
      <p:sp>
        <p:nvSpPr>
          <p:cNvPr id="6" name="CuadroTexto 5">
            <a:extLst>
              <a:ext uri="{FF2B5EF4-FFF2-40B4-BE49-F238E27FC236}">
                <a16:creationId xmlns:a16="http://schemas.microsoft.com/office/drawing/2014/main" id="{C32EB262-9FF9-415A-A1C0-2ED576F29D53}"/>
              </a:ext>
            </a:extLst>
          </p:cNvPr>
          <p:cNvSpPr txBox="1"/>
          <p:nvPr/>
        </p:nvSpPr>
        <p:spPr>
          <a:xfrm>
            <a:off x="2072981" y="1089517"/>
            <a:ext cx="4785019" cy="1200329"/>
          </a:xfrm>
          <a:prstGeom prst="rect">
            <a:avLst/>
          </a:prstGeom>
          <a:noFill/>
        </p:spPr>
        <p:txBody>
          <a:bodyPr wrap="square" rtlCol="0">
            <a:spAutoFit/>
          </a:bodyPr>
          <a:lstStyle/>
          <a:p>
            <a:r>
              <a:rPr lang="es-ES_tradnl" sz="3600" dirty="0">
                <a:latin typeface="Neutra Text" panose="02000000000000000000" pitchFamily="50" charset="0"/>
              </a:rPr>
              <a:t>Campos de tipo numérico</a:t>
            </a:r>
            <a:endParaRPr lang="es-ES" sz="3600" spc="-150" dirty="0">
              <a:latin typeface="Neutra Text" panose="02000000000000000000" pitchFamily="50" charset="0"/>
            </a:endParaRPr>
          </a:p>
        </p:txBody>
      </p:sp>
      <p:sp>
        <p:nvSpPr>
          <p:cNvPr id="8" name="Rectángulo 7">
            <a:extLst>
              <a:ext uri="{FF2B5EF4-FFF2-40B4-BE49-F238E27FC236}">
                <a16:creationId xmlns:a16="http://schemas.microsoft.com/office/drawing/2014/main" id="{AC5A32E2-F0F3-40EC-85FA-C9CD5DE1748C}"/>
              </a:ext>
            </a:extLst>
          </p:cNvPr>
          <p:cNvSpPr/>
          <p:nvPr/>
        </p:nvSpPr>
        <p:spPr>
          <a:xfrm>
            <a:off x="968603" y="2496854"/>
            <a:ext cx="5498102" cy="6524863"/>
          </a:xfrm>
          <a:prstGeom prst="rect">
            <a:avLst/>
          </a:prstGeom>
        </p:spPr>
        <p:txBody>
          <a:bodyPr wrap="square">
            <a:spAutoFit/>
          </a:bodyPr>
          <a:lstStyle/>
          <a:p>
            <a:pPr marL="171450" indent="-171450" algn="just">
              <a:spcBef>
                <a:spcPts val="600"/>
              </a:spcBef>
              <a:buClr>
                <a:srgbClr val="7030A0"/>
              </a:buClr>
              <a:buFont typeface="Wingdings" panose="05000000000000000000" pitchFamily="2" charset="2"/>
              <a:buChar char="§"/>
            </a:pPr>
            <a:r>
              <a:rPr lang="es-ES_tradnl" sz="1200" dirty="0"/>
              <a:t>Los campos numéricos deben codificarse exclusivamente como tipos de datos numéricos (enteros o decimales). Si no es así, determinadas operaciones con los datos, como por ejemplo una ordenación, pueden generar problemas inesperados.</a:t>
            </a:r>
          </a:p>
          <a:p>
            <a:pPr marL="171450" indent="-171450" algn="just">
              <a:spcBef>
                <a:spcPts val="600"/>
              </a:spcBef>
              <a:spcAft>
                <a:spcPts val="600"/>
              </a:spcAft>
              <a:buClr>
                <a:srgbClr val="7030A0"/>
              </a:buClr>
              <a:buFont typeface="Wingdings" panose="05000000000000000000" pitchFamily="2" charset="2"/>
              <a:buChar char="§"/>
            </a:pPr>
            <a:r>
              <a:rPr lang="es-ES_tradnl" sz="1200" dirty="0"/>
              <a:t>A tener en cuenta:</a:t>
            </a:r>
          </a:p>
          <a:p>
            <a:pPr lvl="1" indent="-171450" algn="just">
              <a:spcBef>
                <a:spcPts val="600"/>
              </a:spcBef>
              <a:buClr>
                <a:srgbClr val="7030A0"/>
              </a:buClr>
              <a:buFont typeface="Arial" panose="020B0604020202020204" pitchFamily="34" charset="0"/>
              <a:buChar char="•"/>
            </a:pPr>
            <a:r>
              <a:rPr lang="es-ES" sz="1200" dirty="0"/>
              <a:t>De forma general:</a:t>
            </a:r>
            <a:endParaRPr lang="es-ES_tradnl" sz="1200" dirty="0"/>
          </a:p>
          <a:p>
            <a:pPr marL="628650" lvl="1" indent="-171450" algn="just">
              <a:spcBef>
                <a:spcPts val="600"/>
              </a:spcBef>
              <a:buClr>
                <a:srgbClr val="7030A0"/>
              </a:buClr>
              <a:buFont typeface="Courier New" panose="02070309020205020404" pitchFamily="49" charset="0"/>
              <a:buChar char="o"/>
            </a:pPr>
            <a:r>
              <a:rPr lang="es-ES_tradnl" sz="1200" dirty="0"/>
              <a:t>No se deben usar separadores de millares. Tampoco espacios en blanco como separadores.</a:t>
            </a:r>
          </a:p>
          <a:p>
            <a:pPr marL="628650" lvl="1" indent="-171450" algn="just">
              <a:spcBef>
                <a:spcPts val="600"/>
              </a:spcBef>
              <a:buClr>
                <a:srgbClr val="7030A0"/>
              </a:buClr>
              <a:buFont typeface="Courier New" panose="02070309020205020404" pitchFamily="49" charset="0"/>
              <a:buChar char="o"/>
            </a:pPr>
            <a:r>
              <a:rPr lang="es-ES_tradnl" sz="1200" dirty="0"/>
              <a:t>El separador decimal puede ser una ‘,’ o un ‘.’, depende de la configuración regional de las aplicaciones de tratamiento de datos. En España, Francia o Alemania, entre otros países, se usa la ‘,’ y en al ámbito anglosajón el ‘.’. El uso de uno u otro carácter separador puede implicar el </a:t>
            </a:r>
            <a:r>
              <a:rPr lang="es-ES_tradnl" sz="1200" dirty="0" err="1"/>
              <a:t>preprocesado</a:t>
            </a:r>
            <a:r>
              <a:rPr lang="es-ES_tradnl" sz="1200" dirty="0"/>
              <a:t> de los datos para su reutilización con determinadas herramientas y lenguajes de programación.</a:t>
            </a:r>
          </a:p>
          <a:p>
            <a:pPr marL="628650" lvl="1" indent="-171450" algn="just">
              <a:spcBef>
                <a:spcPts val="600"/>
              </a:spcBef>
              <a:buClr>
                <a:srgbClr val="7030A0"/>
              </a:buClr>
              <a:buFont typeface="Courier New" panose="02070309020205020404" pitchFamily="49" charset="0"/>
              <a:buChar char="o"/>
            </a:pPr>
            <a:r>
              <a:rPr lang="es-ES_tradnl" sz="1200" dirty="0"/>
              <a:t>Los valores negativos deben ir precedidos de un signo menos (-). No usar paréntesis para indicar valores negativos.</a:t>
            </a:r>
          </a:p>
          <a:p>
            <a:pPr marL="628650" lvl="1" indent="-171450" algn="just">
              <a:spcBef>
                <a:spcPts val="600"/>
              </a:spcBef>
              <a:buClr>
                <a:srgbClr val="7030A0"/>
              </a:buClr>
              <a:buFont typeface="Courier New" panose="02070309020205020404" pitchFamily="49" charset="0"/>
              <a:buChar char="o"/>
            </a:pPr>
            <a:r>
              <a:rPr lang="es-ES_tradnl" sz="1200" dirty="0"/>
              <a:t>Si una columna contiene valores enteros y decimales, el tipo de dato debe ser decimal y por tanto, se incluirá el separador ‘,’ o ‘.’ y el número de cifras decimales que proceda, normalmente dos decimales.</a:t>
            </a:r>
          </a:p>
          <a:p>
            <a:pPr marL="628650" lvl="1" indent="-171450" algn="just">
              <a:spcBef>
                <a:spcPts val="600"/>
              </a:spcBef>
              <a:buClr>
                <a:srgbClr val="7030A0"/>
              </a:buClr>
              <a:buFont typeface="Courier New" panose="02070309020205020404" pitchFamily="49" charset="0"/>
              <a:buChar char="o"/>
            </a:pPr>
            <a:r>
              <a:rPr lang="es-ES_tradnl" sz="1200" dirty="0"/>
              <a:t>Si una columna solo contiene valores enteros, se expresarán sin separador decimal.</a:t>
            </a:r>
          </a:p>
          <a:p>
            <a:pPr marL="628650" lvl="1" indent="-171450" algn="just">
              <a:spcBef>
                <a:spcPts val="600"/>
              </a:spcBef>
              <a:spcAft>
                <a:spcPts val="600"/>
              </a:spcAft>
              <a:buClr>
                <a:srgbClr val="7030A0"/>
              </a:buClr>
              <a:buFont typeface="Courier New" panose="02070309020205020404" pitchFamily="49" charset="0"/>
              <a:buChar char="o"/>
            </a:pPr>
            <a:r>
              <a:rPr lang="es-ES_tradnl" sz="1200" dirty="0"/>
              <a:t>No se debe mezclar texto con valores numéricos. Por ejemplo: no se debe usar 50€ o 27 km como valor en un campo numérico.</a:t>
            </a:r>
          </a:p>
          <a:p>
            <a:pPr marL="400050" indent="-171450" algn="just">
              <a:spcBef>
                <a:spcPts val="600"/>
              </a:spcBef>
              <a:buClr>
                <a:srgbClr val="7030A0"/>
              </a:buClr>
              <a:buFont typeface="Arial" panose="020B0604020202020204" pitchFamily="34" charset="0"/>
              <a:buChar char="•"/>
            </a:pPr>
            <a:r>
              <a:rPr lang="es-ES_tradnl" sz="1200" dirty="0"/>
              <a:t>Recomendaciones en el caso de moneda:</a:t>
            </a:r>
            <a:endParaRPr lang="en-US" sz="1200" dirty="0"/>
          </a:p>
          <a:p>
            <a:pPr marL="628650" lvl="1" indent="-171450" algn="just">
              <a:spcBef>
                <a:spcPts val="600"/>
              </a:spcBef>
              <a:buClr>
                <a:srgbClr val="7030A0"/>
              </a:buClr>
              <a:buFont typeface="Courier New" panose="02070309020205020404" pitchFamily="49" charset="0"/>
              <a:buChar char="o"/>
            </a:pPr>
            <a:r>
              <a:rPr lang="es-ES_tradnl" sz="1200" dirty="0"/>
              <a:t>Los valores numéricos deben expresarse sin decimales o con 2 decimales. </a:t>
            </a:r>
          </a:p>
          <a:p>
            <a:pPr marL="628650" lvl="1" indent="-171450" algn="just">
              <a:spcBef>
                <a:spcPts val="600"/>
              </a:spcBef>
              <a:buClr>
                <a:srgbClr val="7030A0"/>
              </a:buClr>
              <a:buFont typeface="Courier New" panose="02070309020205020404" pitchFamily="49" charset="0"/>
              <a:buChar char="o"/>
            </a:pPr>
            <a:r>
              <a:rPr lang="es-ES_tradnl" sz="1200" dirty="0"/>
              <a:t>No debe variar el número de decimales usados para dar formato a toda la columna de valores. Si varía, se vulnera la característica de consistencia de los datos.</a:t>
            </a:r>
            <a:endParaRPr lang="en-US" sz="1200" dirty="0"/>
          </a:p>
          <a:p>
            <a:pPr marL="628650" lvl="1" indent="-171450" algn="just">
              <a:spcBef>
                <a:spcPts val="600"/>
              </a:spcBef>
              <a:buClr>
                <a:srgbClr val="7030A0"/>
              </a:buClr>
              <a:buFont typeface="Courier New" panose="02070309020205020404" pitchFamily="49" charset="0"/>
              <a:buChar char="o"/>
            </a:pPr>
            <a:r>
              <a:rPr lang="es-ES_tradnl" sz="1200" dirty="0"/>
              <a:t>No incluir símbolo de moneda, ni separadores de millares (puntos o comas, según sea el caso).</a:t>
            </a:r>
          </a:p>
        </p:txBody>
      </p:sp>
      <p:sp>
        <p:nvSpPr>
          <p:cNvPr id="12" name="CuadroTexto 11">
            <a:extLst>
              <a:ext uri="{FF2B5EF4-FFF2-40B4-BE49-F238E27FC236}">
                <a16:creationId xmlns:a16="http://schemas.microsoft.com/office/drawing/2014/main" id="{98EE7DBE-1F3A-4F27-B212-2A3BD0F4D01B}"/>
              </a:ext>
            </a:extLst>
          </p:cNvPr>
          <p:cNvSpPr txBox="1"/>
          <p:nvPr/>
        </p:nvSpPr>
        <p:spPr>
          <a:xfrm>
            <a:off x="5353621" y="159201"/>
            <a:ext cx="1322911" cy="461665"/>
          </a:xfrm>
          <a:prstGeom prst="rect">
            <a:avLst/>
          </a:prstGeom>
          <a:noFill/>
        </p:spPr>
        <p:txBody>
          <a:bodyPr wrap="square" rtlCol="0">
            <a:spAutoFit/>
          </a:bodyPr>
          <a:lstStyle/>
          <a:p>
            <a:pPr algn="ctr"/>
            <a:r>
              <a:rPr lang="es-ES" sz="2400" b="1" dirty="0">
                <a:solidFill>
                  <a:srgbClr val="ED7D31"/>
                </a:solidFill>
                <a:latin typeface="Neutra Text" panose="02000000000000000000" pitchFamily="50" charset="0"/>
              </a:rPr>
              <a:t>…1</a:t>
            </a:r>
            <a:r>
              <a:rPr lang="es-ES" sz="2400" b="1" dirty="0">
                <a:solidFill>
                  <a:sysClr val="windowText" lastClr="000000"/>
                </a:solidFill>
                <a:latin typeface="Neutra Text" panose="02000000000000000000" pitchFamily="50" charset="0"/>
              </a:rPr>
              <a:t>2</a:t>
            </a:r>
            <a:r>
              <a:rPr lang="es-ES" sz="2400" b="1" dirty="0">
                <a:solidFill>
                  <a:srgbClr val="ED7D31"/>
                </a:solidFill>
                <a:latin typeface="Neutra Text" panose="02000000000000000000" pitchFamily="50" charset="0"/>
              </a:rPr>
              <a:t>34</a:t>
            </a:r>
          </a:p>
        </p:txBody>
      </p:sp>
    </p:spTree>
    <p:extLst>
      <p:ext uri="{BB962C8B-B14F-4D97-AF65-F5344CB8AC3E}">
        <p14:creationId xmlns:p14="http://schemas.microsoft.com/office/powerpoint/2010/main" val="668951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1700895" y="506748"/>
            <a:ext cx="3556905" cy="1015663"/>
          </a:xfrm>
          <a:prstGeom prst="rect">
            <a:avLst/>
          </a:prstGeom>
          <a:noFill/>
        </p:spPr>
        <p:txBody>
          <a:bodyPr wrap="square" rtlCol="0">
            <a:spAutoFit/>
          </a:bodyPr>
          <a:lstStyle/>
          <a:p>
            <a:r>
              <a:rPr lang="es-ES_tradnl" sz="6000" b="1" dirty="0">
                <a:latin typeface="Neutra Text" panose="02000000000000000000" pitchFamily="50" charset="0"/>
              </a:rPr>
              <a:t>01</a:t>
            </a:r>
            <a:r>
              <a:rPr lang="es-ES_tradnl" sz="3600" b="1" dirty="0"/>
              <a:t> Introducción</a:t>
            </a:r>
            <a:endParaRPr lang="es-ES" sz="3600" b="1" spc="-150" dirty="0">
              <a:latin typeface="Neutra Text" panose="02000000000000000000" pitchFamily="50" charset="0"/>
            </a:endParaRPr>
          </a:p>
        </p:txBody>
      </p:sp>
      <p:pic>
        <p:nvPicPr>
          <p:cNvPr id="7" name="Imagen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0291" y="1356757"/>
            <a:ext cx="3145542" cy="160375"/>
          </a:xfrm>
          <a:prstGeom prst="rect">
            <a:avLst/>
          </a:prstGeom>
        </p:spPr>
      </p:pic>
      <p:sp>
        <p:nvSpPr>
          <p:cNvPr id="2" name="Marcador de número de diapositiva 1">
            <a:extLst>
              <a:ext uri="{FF2B5EF4-FFF2-40B4-BE49-F238E27FC236}">
                <a16:creationId xmlns:a16="http://schemas.microsoft.com/office/drawing/2014/main" id="{10C13395-8CA7-4181-81E2-C7D8CD67B6DF}"/>
              </a:ext>
            </a:extLst>
          </p:cNvPr>
          <p:cNvSpPr>
            <a:spLocks noGrp="1"/>
          </p:cNvSpPr>
          <p:nvPr>
            <p:ph type="sldNum" sz="quarter" idx="12"/>
          </p:nvPr>
        </p:nvSpPr>
        <p:spPr>
          <a:xfrm>
            <a:off x="5055195" y="9203639"/>
            <a:ext cx="1543050" cy="527403"/>
          </a:xfrm>
        </p:spPr>
        <p:txBody>
          <a:bodyPr/>
          <a:lstStyle/>
          <a:p>
            <a:fld id="{B0B223AA-581B-472F-BB2F-AB3AEAB0FF05}" type="slidenum">
              <a:rPr lang="es-ES" smtClean="0"/>
              <a:t>4</a:t>
            </a:fld>
            <a:endParaRPr lang="es-ES" dirty="0"/>
          </a:p>
        </p:txBody>
      </p:sp>
      <p:pic>
        <p:nvPicPr>
          <p:cNvPr id="8" name="Imagen 7" descr="Imagen que contiene muebles, gabinete, interior, cocina&#10;&#10;Descripción generada automáticamente">
            <a:extLst>
              <a:ext uri="{FF2B5EF4-FFF2-40B4-BE49-F238E27FC236}">
                <a16:creationId xmlns:a16="http://schemas.microsoft.com/office/drawing/2014/main" id="{04C4EB7D-9918-4142-AAF5-F78BE004484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117" b="57470"/>
          <a:stretch/>
        </p:blipFill>
        <p:spPr>
          <a:xfrm>
            <a:off x="0" y="7467599"/>
            <a:ext cx="6858000" cy="1703293"/>
          </a:xfrm>
          <a:prstGeom prst="rect">
            <a:avLst/>
          </a:prstGeom>
        </p:spPr>
      </p:pic>
      <p:sp>
        <p:nvSpPr>
          <p:cNvPr id="11" name="Rectángulo 10">
            <a:extLst>
              <a:ext uri="{FF2B5EF4-FFF2-40B4-BE49-F238E27FC236}">
                <a16:creationId xmlns:a16="http://schemas.microsoft.com/office/drawing/2014/main" id="{90AAD050-6034-44D8-84CD-A762E3961D8C}"/>
              </a:ext>
            </a:extLst>
          </p:cNvPr>
          <p:cNvSpPr/>
          <p:nvPr/>
        </p:nvSpPr>
        <p:spPr>
          <a:xfrm>
            <a:off x="-1" y="7467599"/>
            <a:ext cx="6855117" cy="1703293"/>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CuadroTexto 11">
            <a:extLst>
              <a:ext uri="{FF2B5EF4-FFF2-40B4-BE49-F238E27FC236}">
                <a16:creationId xmlns:a16="http://schemas.microsoft.com/office/drawing/2014/main" id="{9F1F638A-BF44-4422-95A5-EE53DBD3727C}"/>
              </a:ext>
            </a:extLst>
          </p:cNvPr>
          <p:cNvSpPr txBox="1"/>
          <p:nvPr/>
        </p:nvSpPr>
        <p:spPr>
          <a:xfrm>
            <a:off x="0" y="7287558"/>
            <a:ext cx="4203700" cy="2400657"/>
          </a:xfrm>
          <a:prstGeom prst="rect">
            <a:avLst/>
          </a:prstGeom>
          <a:noFill/>
        </p:spPr>
        <p:txBody>
          <a:bodyPr wrap="square" rtlCol="0">
            <a:spAutoFit/>
          </a:bodyPr>
          <a:lstStyle/>
          <a:p>
            <a:r>
              <a:rPr lang="es-ES_tradnl" sz="15000" b="1" spc="-300" dirty="0">
                <a:solidFill>
                  <a:schemeClr val="tx1">
                    <a:alpha val="16000"/>
                  </a:schemeClr>
                </a:solidFill>
                <a:latin typeface="Neutra Text" panose="02000000000000000000" pitchFamily="50" charset="0"/>
              </a:rPr>
              <a:t>CSV</a:t>
            </a:r>
            <a:endParaRPr lang="es-ES" sz="15000" b="1" spc="-300" dirty="0">
              <a:solidFill>
                <a:schemeClr val="tx1">
                  <a:alpha val="16000"/>
                </a:schemeClr>
              </a:solidFill>
              <a:latin typeface="Neutra Text" panose="02000000000000000000" pitchFamily="50" charset="0"/>
            </a:endParaRPr>
          </a:p>
        </p:txBody>
      </p:sp>
      <p:pic>
        <p:nvPicPr>
          <p:cNvPr id="4" name="Imagen 3"/>
          <p:cNvPicPr>
            <a:picLocks noChangeAspect="1"/>
          </p:cNvPicPr>
          <p:nvPr/>
        </p:nvPicPr>
        <p:blipFill rotWithShape="1">
          <a:blip r:embed="rId5">
            <a:extLst>
              <a:ext uri="{28A0092B-C50C-407E-A947-70E740481C1C}">
                <a14:useLocalDpi xmlns:a14="http://schemas.microsoft.com/office/drawing/2010/main" val="0"/>
              </a:ext>
            </a:extLst>
          </a:blip>
          <a:srcRect l="64081" b="16913"/>
          <a:stretch/>
        </p:blipFill>
        <p:spPr>
          <a:xfrm>
            <a:off x="0" y="-406401"/>
            <a:ext cx="1360618" cy="8547101"/>
          </a:xfrm>
          <a:prstGeom prst="rect">
            <a:avLst/>
          </a:prstGeom>
        </p:spPr>
      </p:pic>
      <p:sp>
        <p:nvSpPr>
          <p:cNvPr id="5" name="CuadroTexto 4"/>
          <p:cNvSpPr txBox="1"/>
          <p:nvPr/>
        </p:nvSpPr>
        <p:spPr>
          <a:xfrm>
            <a:off x="1407161" y="1665118"/>
            <a:ext cx="5009514" cy="5539978"/>
          </a:xfrm>
          <a:prstGeom prst="rect">
            <a:avLst/>
          </a:prstGeom>
          <a:noFill/>
        </p:spPr>
        <p:txBody>
          <a:bodyPr wrap="square" rtlCol="0">
            <a:spAutoFit/>
          </a:bodyPr>
          <a:lstStyle/>
          <a:p>
            <a:pPr algn="just">
              <a:spcBef>
                <a:spcPts val="600"/>
              </a:spcBef>
              <a:spcAft>
                <a:spcPts val="600"/>
              </a:spcAft>
            </a:pPr>
            <a:r>
              <a:rPr lang="es-ES" sz="1200" dirty="0"/>
              <a:t>Hoy en día disponemos cada vez de más fuentes de datos a nuestro alcance. Sin embargo, paradójicamente, aun cuando los datos son más asequibles que nunca, las posibilidades de reutilizarlos son bastante limitadas. Los potenciales usuarios de esos datos tienen que hacer frente muchas veces a múltiples barreras que dificultan su acceso y su uso: baja calidad de datos, metadatos escasamente descriptivos y estandarizados, imprecisión de licencias o el uso inadecuado de formatos.</a:t>
            </a:r>
          </a:p>
          <a:p>
            <a:pPr algn="just">
              <a:spcBef>
                <a:spcPts val="600"/>
              </a:spcBef>
              <a:spcAft>
                <a:spcPts val="600"/>
              </a:spcAft>
            </a:pPr>
            <a:r>
              <a:rPr lang="es-ES" sz="1200" dirty="0"/>
              <a:t>Estas dificultades para reutilizar los datos se mencionan una y otra vez en varios estudios de referencia como el </a:t>
            </a:r>
            <a:r>
              <a:rPr lang="es-ES" sz="1200" u="sng" dirty="0">
                <a:hlinkClick r:id="rId6"/>
              </a:rPr>
              <a:t>Open Data </a:t>
            </a:r>
            <a:r>
              <a:rPr lang="es-ES" sz="1200" u="sng" dirty="0" err="1">
                <a:hlinkClick r:id="rId6"/>
              </a:rPr>
              <a:t>Barometer</a:t>
            </a:r>
            <a:r>
              <a:rPr lang="es-ES" sz="1200" dirty="0"/>
              <a:t> o el </a:t>
            </a:r>
            <a:r>
              <a:rPr lang="es-ES" sz="1200" u="sng" dirty="0">
                <a:hlinkClick r:id="rId7"/>
              </a:rPr>
              <a:t>Global Open Data </a:t>
            </a:r>
            <a:r>
              <a:rPr lang="es-ES" sz="1200" u="sng" dirty="0" err="1">
                <a:hlinkClick r:id="rId7"/>
              </a:rPr>
              <a:t>Index</a:t>
            </a:r>
            <a:r>
              <a:rPr lang="es-ES" sz="1200" dirty="0"/>
              <a:t>, y son debidas, en buena parte, al convencimiento inicial de los productores de los datos de que lo importante era publicar la mayor cantidad de información cuanto antes sin importar su calidad.</a:t>
            </a:r>
          </a:p>
          <a:p>
            <a:pPr algn="just">
              <a:spcBef>
                <a:spcPts val="600"/>
              </a:spcBef>
              <a:spcAft>
                <a:spcPts val="600"/>
              </a:spcAft>
            </a:pPr>
            <a:r>
              <a:rPr lang="es-ES" sz="1200" dirty="0"/>
              <a:t>Como consecuencia, los catálogos de datos publican decenas de miles de </a:t>
            </a:r>
            <a:r>
              <a:rPr lang="es-ES" sz="1200" dirty="0" err="1"/>
              <a:t>datasets</a:t>
            </a:r>
            <a:r>
              <a:rPr lang="es-ES" sz="1200" dirty="0"/>
              <a:t> con deficiencias de calidad que solo pueden ser identificadas después de comenzar el proceso de reutilización, generando una carga de depuración y preparación en muchos casos inasumible para el usuario de datos abiertos. Este hecho produce frustración y perdida de interés en el sector </a:t>
            </a:r>
            <a:r>
              <a:rPr lang="es-ES" sz="1200" dirty="0" err="1"/>
              <a:t>reutilizador</a:t>
            </a:r>
            <a:r>
              <a:rPr lang="es-ES" sz="1200" dirty="0"/>
              <a:t> afectando a la credibilidad de las instituciones publicadoras y a rebajar considerablemente las expectativas de retorno y generación de valor a partir de la reutilización de datos abiertos.</a:t>
            </a:r>
          </a:p>
          <a:p>
            <a:pPr algn="just">
              <a:spcBef>
                <a:spcPts val="600"/>
              </a:spcBef>
              <a:spcAft>
                <a:spcPts val="600"/>
              </a:spcAft>
            </a:pPr>
            <a:r>
              <a:rPr lang="es-ES" sz="1200" dirty="0"/>
              <a:t>Por todo ello, y teniendo en cuenta el estado actual de madurez de las iniciativas de datos abiertos, resulta oportuno fortalecer la mejora de la calidad de los datos que se publican. Se inicia con esta guía la publicación de un compendio de pautas recopiladas con el objetivo de orientar a los publicadores en el uso adecuado de formatos y medios de acceso a datos abiertos. En esta ocasión, el foco es el formato CSV que es el más frecuentemente utilizado en la publicación de datos abiertos.</a:t>
            </a:r>
          </a:p>
        </p:txBody>
      </p:sp>
    </p:spTree>
    <p:custDataLst>
      <p:tags r:id="rId1"/>
    </p:custDataLst>
    <p:extLst>
      <p:ext uri="{BB962C8B-B14F-4D97-AF65-F5344CB8AC3E}">
        <p14:creationId xmlns:p14="http://schemas.microsoft.com/office/powerpoint/2010/main" val="27651910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E7B2F386-EF6F-41C8-80AE-57D3A184DAB8}"/>
              </a:ext>
            </a:extLst>
          </p:cNvPr>
          <p:cNvSpPr/>
          <p:nvPr/>
        </p:nvSpPr>
        <p:spPr>
          <a:xfrm>
            <a:off x="5179631" y="7046"/>
            <a:ext cx="1678369" cy="783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CuadroTexto 12">
            <a:extLst>
              <a:ext uri="{FF2B5EF4-FFF2-40B4-BE49-F238E27FC236}">
                <a16:creationId xmlns:a16="http://schemas.microsoft.com/office/drawing/2014/main" id="{45F7CE78-7CCC-4F2C-BE18-CA8B20402C6C}"/>
              </a:ext>
            </a:extLst>
          </p:cNvPr>
          <p:cNvSpPr txBox="1"/>
          <p:nvPr/>
        </p:nvSpPr>
        <p:spPr>
          <a:xfrm>
            <a:off x="-57152" y="-34236"/>
            <a:ext cx="884791" cy="769441"/>
          </a:xfrm>
          <a:prstGeom prst="rect">
            <a:avLst/>
          </a:prstGeom>
          <a:noFill/>
        </p:spPr>
        <p:txBody>
          <a:bodyPr wrap="square" rtlCol="0">
            <a:spAutoFit/>
          </a:bodyPr>
          <a:lstStyle/>
          <a:p>
            <a:pPr algn="ctr"/>
            <a:r>
              <a:rPr lang="es-ES" sz="4400" spc="-150" dirty="0">
                <a:solidFill>
                  <a:schemeClr val="bg1"/>
                </a:solidFill>
                <a:latin typeface="Neutra Text" panose="02000000000000000000" pitchFamily="50" charset="0"/>
              </a:rPr>
              <a:t>04</a:t>
            </a:r>
          </a:p>
        </p:txBody>
      </p:sp>
      <p:sp>
        <p:nvSpPr>
          <p:cNvPr id="35" name="Rectángulo 34">
            <a:extLst>
              <a:ext uri="{FF2B5EF4-FFF2-40B4-BE49-F238E27FC236}">
                <a16:creationId xmlns:a16="http://schemas.microsoft.com/office/drawing/2014/main" id="{D0EE5535-F850-B24F-88E1-B3C302CCA728}"/>
              </a:ext>
            </a:extLst>
          </p:cNvPr>
          <p:cNvSpPr/>
          <p:nvPr/>
        </p:nvSpPr>
        <p:spPr>
          <a:xfrm>
            <a:off x="222267" y="1022921"/>
            <a:ext cx="6276900" cy="3000821"/>
          </a:xfrm>
          <a:prstGeom prst="rect">
            <a:avLst/>
          </a:prstGeom>
        </p:spPr>
        <p:txBody>
          <a:bodyPr wrap="square">
            <a:spAutoFit/>
          </a:bodyPr>
          <a:lstStyle/>
          <a:p>
            <a:pPr marL="400050" indent="-171450" algn="just">
              <a:spcBef>
                <a:spcPts val="600"/>
              </a:spcBef>
              <a:spcAft>
                <a:spcPts val="600"/>
              </a:spcAft>
              <a:buClr>
                <a:srgbClr val="7030A0"/>
              </a:buClr>
              <a:buFont typeface="Arial" panose="020B0604020202020204" pitchFamily="34" charset="0"/>
              <a:buChar char="•"/>
            </a:pPr>
            <a:r>
              <a:rPr lang="es-ES_tradnl" sz="1200" dirty="0"/>
              <a:t>Recomendaciones en el caso de unidades de medida:</a:t>
            </a:r>
          </a:p>
          <a:p>
            <a:pPr marL="628650" lvl="1" indent="-171450" algn="just">
              <a:spcBef>
                <a:spcPts val="600"/>
              </a:spcBef>
              <a:spcAft>
                <a:spcPts val="600"/>
              </a:spcAft>
              <a:buClr>
                <a:srgbClr val="7030A0"/>
              </a:buClr>
              <a:buFont typeface="Courier New" panose="02070309020205020404" pitchFamily="49" charset="0"/>
              <a:buChar char="o"/>
            </a:pPr>
            <a:r>
              <a:rPr lang="es-ES_tradnl" sz="1200" dirty="0"/>
              <a:t>Se deben usar los espacios decimales que sean necesarios. </a:t>
            </a:r>
          </a:p>
          <a:p>
            <a:pPr marL="628650" lvl="1" indent="-171450" algn="just">
              <a:spcBef>
                <a:spcPts val="600"/>
              </a:spcBef>
              <a:spcAft>
                <a:spcPts val="600"/>
              </a:spcAft>
              <a:buClr>
                <a:srgbClr val="7030A0"/>
              </a:buClr>
              <a:buFont typeface="Courier New" panose="02070309020205020404" pitchFamily="49" charset="0"/>
              <a:buChar char="o"/>
            </a:pPr>
            <a:r>
              <a:rPr lang="es-ES_tradnl" sz="1200" dirty="0"/>
              <a:t>Es recomendable utilizar el diccionario de datos para expresar las unidades de medida asociadas a valores numéricos. Si se carece de diccionario, es posible indicar la unidad de medida en el nombre del campo, por ejemplo: ”</a:t>
            </a:r>
            <a:r>
              <a:rPr lang="es-ES_tradnl" sz="1200" dirty="0" err="1"/>
              <a:t>distancia_metros</a:t>
            </a:r>
            <a:r>
              <a:rPr lang="es-ES_tradnl" sz="1200" dirty="0"/>
              <a:t>”, siempre y cuando todos los valores de la columna tengan asociada la misma unidad de medida.</a:t>
            </a:r>
          </a:p>
          <a:p>
            <a:pPr marL="628650" lvl="1" indent="-171450" algn="just">
              <a:spcBef>
                <a:spcPts val="600"/>
              </a:spcBef>
              <a:spcAft>
                <a:spcPts val="600"/>
              </a:spcAft>
              <a:buClr>
                <a:srgbClr val="7030A0"/>
              </a:buClr>
              <a:buFont typeface="Courier New" panose="02070309020205020404" pitchFamily="49" charset="0"/>
              <a:buChar char="o"/>
            </a:pPr>
            <a:r>
              <a:rPr lang="es-ES_tradnl" sz="1200" dirty="0"/>
              <a:t>En el caso de que la unidad de medida tenga diferentes valores para una misma columna, los valores correspondientes a cada unidad de medida den indicarse en una columna separada seguida de la columna que contiene el valor numérico.</a:t>
            </a:r>
          </a:p>
          <a:p>
            <a:pPr marL="628650" lvl="1" indent="-171450" algn="just">
              <a:spcBef>
                <a:spcPts val="600"/>
              </a:spcBef>
              <a:spcAft>
                <a:spcPts val="600"/>
              </a:spcAft>
              <a:buClr>
                <a:srgbClr val="7030A0"/>
              </a:buClr>
              <a:buFont typeface="Courier New" panose="02070309020205020404" pitchFamily="49" charset="0"/>
              <a:buChar char="o"/>
            </a:pPr>
            <a:r>
              <a:rPr lang="es-ES_tradnl" sz="1200" dirty="0"/>
              <a:t>Por ejemplo:</a:t>
            </a:r>
          </a:p>
          <a:p>
            <a:pPr marL="628650" lvl="1" indent="-171450" algn="just">
              <a:buClr>
                <a:srgbClr val="7030A0"/>
              </a:buClr>
              <a:buFont typeface="Courier New" panose="02070309020205020404" pitchFamily="49" charset="0"/>
              <a:buChar char="o"/>
            </a:pPr>
            <a:endParaRPr lang="es-ES_tradnl" sz="1200" dirty="0"/>
          </a:p>
          <a:p>
            <a:pPr marL="628650" lvl="1" indent="-171450" algn="just">
              <a:buClr>
                <a:srgbClr val="801F89"/>
              </a:buClr>
              <a:buFont typeface="Wingdings" panose="05000000000000000000" pitchFamily="2" charset="2"/>
              <a:buChar char="§"/>
            </a:pPr>
            <a:endParaRPr lang="es-ES_tradnl" sz="1200" dirty="0"/>
          </a:p>
        </p:txBody>
      </p:sp>
      <p:graphicFrame>
        <p:nvGraphicFramePr>
          <p:cNvPr id="36" name="Table 4">
            <a:extLst>
              <a:ext uri="{FF2B5EF4-FFF2-40B4-BE49-F238E27FC236}">
                <a16:creationId xmlns:a16="http://schemas.microsoft.com/office/drawing/2014/main" id="{57268A6A-3CDB-F84F-9D8C-086CF5BBDD2C}"/>
              </a:ext>
            </a:extLst>
          </p:cNvPr>
          <p:cNvGraphicFramePr>
            <a:graphicFrameLocks noGrp="1"/>
          </p:cNvGraphicFramePr>
          <p:nvPr>
            <p:extLst>
              <p:ext uri="{D42A27DB-BD31-4B8C-83A1-F6EECF244321}">
                <p14:modId xmlns:p14="http://schemas.microsoft.com/office/powerpoint/2010/main" val="1303624649"/>
              </p:ext>
            </p:extLst>
          </p:nvPr>
        </p:nvGraphicFramePr>
        <p:xfrm>
          <a:off x="476250" y="3714978"/>
          <a:ext cx="5905499" cy="1431204"/>
        </p:xfrm>
        <a:graphic>
          <a:graphicData uri="http://schemas.openxmlformats.org/drawingml/2006/table">
            <a:tbl>
              <a:tblPr firstRow="1" bandRow="1">
                <a:tableStyleId>{5C22544A-7EE6-4342-B048-85BDC9FD1C3A}</a:tableStyleId>
              </a:tblPr>
              <a:tblGrid>
                <a:gridCol w="2313385">
                  <a:extLst>
                    <a:ext uri="{9D8B030D-6E8A-4147-A177-3AD203B41FA5}">
                      <a16:colId xmlns:a16="http://schemas.microsoft.com/office/drawing/2014/main" val="20000"/>
                    </a:ext>
                  </a:extLst>
                </a:gridCol>
                <a:gridCol w="1796057">
                  <a:extLst>
                    <a:ext uri="{9D8B030D-6E8A-4147-A177-3AD203B41FA5}">
                      <a16:colId xmlns:a16="http://schemas.microsoft.com/office/drawing/2014/main" val="20001"/>
                    </a:ext>
                  </a:extLst>
                </a:gridCol>
                <a:gridCol w="1796057">
                  <a:extLst>
                    <a:ext uri="{9D8B030D-6E8A-4147-A177-3AD203B41FA5}">
                      <a16:colId xmlns:a16="http://schemas.microsoft.com/office/drawing/2014/main" val="4089487256"/>
                    </a:ext>
                  </a:extLst>
                </a:gridCol>
              </a:tblGrid>
              <a:tr h="270849">
                <a:tc>
                  <a:txBody>
                    <a:bodyPr/>
                    <a:lstStyle/>
                    <a:p>
                      <a:pPr algn="ctr"/>
                      <a:r>
                        <a:rPr lang="es-ES_tradnl" sz="1200" b="0" noProof="0" dirty="0">
                          <a:solidFill>
                            <a:schemeClr val="tx1"/>
                          </a:solidFill>
                          <a:latin typeface="+mj-lt"/>
                        </a:rPr>
                        <a:t>marca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457200" rtl="0" eaLnBrk="1" fontAlgn="b" latinLnBrk="0" hangingPunct="1">
                        <a:lnSpc>
                          <a:spcPts val="1200"/>
                        </a:lnSpc>
                      </a:pPr>
                      <a:r>
                        <a:rPr lang="es-ES" sz="1200" b="0" i="0" kern="1200" dirty="0" err="1">
                          <a:solidFill>
                            <a:schemeClr val="tx1"/>
                          </a:solidFill>
                          <a:effectLst/>
                          <a:latin typeface="+mj-lt"/>
                          <a:ea typeface="+mn-ea"/>
                          <a:cs typeface="+mn-cs"/>
                        </a:rPr>
                        <a:t>precio_venta</a:t>
                      </a:r>
                      <a:endParaRPr lang="es-ES" sz="1200" b="0" i="0" kern="1200" dirty="0">
                        <a:solidFill>
                          <a:schemeClr val="tx1"/>
                        </a:solidFill>
                        <a:effectLst/>
                        <a:latin typeface="+mj-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mj-lt"/>
                          <a:ea typeface="+mn-ea"/>
                          <a:cs typeface="+mn-cs"/>
                        </a:rPr>
                        <a:t>moneda</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333924">
                <a:tc>
                  <a:txBody>
                    <a:bodyPr/>
                    <a:lstStyle/>
                    <a:p>
                      <a:pPr algn="ctr"/>
                      <a:r>
                        <a:rPr lang="es-ES_tradnl" sz="1200" noProof="0" dirty="0">
                          <a:effectLst/>
                          <a:latin typeface="+mj-lt"/>
                        </a:rPr>
                        <a:t>chevrolet chevelle malibu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mj-lt"/>
                          <a:ea typeface="+mn-ea"/>
                          <a:cs typeface="+mn-cs"/>
                        </a:rPr>
                        <a:t>23540,20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mj-lt"/>
                          <a:ea typeface="+mn-ea"/>
                          <a:cs typeface="+mn-cs"/>
                        </a:rPr>
                        <a:t>EUR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70849">
                <a:tc>
                  <a:txBody>
                    <a:bodyPr/>
                    <a:lstStyle/>
                    <a:p>
                      <a:pPr algn="ctr"/>
                      <a:r>
                        <a:rPr lang="es-ES_tradnl" sz="1200" noProof="0" dirty="0">
                          <a:effectLst/>
                          <a:latin typeface="+mj-lt"/>
                        </a:rPr>
                        <a:t>buick skylark 320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mj-lt"/>
                          <a:ea typeface="+mn-ea"/>
                          <a:cs typeface="+mn-cs"/>
                        </a:rPr>
                        <a:t>22189,00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mj-lt"/>
                          <a:ea typeface="+mn-ea"/>
                          <a:cs typeface="+mn-cs"/>
                        </a:rPr>
                        <a:t>EUR</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70849">
                <a:tc>
                  <a:txBody>
                    <a:bodyPr/>
                    <a:lstStyle/>
                    <a:p>
                      <a:pPr algn="ctr"/>
                      <a:r>
                        <a:rPr lang="es-ES_tradnl" sz="1200" noProof="0" dirty="0">
                          <a:effectLst/>
                          <a:latin typeface="+mj-lt"/>
                        </a:rPr>
                        <a:t>plymouth satellite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mj-lt"/>
                          <a:ea typeface="+mn-ea"/>
                          <a:cs typeface="+mn-cs"/>
                        </a:rPr>
                        <a:t>28362,65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mj-lt"/>
                          <a:ea typeface="+mn-ea"/>
                          <a:cs typeface="+mn-cs"/>
                        </a:rPr>
                        <a:t>USD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270849">
                <a:tc>
                  <a:txBody>
                    <a:bodyPr/>
                    <a:lstStyle/>
                    <a:p>
                      <a:pPr algn="ctr"/>
                      <a:r>
                        <a:rPr lang="es-ES_tradnl" sz="1200" noProof="0" dirty="0">
                          <a:effectLst/>
                          <a:latin typeface="+mj-lt"/>
                        </a:rPr>
                        <a:t>amc rebel sst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mj-lt"/>
                          <a:ea typeface="+mn-ea"/>
                          <a:cs typeface="+mn-cs"/>
                        </a:rPr>
                        <a:t>29200,00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mj-lt"/>
                          <a:ea typeface="+mn-ea"/>
                          <a:cs typeface="+mn-cs"/>
                        </a:rPr>
                        <a:t>USD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2834838"/>
                  </a:ext>
                </a:extLst>
              </a:tr>
            </a:tbl>
          </a:graphicData>
        </a:graphic>
      </p:graphicFrame>
      <p:sp>
        <p:nvSpPr>
          <p:cNvPr id="37" name="Rectángulo 36">
            <a:extLst>
              <a:ext uri="{FF2B5EF4-FFF2-40B4-BE49-F238E27FC236}">
                <a16:creationId xmlns:a16="http://schemas.microsoft.com/office/drawing/2014/main" id="{BCBA0458-5ED6-D940-9B2B-7CE302E5ADD5}"/>
              </a:ext>
            </a:extLst>
          </p:cNvPr>
          <p:cNvSpPr/>
          <p:nvPr/>
        </p:nvSpPr>
        <p:spPr>
          <a:xfrm>
            <a:off x="476251" y="3696025"/>
            <a:ext cx="5905499" cy="1431204"/>
          </a:xfrm>
          <a:prstGeom prst="rect">
            <a:avLst/>
          </a:prstGeom>
          <a:noFill/>
          <a:ln w="57150">
            <a:solidFill>
              <a:srgbClr val="00B05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ABAFDDC8-819C-4B95-85E6-D02BDC52F249}"/>
              </a:ext>
            </a:extLst>
          </p:cNvPr>
          <p:cNvSpPr txBox="1"/>
          <p:nvPr/>
        </p:nvSpPr>
        <p:spPr>
          <a:xfrm>
            <a:off x="5353621" y="159201"/>
            <a:ext cx="1322911" cy="461665"/>
          </a:xfrm>
          <a:prstGeom prst="rect">
            <a:avLst/>
          </a:prstGeom>
          <a:noFill/>
        </p:spPr>
        <p:txBody>
          <a:bodyPr wrap="square" rtlCol="0">
            <a:spAutoFit/>
          </a:bodyPr>
          <a:lstStyle/>
          <a:p>
            <a:pPr algn="ctr"/>
            <a:r>
              <a:rPr lang="es-ES" sz="2400" b="1" dirty="0">
                <a:solidFill>
                  <a:srgbClr val="ED7D31"/>
                </a:solidFill>
                <a:latin typeface="Neutra Text" panose="02000000000000000000" pitchFamily="50" charset="0"/>
              </a:rPr>
              <a:t>…1</a:t>
            </a:r>
            <a:r>
              <a:rPr lang="es-ES" sz="2400" b="1" dirty="0">
                <a:solidFill>
                  <a:sysClr val="windowText" lastClr="000000"/>
                </a:solidFill>
                <a:latin typeface="Neutra Text" panose="02000000000000000000" pitchFamily="50" charset="0"/>
              </a:rPr>
              <a:t>2</a:t>
            </a:r>
            <a:r>
              <a:rPr lang="es-ES" sz="2400" b="1" dirty="0">
                <a:solidFill>
                  <a:srgbClr val="ED7D31"/>
                </a:solidFill>
                <a:latin typeface="Neutra Text" panose="02000000000000000000" pitchFamily="50" charset="0"/>
              </a:rPr>
              <a:t>34</a:t>
            </a:r>
          </a:p>
        </p:txBody>
      </p:sp>
      <p:sp>
        <p:nvSpPr>
          <p:cNvPr id="2" name="Rectángulo 1">
            <a:extLst>
              <a:ext uri="{FF2B5EF4-FFF2-40B4-BE49-F238E27FC236}">
                <a16:creationId xmlns:a16="http://schemas.microsoft.com/office/drawing/2014/main" id="{B099E9F0-F494-4CAE-89B0-767935A585B4}"/>
              </a:ext>
            </a:extLst>
          </p:cNvPr>
          <p:cNvSpPr/>
          <p:nvPr/>
        </p:nvSpPr>
        <p:spPr>
          <a:xfrm>
            <a:off x="222264" y="5683948"/>
            <a:ext cx="6091199" cy="984885"/>
          </a:xfrm>
          <a:prstGeom prst="rect">
            <a:avLst/>
          </a:prstGeom>
        </p:spPr>
        <p:txBody>
          <a:bodyPr wrap="square">
            <a:spAutoFit/>
          </a:bodyPr>
          <a:lstStyle/>
          <a:p>
            <a:pPr marL="400050" indent="-171450" algn="just">
              <a:spcBef>
                <a:spcPts val="600"/>
              </a:spcBef>
              <a:spcAft>
                <a:spcPts val="600"/>
              </a:spcAft>
              <a:buClr>
                <a:srgbClr val="7030A0"/>
              </a:buClr>
              <a:buFont typeface="Arial" panose="020B0604020202020204" pitchFamily="34" charset="0"/>
              <a:buChar char="•"/>
            </a:pPr>
            <a:r>
              <a:rPr lang="es-ES_tradnl" sz="1200" dirty="0"/>
              <a:t>Recomendaciones en el caso de números que indican valores codificados:</a:t>
            </a:r>
          </a:p>
          <a:p>
            <a:pPr marL="628650" lvl="1" indent="-171450" algn="just">
              <a:spcBef>
                <a:spcPts val="600"/>
              </a:spcBef>
              <a:spcAft>
                <a:spcPts val="600"/>
              </a:spcAft>
              <a:buClr>
                <a:srgbClr val="7030A0"/>
              </a:buClr>
              <a:buFont typeface="Courier New" panose="02070309020205020404" pitchFamily="49" charset="0"/>
              <a:buChar char="o"/>
            </a:pPr>
            <a:r>
              <a:rPr lang="es-ES_tradnl" sz="1200" dirty="0"/>
              <a:t>Cuando existen ceros como números de cabecera de valores que si son significativos, deben ser tipificados como valores de texto para evitar que éstos sean truncados. Por ejemplo: Código con valor: "00000023456”</a:t>
            </a:r>
            <a:r>
              <a:rPr lang="en-US" sz="1200" dirty="0"/>
              <a:t>.</a:t>
            </a:r>
            <a:endParaRPr lang="es-ES_tradnl" sz="1200" dirty="0"/>
          </a:p>
        </p:txBody>
      </p:sp>
      <p:sp>
        <p:nvSpPr>
          <p:cNvPr id="11" name="Marcador de número de diapositiva 1">
            <a:extLst>
              <a:ext uri="{FF2B5EF4-FFF2-40B4-BE49-F238E27FC236}">
                <a16:creationId xmlns:a16="http://schemas.microsoft.com/office/drawing/2014/main" id="{7D611886-C370-4A78-BBA5-7B4775123530}"/>
              </a:ext>
            </a:extLst>
          </p:cNvPr>
          <p:cNvSpPr>
            <a:spLocks noGrp="1"/>
          </p:cNvSpPr>
          <p:nvPr>
            <p:ph type="sldNum" sz="quarter" idx="12"/>
          </p:nvPr>
        </p:nvSpPr>
        <p:spPr>
          <a:xfrm>
            <a:off x="5032669" y="9216956"/>
            <a:ext cx="1543050" cy="527403"/>
          </a:xfrm>
        </p:spPr>
        <p:txBody>
          <a:bodyPr/>
          <a:lstStyle/>
          <a:p>
            <a:fld id="{B0B223AA-581B-472F-BB2F-AB3AEAB0FF05}" type="slidenum">
              <a:rPr lang="es-ES" smtClean="0"/>
              <a:t>40</a:t>
            </a:fld>
            <a:endParaRPr lang="es-ES" dirty="0"/>
          </a:p>
        </p:txBody>
      </p:sp>
      <p:pic>
        <p:nvPicPr>
          <p:cNvPr id="12" name="Imagen 11">
            <a:extLst>
              <a:ext uri="{FF2B5EF4-FFF2-40B4-BE49-F238E27FC236}">
                <a16:creationId xmlns:a16="http://schemas.microsoft.com/office/drawing/2014/main" id="{75A3D26F-3885-4D5B-A8AC-2792E356F1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2392" y="3434788"/>
            <a:ext cx="591315" cy="589395"/>
          </a:xfrm>
          <a:prstGeom prst="rect">
            <a:avLst/>
          </a:prstGeom>
        </p:spPr>
      </p:pic>
    </p:spTree>
    <p:extLst>
      <p:ext uri="{BB962C8B-B14F-4D97-AF65-F5344CB8AC3E}">
        <p14:creationId xmlns:p14="http://schemas.microsoft.com/office/powerpoint/2010/main" val="4168509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ángulo 20">
            <a:extLst>
              <a:ext uri="{FF2B5EF4-FFF2-40B4-BE49-F238E27FC236}">
                <a16:creationId xmlns:a16="http://schemas.microsoft.com/office/drawing/2014/main" id="{12747D7C-896E-486F-8992-C7F2A5EF547D}"/>
              </a:ext>
            </a:extLst>
          </p:cNvPr>
          <p:cNvSpPr/>
          <p:nvPr/>
        </p:nvSpPr>
        <p:spPr>
          <a:xfrm>
            <a:off x="5179631" y="7046"/>
            <a:ext cx="1678369" cy="783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2">
            <a:extLst>
              <a:ext uri="{FF2B5EF4-FFF2-40B4-BE49-F238E27FC236}">
                <a16:creationId xmlns:a16="http://schemas.microsoft.com/office/drawing/2014/main" id="{6A0DDDB0-F360-427B-AF56-F324C97B5DB0}"/>
              </a:ext>
            </a:extLst>
          </p:cNvPr>
          <p:cNvSpPr/>
          <p:nvPr/>
        </p:nvSpPr>
        <p:spPr>
          <a:xfrm>
            <a:off x="386930" y="1006061"/>
            <a:ext cx="6152414" cy="523220"/>
          </a:xfrm>
          <a:prstGeom prst="rect">
            <a:avLst/>
          </a:prstGeom>
        </p:spPr>
        <p:txBody>
          <a:bodyPr wrap="square">
            <a:spAutoFit/>
          </a:bodyPr>
          <a:lstStyle/>
          <a:p>
            <a:pPr marL="285750" indent="-285750" algn="just">
              <a:buClr>
                <a:srgbClr val="7030A0"/>
              </a:buClr>
              <a:buFont typeface="Wingdings" panose="05000000000000000000" pitchFamily="2" charset="2"/>
              <a:buChar char="§"/>
            </a:pPr>
            <a:r>
              <a:rPr lang="es-ES_tradnl" sz="1600" b="1" dirty="0"/>
              <a:t>Ejemplo 1</a:t>
            </a:r>
            <a:r>
              <a:rPr lang="es-ES_tradnl" sz="1600" dirty="0"/>
              <a:t>: </a:t>
            </a:r>
            <a:r>
              <a:rPr lang="es-ES_tradnl" sz="1200" dirty="0"/>
              <a:t>evitar el uso de separadores de miles. Uso de coma decimal. Consistencia en el número de cifras decimales. Evitar la mezcla de texto con valores numéricos.</a:t>
            </a:r>
          </a:p>
        </p:txBody>
      </p:sp>
      <p:graphicFrame>
        <p:nvGraphicFramePr>
          <p:cNvPr id="6" name="Table 4">
            <a:extLst>
              <a:ext uri="{FF2B5EF4-FFF2-40B4-BE49-F238E27FC236}">
                <a16:creationId xmlns:a16="http://schemas.microsoft.com/office/drawing/2014/main" id="{EE300375-11EE-410B-B9F4-B7C98D7A42BD}"/>
              </a:ext>
            </a:extLst>
          </p:cNvPr>
          <p:cNvGraphicFramePr>
            <a:graphicFrameLocks noGrp="1"/>
          </p:cNvGraphicFramePr>
          <p:nvPr>
            <p:extLst>
              <p:ext uri="{D42A27DB-BD31-4B8C-83A1-F6EECF244321}">
                <p14:modId xmlns:p14="http://schemas.microsoft.com/office/powerpoint/2010/main" val="502768285"/>
              </p:ext>
            </p:extLst>
          </p:nvPr>
        </p:nvGraphicFramePr>
        <p:xfrm>
          <a:off x="505776" y="1638064"/>
          <a:ext cx="5881171" cy="1705524"/>
        </p:xfrm>
        <a:graphic>
          <a:graphicData uri="http://schemas.openxmlformats.org/drawingml/2006/table">
            <a:tbl>
              <a:tblPr firstRow="1" bandRow="1">
                <a:tableStyleId>{5C22544A-7EE6-4342-B048-85BDC9FD1C3A}</a:tableStyleId>
              </a:tblPr>
              <a:tblGrid>
                <a:gridCol w="3208797">
                  <a:extLst>
                    <a:ext uri="{9D8B030D-6E8A-4147-A177-3AD203B41FA5}">
                      <a16:colId xmlns:a16="http://schemas.microsoft.com/office/drawing/2014/main" val="20000"/>
                    </a:ext>
                  </a:extLst>
                </a:gridCol>
                <a:gridCol w="2672374">
                  <a:extLst>
                    <a:ext uri="{9D8B030D-6E8A-4147-A177-3AD203B41FA5}">
                      <a16:colId xmlns:a16="http://schemas.microsoft.com/office/drawing/2014/main" val="20001"/>
                    </a:ext>
                  </a:extLst>
                </a:gridCol>
              </a:tblGrid>
              <a:tr h="270849">
                <a:tc>
                  <a:txBody>
                    <a:bodyPr/>
                    <a:lstStyle/>
                    <a:p>
                      <a:pPr algn="ctr"/>
                      <a:r>
                        <a:rPr lang="es-ES_tradnl" sz="1200" b="0" noProof="0" dirty="0">
                          <a:solidFill>
                            <a:schemeClr val="tx1"/>
                          </a:solidFill>
                          <a:latin typeface="+mj-lt"/>
                        </a:rPr>
                        <a:t>marca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457200" rtl="0" eaLnBrk="1" fontAlgn="b" latinLnBrk="0" hangingPunct="1">
                        <a:lnSpc>
                          <a:spcPts val="1200"/>
                        </a:lnSpc>
                      </a:pPr>
                      <a:r>
                        <a:rPr lang="es-ES" sz="1200" b="0" i="0" kern="1200" dirty="0" err="1">
                          <a:solidFill>
                            <a:schemeClr val="tx1"/>
                          </a:solidFill>
                          <a:effectLst/>
                          <a:latin typeface="+mj-lt"/>
                          <a:ea typeface="+mn-ea"/>
                          <a:cs typeface="+mn-cs"/>
                        </a:rPr>
                        <a:t>ingresos_ventas</a:t>
                      </a:r>
                      <a:endParaRPr lang="es-ES" sz="1200" b="0" i="0" kern="1200" dirty="0">
                        <a:solidFill>
                          <a:schemeClr val="tx1"/>
                        </a:solidFill>
                        <a:effectLst/>
                        <a:latin typeface="+mj-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333924">
                <a:tc>
                  <a:txBody>
                    <a:bodyPr/>
                    <a:lstStyle/>
                    <a:p>
                      <a:pPr algn="ctr"/>
                      <a:r>
                        <a:rPr lang="es-ES_tradnl" sz="1200" noProof="0" dirty="0">
                          <a:effectLst/>
                          <a:latin typeface="+mj-lt"/>
                        </a:rPr>
                        <a:t>chevrolet chevelle malibu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mj-lt"/>
                          <a:ea typeface="+mn-ea"/>
                          <a:cs typeface="+mn-cs"/>
                        </a:rPr>
                        <a:t>1.234.454,34 €</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70849">
                <a:tc>
                  <a:txBody>
                    <a:bodyPr/>
                    <a:lstStyle/>
                    <a:p>
                      <a:pPr algn="ctr"/>
                      <a:r>
                        <a:rPr lang="es-ES_tradnl" sz="1200" noProof="0" dirty="0">
                          <a:effectLst/>
                          <a:latin typeface="+mj-lt"/>
                        </a:rPr>
                        <a:t>buick skylark 320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mj-lt"/>
                          <a:ea typeface="+mn-ea"/>
                          <a:cs typeface="+mn-cs"/>
                        </a:rPr>
                        <a:t>2.345.567,892 euros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70849">
                <a:tc>
                  <a:txBody>
                    <a:bodyPr/>
                    <a:lstStyle/>
                    <a:p>
                      <a:pPr algn="ctr"/>
                      <a:r>
                        <a:rPr lang="es-ES_tradnl" sz="1200" noProof="0" dirty="0">
                          <a:effectLst/>
                          <a:latin typeface="+mj-lt"/>
                        </a:rPr>
                        <a:t>plymouth satellite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mj-lt"/>
                          <a:ea typeface="+mn-ea"/>
                          <a:cs typeface="+mn-cs"/>
                        </a:rPr>
                        <a:t>344,678.23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70849">
                <a:tc>
                  <a:txBody>
                    <a:bodyPr/>
                    <a:lstStyle/>
                    <a:p>
                      <a:pPr algn="ctr"/>
                      <a:r>
                        <a:rPr lang="es-ES_tradnl" sz="1200" noProof="0" dirty="0">
                          <a:effectLst/>
                          <a:latin typeface="+mj-lt"/>
                        </a:rPr>
                        <a:t>amc rebel sst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mj-lt"/>
                          <a:ea typeface="+mn-ea"/>
                          <a:cs typeface="+mn-cs"/>
                        </a:rPr>
                        <a:t>267.331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26110211"/>
                  </a:ext>
                </a:extLst>
              </a:tr>
              <a:tr h="270849">
                <a:tc>
                  <a:txBody>
                    <a:bodyPr/>
                    <a:lstStyle/>
                    <a:p>
                      <a:pPr algn="ctr"/>
                      <a:r>
                        <a:rPr lang="es-ES_tradnl" sz="1200" noProof="0" dirty="0">
                          <a:effectLst/>
                          <a:latin typeface="+mj-lt"/>
                        </a:rPr>
                        <a:t>ford torino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mj-lt"/>
                          <a:ea typeface="+mn-ea"/>
                          <a:cs typeface="+mn-cs"/>
                        </a:rPr>
                        <a:t>1.234678.67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894716"/>
                  </a:ext>
                </a:extLst>
              </a:tr>
            </a:tbl>
          </a:graphicData>
        </a:graphic>
      </p:graphicFrame>
      <p:graphicFrame>
        <p:nvGraphicFramePr>
          <p:cNvPr id="8" name="Table 4">
            <a:extLst>
              <a:ext uri="{FF2B5EF4-FFF2-40B4-BE49-F238E27FC236}">
                <a16:creationId xmlns:a16="http://schemas.microsoft.com/office/drawing/2014/main" id="{94BA5E67-E400-4A5C-8EA7-214959462043}"/>
              </a:ext>
            </a:extLst>
          </p:cNvPr>
          <p:cNvGraphicFramePr>
            <a:graphicFrameLocks noGrp="1"/>
          </p:cNvGraphicFramePr>
          <p:nvPr>
            <p:extLst>
              <p:ext uri="{D42A27DB-BD31-4B8C-83A1-F6EECF244321}">
                <p14:modId xmlns:p14="http://schemas.microsoft.com/office/powerpoint/2010/main" val="1409393288"/>
              </p:ext>
            </p:extLst>
          </p:nvPr>
        </p:nvGraphicFramePr>
        <p:xfrm>
          <a:off x="544336" y="3467577"/>
          <a:ext cx="5842612" cy="1705524"/>
        </p:xfrm>
        <a:graphic>
          <a:graphicData uri="http://schemas.openxmlformats.org/drawingml/2006/table">
            <a:tbl>
              <a:tblPr firstRow="1" bandRow="1">
                <a:tableStyleId>{5C22544A-7EE6-4342-B048-85BDC9FD1C3A}</a:tableStyleId>
              </a:tblPr>
              <a:tblGrid>
                <a:gridCol w="3289063">
                  <a:extLst>
                    <a:ext uri="{9D8B030D-6E8A-4147-A177-3AD203B41FA5}">
                      <a16:colId xmlns:a16="http://schemas.microsoft.com/office/drawing/2014/main" val="20000"/>
                    </a:ext>
                  </a:extLst>
                </a:gridCol>
                <a:gridCol w="2553549">
                  <a:extLst>
                    <a:ext uri="{9D8B030D-6E8A-4147-A177-3AD203B41FA5}">
                      <a16:colId xmlns:a16="http://schemas.microsoft.com/office/drawing/2014/main" val="20001"/>
                    </a:ext>
                  </a:extLst>
                </a:gridCol>
              </a:tblGrid>
              <a:tr h="270849">
                <a:tc>
                  <a:txBody>
                    <a:bodyPr/>
                    <a:lstStyle/>
                    <a:p>
                      <a:pPr algn="ctr"/>
                      <a:r>
                        <a:rPr lang="es-ES_tradnl" sz="1200" b="0" noProof="0" dirty="0">
                          <a:solidFill>
                            <a:schemeClr val="tx1"/>
                          </a:solidFill>
                          <a:latin typeface="+mj-lt"/>
                        </a:rPr>
                        <a:t>marca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457200" rtl="0" eaLnBrk="1" fontAlgn="b" latinLnBrk="0" hangingPunct="1">
                        <a:lnSpc>
                          <a:spcPts val="1200"/>
                        </a:lnSpc>
                      </a:pPr>
                      <a:r>
                        <a:rPr lang="es-ES" sz="1200" b="0" i="0" kern="1200" dirty="0" err="1">
                          <a:solidFill>
                            <a:schemeClr val="tx1"/>
                          </a:solidFill>
                          <a:effectLst/>
                          <a:latin typeface="+mj-lt"/>
                          <a:ea typeface="+mn-ea"/>
                          <a:cs typeface="+mn-cs"/>
                        </a:rPr>
                        <a:t>Ingresos_ventas</a:t>
                      </a:r>
                      <a:endParaRPr lang="es-ES" sz="1200" b="0" i="0" kern="1200" dirty="0">
                        <a:solidFill>
                          <a:schemeClr val="tx1"/>
                        </a:solidFill>
                        <a:effectLst/>
                        <a:latin typeface="+mj-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333924">
                <a:tc>
                  <a:txBody>
                    <a:bodyPr/>
                    <a:lstStyle/>
                    <a:p>
                      <a:pPr algn="ctr"/>
                      <a:r>
                        <a:rPr lang="es-ES_tradnl" sz="1200" noProof="0" dirty="0">
                          <a:effectLst/>
                          <a:latin typeface="+mj-lt"/>
                        </a:rPr>
                        <a:t>chevrolet chevelle malibu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mj-lt"/>
                          <a:ea typeface="+mn-ea"/>
                          <a:cs typeface="+mn-cs"/>
                        </a:rPr>
                        <a:t>1234454,34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70849">
                <a:tc>
                  <a:txBody>
                    <a:bodyPr/>
                    <a:lstStyle/>
                    <a:p>
                      <a:pPr algn="ctr"/>
                      <a:r>
                        <a:rPr lang="es-ES_tradnl" sz="1200" noProof="0" dirty="0">
                          <a:effectLst/>
                          <a:latin typeface="+mj-lt"/>
                        </a:rPr>
                        <a:t>buick skylark 320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mj-lt"/>
                          <a:ea typeface="+mn-ea"/>
                          <a:cs typeface="+mn-cs"/>
                        </a:rPr>
                        <a:t>2345567,89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70849">
                <a:tc>
                  <a:txBody>
                    <a:bodyPr/>
                    <a:lstStyle/>
                    <a:p>
                      <a:pPr algn="ctr"/>
                      <a:r>
                        <a:rPr lang="es-ES_tradnl" sz="1200" noProof="0" dirty="0">
                          <a:effectLst/>
                          <a:latin typeface="+mj-lt"/>
                        </a:rPr>
                        <a:t>plymouth satellite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mj-lt"/>
                          <a:ea typeface="+mn-ea"/>
                          <a:cs typeface="+mn-cs"/>
                        </a:rPr>
                        <a:t>344678,23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270849">
                <a:tc>
                  <a:txBody>
                    <a:bodyPr/>
                    <a:lstStyle/>
                    <a:p>
                      <a:pPr algn="ctr"/>
                      <a:r>
                        <a:rPr lang="es-ES_tradnl" sz="1200" noProof="0" dirty="0">
                          <a:effectLst/>
                          <a:latin typeface="+mj-lt"/>
                        </a:rPr>
                        <a:t>amc rebel sst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mj-lt"/>
                          <a:ea typeface="+mn-ea"/>
                          <a:cs typeface="+mn-cs"/>
                        </a:rPr>
                        <a:t>267331,00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12834838"/>
                  </a:ext>
                </a:extLst>
              </a:tr>
              <a:tr h="270849">
                <a:tc>
                  <a:txBody>
                    <a:bodyPr/>
                    <a:lstStyle/>
                    <a:p>
                      <a:pPr algn="ctr"/>
                      <a:r>
                        <a:rPr lang="es-ES_tradnl" sz="1200" noProof="0" dirty="0">
                          <a:effectLst/>
                          <a:latin typeface="+mj-lt"/>
                        </a:rPr>
                        <a:t>ford torino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mj-lt"/>
                          <a:ea typeface="+mn-ea"/>
                          <a:cs typeface="+mn-cs"/>
                        </a:rPr>
                        <a:t>1234678,67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2068393"/>
                  </a:ext>
                </a:extLst>
              </a:tr>
            </a:tbl>
          </a:graphicData>
        </a:graphic>
      </p:graphicFrame>
      <p:sp>
        <p:nvSpPr>
          <p:cNvPr id="13" name="CuadroTexto 12">
            <a:extLst>
              <a:ext uri="{FF2B5EF4-FFF2-40B4-BE49-F238E27FC236}">
                <a16:creationId xmlns:a16="http://schemas.microsoft.com/office/drawing/2014/main" id="{45F7CE78-7CCC-4F2C-BE18-CA8B20402C6C}"/>
              </a:ext>
            </a:extLst>
          </p:cNvPr>
          <p:cNvSpPr txBox="1"/>
          <p:nvPr/>
        </p:nvSpPr>
        <p:spPr>
          <a:xfrm>
            <a:off x="-71440" y="-19948"/>
            <a:ext cx="884791" cy="769441"/>
          </a:xfrm>
          <a:prstGeom prst="rect">
            <a:avLst/>
          </a:prstGeom>
          <a:noFill/>
        </p:spPr>
        <p:txBody>
          <a:bodyPr wrap="square" rtlCol="0">
            <a:spAutoFit/>
          </a:bodyPr>
          <a:lstStyle/>
          <a:p>
            <a:pPr algn="ctr"/>
            <a:r>
              <a:rPr lang="es-ES" sz="4400" spc="-150" dirty="0">
                <a:solidFill>
                  <a:schemeClr val="bg1"/>
                </a:solidFill>
                <a:latin typeface="Neutra Text" panose="02000000000000000000" pitchFamily="50" charset="0"/>
              </a:rPr>
              <a:t>04</a:t>
            </a:r>
          </a:p>
        </p:txBody>
      </p:sp>
      <p:sp>
        <p:nvSpPr>
          <p:cNvPr id="16" name="Rectángulo 15">
            <a:extLst>
              <a:ext uri="{FF2B5EF4-FFF2-40B4-BE49-F238E27FC236}">
                <a16:creationId xmlns:a16="http://schemas.microsoft.com/office/drawing/2014/main" id="{AF353FAB-483D-E24D-9086-94854CBAE0ED}"/>
              </a:ext>
            </a:extLst>
          </p:cNvPr>
          <p:cNvSpPr/>
          <p:nvPr/>
        </p:nvSpPr>
        <p:spPr>
          <a:xfrm>
            <a:off x="515625" y="3462478"/>
            <a:ext cx="5881170" cy="1705523"/>
          </a:xfrm>
          <a:prstGeom prst="rect">
            <a:avLst/>
          </a:prstGeom>
          <a:noFill/>
          <a:ln w="57150">
            <a:solidFill>
              <a:srgbClr val="00B05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7A07A3FA-BBE5-C345-B64A-592F721BFF9A}"/>
              </a:ext>
            </a:extLst>
          </p:cNvPr>
          <p:cNvSpPr/>
          <p:nvPr/>
        </p:nvSpPr>
        <p:spPr>
          <a:xfrm>
            <a:off x="518019" y="1638064"/>
            <a:ext cx="5881171" cy="1705523"/>
          </a:xfrm>
          <a:prstGeom prst="rect">
            <a:avLst/>
          </a:prstGeom>
          <a:noFill/>
          <a:ln w="57150">
            <a:solidFill>
              <a:srgbClr val="FF5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Rectángulo 26">
            <a:extLst>
              <a:ext uri="{FF2B5EF4-FFF2-40B4-BE49-F238E27FC236}">
                <a16:creationId xmlns:a16="http://schemas.microsoft.com/office/drawing/2014/main" id="{6AA15336-2D8E-D24F-9460-4344C2FE81AE}"/>
              </a:ext>
            </a:extLst>
          </p:cNvPr>
          <p:cNvSpPr/>
          <p:nvPr/>
        </p:nvSpPr>
        <p:spPr>
          <a:xfrm>
            <a:off x="441325" y="5267524"/>
            <a:ext cx="5955469" cy="646331"/>
          </a:xfrm>
          <a:prstGeom prst="rect">
            <a:avLst/>
          </a:prstGeom>
        </p:spPr>
        <p:txBody>
          <a:bodyPr wrap="square">
            <a:spAutoFit/>
          </a:bodyPr>
          <a:lstStyle/>
          <a:p>
            <a:pPr algn="just">
              <a:buClr>
                <a:srgbClr val="7030A0"/>
              </a:buClr>
            </a:pPr>
            <a:r>
              <a:rPr lang="es-ES_tradnl" sz="1200" dirty="0"/>
              <a:t>En este ejemplo, la moneda que se utiliza para todos los valores del campo “</a:t>
            </a:r>
            <a:r>
              <a:rPr lang="es-ES_tradnl" sz="1200" dirty="0" err="1"/>
              <a:t>ingresos_ventas</a:t>
            </a:r>
            <a:r>
              <a:rPr lang="es-ES_tradnl" sz="1200" dirty="0"/>
              <a:t>” es la misma y se describirá en el diccionario de datos. En su defecto, el nombre del campo podría ser “</a:t>
            </a:r>
            <a:r>
              <a:rPr lang="es-ES_tradnl" sz="1200" dirty="0" err="1"/>
              <a:t>ingresos_ventas_euros</a:t>
            </a:r>
            <a:r>
              <a:rPr lang="es-ES_tradnl" sz="1200" dirty="0"/>
              <a:t>” </a:t>
            </a:r>
          </a:p>
        </p:txBody>
      </p:sp>
      <p:sp>
        <p:nvSpPr>
          <p:cNvPr id="28" name="Rectángulo 27">
            <a:extLst>
              <a:ext uri="{FF2B5EF4-FFF2-40B4-BE49-F238E27FC236}">
                <a16:creationId xmlns:a16="http://schemas.microsoft.com/office/drawing/2014/main" id="{5F18980D-1E0E-1F45-B749-2F5CA2D174EC}"/>
              </a:ext>
            </a:extLst>
          </p:cNvPr>
          <p:cNvSpPr/>
          <p:nvPr/>
        </p:nvSpPr>
        <p:spPr>
          <a:xfrm>
            <a:off x="386930" y="6046527"/>
            <a:ext cx="6029745" cy="707886"/>
          </a:xfrm>
          <a:prstGeom prst="rect">
            <a:avLst/>
          </a:prstGeom>
        </p:spPr>
        <p:txBody>
          <a:bodyPr wrap="square">
            <a:spAutoFit/>
          </a:bodyPr>
          <a:lstStyle/>
          <a:p>
            <a:pPr marL="285750" indent="-285750" algn="just">
              <a:buClr>
                <a:srgbClr val="7030A0"/>
              </a:buClr>
              <a:buFont typeface="Wingdings" panose="05000000000000000000" pitchFamily="2" charset="2"/>
              <a:buChar char="§"/>
            </a:pPr>
            <a:r>
              <a:rPr lang="es-ES_tradnl" sz="1600" b="1" dirty="0"/>
              <a:t>Ejemplo 2</a:t>
            </a:r>
            <a:r>
              <a:rPr lang="es-ES_tradnl" sz="1600" dirty="0"/>
              <a:t>: </a:t>
            </a:r>
            <a:r>
              <a:rPr lang="es-ES_tradnl" sz="1200" dirty="0"/>
              <a:t>usar el número de cifras decimales adecuado a cada tipo de datos numérico. Usar el signo menos (-) para valores negativos. Tipificar como texto valores con ceros significativos.</a:t>
            </a:r>
          </a:p>
        </p:txBody>
      </p:sp>
      <p:graphicFrame>
        <p:nvGraphicFramePr>
          <p:cNvPr id="29" name="Table 4">
            <a:extLst>
              <a:ext uri="{FF2B5EF4-FFF2-40B4-BE49-F238E27FC236}">
                <a16:creationId xmlns:a16="http://schemas.microsoft.com/office/drawing/2014/main" id="{2A45D492-AE2D-3344-B995-32F3B7576988}"/>
              </a:ext>
            </a:extLst>
          </p:cNvPr>
          <p:cNvGraphicFramePr>
            <a:graphicFrameLocks noGrp="1"/>
          </p:cNvGraphicFramePr>
          <p:nvPr>
            <p:extLst>
              <p:ext uri="{D42A27DB-BD31-4B8C-83A1-F6EECF244321}">
                <p14:modId xmlns:p14="http://schemas.microsoft.com/office/powerpoint/2010/main" val="323502210"/>
              </p:ext>
            </p:extLst>
          </p:nvPr>
        </p:nvGraphicFramePr>
        <p:xfrm>
          <a:off x="556694" y="6856438"/>
          <a:ext cx="5811529" cy="875622"/>
        </p:xfrm>
        <a:graphic>
          <a:graphicData uri="http://schemas.openxmlformats.org/drawingml/2006/table">
            <a:tbl>
              <a:tblPr firstRow="1" bandRow="1">
                <a:tableStyleId>{5C22544A-7EE6-4342-B048-85BDC9FD1C3A}</a:tableStyleId>
              </a:tblPr>
              <a:tblGrid>
                <a:gridCol w="1600586">
                  <a:extLst>
                    <a:ext uri="{9D8B030D-6E8A-4147-A177-3AD203B41FA5}">
                      <a16:colId xmlns:a16="http://schemas.microsoft.com/office/drawing/2014/main" val="20000"/>
                    </a:ext>
                  </a:extLst>
                </a:gridCol>
                <a:gridCol w="1545509">
                  <a:extLst>
                    <a:ext uri="{9D8B030D-6E8A-4147-A177-3AD203B41FA5}">
                      <a16:colId xmlns:a16="http://schemas.microsoft.com/office/drawing/2014/main" val="1074939533"/>
                    </a:ext>
                  </a:extLst>
                </a:gridCol>
                <a:gridCol w="1226852">
                  <a:extLst>
                    <a:ext uri="{9D8B030D-6E8A-4147-A177-3AD203B41FA5}">
                      <a16:colId xmlns:a16="http://schemas.microsoft.com/office/drawing/2014/main" val="3224943801"/>
                    </a:ext>
                  </a:extLst>
                </a:gridCol>
                <a:gridCol w="1438582">
                  <a:extLst>
                    <a:ext uri="{9D8B030D-6E8A-4147-A177-3AD203B41FA5}">
                      <a16:colId xmlns:a16="http://schemas.microsoft.com/office/drawing/2014/main" val="20001"/>
                    </a:ext>
                  </a:extLst>
                </a:gridCol>
              </a:tblGrid>
              <a:tr h="270849">
                <a:tc>
                  <a:txBody>
                    <a:bodyPr/>
                    <a:lstStyle/>
                    <a:p>
                      <a:pPr algn="ctr"/>
                      <a:r>
                        <a:rPr lang="es-ES_tradnl" sz="1000" b="0" noProof="0" dirty="0" err="1">
                          <a:solidFill>
                            <a:schemeClr val="tx1"/>
                          </a:solidFill>
                          <a:latin typeface="+mn-lt"/>
                        </a:rPr>
                        <a:t>identificador_marca</a:t>
                      </a:r>
                      <a:endParaRPr lang="es-ES_tradnl" sz="1000" b="0" noProof="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457200" rtl="0" eaLnBrk="1" fontAlgn="b" latinLnBrk="0" hangingPunct="1">
                        <a:lnSpc>
                          <a:spcPts val="1200"/>
                        </a:lnSpc>
                      </a:pPr>
                      <a:r>
                        <a:rPr lang="es-ES" sz="1000" b="0" i="0" kern="1200" dirty="0" err="1">
                          <a:solidFill>
                            <a:schemeClr val="tx1"/>
                          </a:solidFill>
                          <a:effectLst/>
                          <a:latin typeface="+mn-lt"/>
                          <a:ea typeface="+mn-ea"/>
                          <a:cs typeface="+mn-cs"/>
                        </a:rPr>
                        <a:t>punto_kilometrico</a:t>
                      </a:r>
                      <a:endParaRPr lang="es-ES" sz="1000" b="0" i="0" kern="1200" dirty="0">
                        <a:solidFill>
                          <a:schemeClr val="tx1"/>
                        </a:solidFill>
                        <a:effectLst/>
                        <a:latin typeface="+mn-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457200" rtl="0" eaLnBrk="1" fontAlgn="b" latinLnBrk="0" hangingPunct="1">
                        <a:lnSpc>
                          <a:spcPts val="1200"/>
                        </a:lnSpc>
                      </a:pPr>
                      <a:r>
                        <a:rPr lang="es-ES" sz="1000" b="0" i="0" kern="1200" dirty="0">
                          <a:solidFill>
                            <a:schemeClr val="tx1"/>
                          </a:solidFill>
                          <a:effectLst/>
                          <a:latin typeface="+mn-lt"/>
                          <a:ea typeface="+mn-ea"/>
                          <a:cs typeface="+mn-cs"/>
                        </a:rPr>
                        <a:t>latitud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457200" rtl="0" eaLnBrk="1" fontAlgn="b" latinLnBrk="0" hangingPunct="1">
                        <a:lnSpc>
                          <a:spcPts val="1200"/>
                        </a:lnSpc>
                      </a:pPr>
                      <a:r>
                        <a:rPr lang="es-ES" sz="1000" b="0" i="0" kern="1200" dirty="0">
                          <a:solidFill>
                            <a:schemeClr val="tx1"/>
                          </a:solidFill>
                          <a:effectLst/>
                          <a:latin typeface="+mn-lt"/>
                          <a:ea typeface="+mn-ea"/>
                          <a:cs typeface="+mn-cs"/>
                        </a:rPr>
                        <a:t>longitud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333924">
                <a:tc>
                  <a:txBody>
                    <a:bodyPr/>
                    <a:lstStyle/>
                    <a:p>
                      <a:pPr algn="ctr"/>
                      <a:r>
                        <a:rPr lang="es-ES_tradnl" sz="1000" noProof="0" dirty="0">
                          <a:effectLst/>
                          <a:latin typeface="+mn-lt"/>
                        </a:rPr>
                        <a:t>345600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000" b="0" i="0" kern="1200" dirty="0">
                          <a:solidFill>
                            <a:schemeClr val="tx1"/>
                          </a:solidFill>
                          <a:effectLst/>
                          <a:latin typeface="+mn-lt"/>
                          <a:ea typeface="+mn-ea"/>
                          <a:cs typeface="+mn-cs"/>
                        </a:rPr>
                        <a:t>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es-ES_tradnl" sz="1000" b="0" i="0" noProof="0" dirty="0">
                          <a:effectLst/>
                          <a:latin typeface="+mn-lt"/>
                        </a:rPr>
                        <a:t>43,2345678</a:t>
                      </a:r>
                    </a:p>
                  </a:txBody>
                  <a:tcPr marL="93627" marR="93627" marT="46813" marB="4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es-ES_tradnl" sz="1000" b="0" i="0" noProof="0" dirty="0">
                          <a:effectLst/>
                          <a:latin typeface="+mn-lt"/>
                        </a:rPr>
                        <a:t>(5,1234567)</a:t>
                      </a:r>
                    </a:p>
                  </a:txBody>
                  <a:tcPr marL="93627" marR="93627" marT="46813" marB="4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70849">
                <a:tc>
                  <a:txBody>
                    <a:bodyPr/>
                    <a:lstStyle/>
                    <a:p>
                      <a:pPr algn="ctr"/>
                      <a:r>
                        <a:rPr lang="es-ES_tradnl" sz="1000" noProof="0" dirty="0">
                          <a:effectLst/>
                          <a:latin typeface="+mn-lt"/>
                        </a:rPr>
                        <a:t>0000345601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000" b="0" i="0" kern="1200" dirty="0">
                          <a:solidFill>
                            <a:schemeClr val="tx1"/>
                          </a:solidFill>
                          <a:effectLst/>
                          <a:latin typeface="+mn-lt"/>
                          <a:ea typeface="+mn-ea"/>
                          <a:cs typeface="+mn-cs"/>
                        </a:rPr>
                        <a:t>12,56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200" rtl="0" eaLnBrk="1" fontAlgn="auto" latinLnBrk="0" hangingPunct="1">
                        <a:lnSpc>
                          <a:spcPts val="1200"/>
                        </a:lnSpc>
                        <a:spcBef>
                          <a:spcPts val="0"/>
                        </a:spcBef>
                        <a:spcAft>
                          <a:spcPts val="0"/>
                        </a:spcAft>
                        <a:buClrTx/>
                        <a:buSzTx/>
                        <a:buFontTx/>
                        <a:buNone/>
                        <a:tabLst/>
                        <a:defRPr/>
                      </a:pPr>
                      <a:r>
                        <a:rPr lang="es-ES_tradnl" sz="1000" b="0" i="0" noProof="0" dirty="0">
                          <a:effectLst/>
                          <a:latin typeface="+mn-lt"/>
                        </a:rPr>
                        <a:t>43,345</a:t>
                      </a:r>
                    </a:p>
                  </a:txBody>
                  <a:tcPr marL="93627" marR="93627" marT="46813" marB="4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200" rtl="0" eaLnBrk="1" fontAlgn="auto" latinLnBrk="0" hangingPunct="1">
                        <a:lnSpc>
                          <a:spcPts val="1200"/>
                        </a:lnSpc>
                        <a:spcBef>
                          <a:spcPts val="0"/>
                        </a:spcBef>
                        <a:spcAft>
                          <a:spcPts val="0"/>
                        </a:spcAft>
                        <a:buClrTx/>
                        <a:buSzTx/>
                        <a:buFontTx/>
                        <a:buNone/>
                        <a:tabLst/>
                        <a:defRPr/>
                      </a:pPr>
                      <a:r>
                        <a:rPr lang="es-ES_tradnl" sz="1000" b="0" i="0" noProof="0" dirty="0">
                          <a:effectLst/>
                          <a:latin typeface="+mn-lt"/>
                        </a:rPr>
                        <a:t>-5,2345678</a:t>
                      </a:r>
                    </a:p>
                  </a:txBody>
                  <a:tcPr marL="93627" marR="93627" marT="46813" marB="4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graphicFrame>
        <p:nvGraphicFramePr>
          <p:cNvPr id="30" name="Table 4">
            <a:extLst>
              <a:ext uri="{FF2B5EF4-FFF2-40B4-BE49-F238E27FC236}">
                <a16:creationId xmlns:a16="http://schemas.microsoft.com/office/drawing/2014/main" id="{AF4E09A5-7DB3-3F44-9E12-AFC64FDFEA00}"/>
              </a:ext>
            </a:extLst>
          </p:cNvPr>
          <p:cNvGraphicFramePr>
            <a:graphicFrameLocks noGrp="1"/>
          </p:cNvGraphicFramePr>
          <p:nvPr>
            <p:extLst>
              <p:ext uri="{D42A27DB-BD31-4B8C-83A1-F6EECF244321}">
                <p14:modId xmlns:p14="http://schemas.microsoft.com/office/powerpoint/2010/main" val="2672447671"/>
              </p:ext>
            </p:extLst>
          </p:nvPr>
        </p:nvGraphicFramePr>
        <p:xfrm>
          <a:off x="559421" y="7848728"/>
          <a:ext cx="5822286" cy="875622"/>
        </p:xfrm>
        <a:graphic>
          <a:graphicData uri="http://schemas.openxmlformats.org/drawingml/2006/table">
            <a:tbl>
              <a:tblPr firstRow="1" bandRow="1">
                <a:tableStyleId>{5C22544A-7EE6-4342-B048-85BDC9FD1C3A}</a:tableStyleId>
              </a:tblPr>
              <a:tblGrid>
                <a:gridCol w="1748892">
                  <a:extLst>
                    <a:ext uri="{9D8B030D-6E8A-4147-A177-3AD203B41FA5}">
                      <a16:colId xmlns:a16="http://schemas.microsoft.com/office/drawing/2014/main" val="20000"/>
                    </a:ext>
                  </a:extLst>
                </a:gridCol>
                <a:gridCol w="1357798">
                  <a:extLst>
                    <a:ext uri="{9D8B030D-6E8A-4147-A177-3AD203B41FA5}">
                      <a16:colId xmlns:a16="http://schemas.microsoft.com/office/drawing/2014/main" val="3726413533"/>
                    </a:ext>
                  </a:extLst>
                </a:gridCol>
                <a:gridCol w="1357798">
                  <a:extLst>
                    <a:ext uri="{9D8B030D-6E8A-4147-A177-3AD203B41FA5}">
                      <a16:colId xmlns:a16="http://schemas.microsoft.com/office/drawing/2014/main" val="2649171868"/>
                    </a:ext>
                  </a:extLst>
                </a:gridCol>
                <a:gridCol w="1357798">
                  <a:extLst>
                    <a:ext uri="{9D8B030D-6E8A-4147-A177-3AD203B41FA5}">
                      <a16:colId xmlns:a16="http://schemas.microsoft.com/office/drawing/2014/main" val="20001"/>
                    </a:ext>
                  </a:extLst>
                </a:gridCol>
              </a:tblGrid>
              <a:tr h="270849">
                <a:tc>
                  <a:txBody>
                    <a:bodyPr/>
                    <a:lstStyle/>
                    <a:p>
                      <a:pPr algn="ctr"/>
                      <a:r>
                        <a:rPr lang="es-ES_tradnl" sz="1000" b="0" noProof="0" dirty="0" err="1">
                          <a:solidFill>
                            <a:schemeClr val="tx1"/>
                          </a:solidFill>
                          <a:latin typeface="+mn-lt"/>
                        </a:rPr>
                        <a:t>identificador_marca</a:t>
                      </a:r>
                      <a:endParaRPr lang="es-ES_tradnl" sz="1000" b="0" noProof="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457200" rtl="0" eaLnBrk="1" fontAlgn="b" latinLnBrk="0" hangingPunct="1">
                        <a:lnSpc>
                          <a:spcPts val="1200"/>
                        </a:lnSpc>
                      </a:pPr>
                      <a:r>
                        <a:rPr lang="es-ES" sz="1000" b="0" i="0" kern="1200" dirty="0" err="1">
                          <a:solidFill>
                            <a:schemeClr val="tx1"/>
                          </a:solidFill>
                          <a:effectLst/>
                          <a:latin typeface="+mn-lt"/>
                          <a:ea typeface="+mn-ea"/>
                          <a:cs typeface="+mn-cs"/>
                        </a:rPr>
                        <a:t>punto_kilometrico</a:t>
                      </a:r>
                      <a:endParaRPr lang="es-ES" sz="1000" b="0" i="0" kern="1200" dirty="0">
                        <a:solidFill>
                          <a:schemeClr val="tx1"/>
                        </a:solidFill>
                        <a:effectLst/>
                        <a:latin typeface="+mn-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457200" rtl="0" eaLnBrk="1" fontAlgn="b" latinLnBrk="0" hangingPunct="1">
                        <a:lnSpc>
                          <a:spcPts val="1200"/>
                        </a:lnSpc>
                      </a:pPr>
                      <a:r>
                        <a:rPr lang="es-ES" sz="1000" b="0" i="0" kern="1200" dirty="0">
                          <a:solidFill>
                            <a:schemeClr val="tx1"/>
                          </a:solidFill>
                          <a:effectLst/>
                          <a:latin typeface="+mn-lt"/>
                          <a:ea typeface="+mn-ea"/>
                          <a:cs typeface="+mn-cs"/>
                        </a:rPr>
                        <a:t>latitud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457200" rtl="0" eaLnBrk="1" fontAlgn="b" latinLnBrk="0" hangingPunct="1">
                        <a:lnSpc>
                          <a:spcPts val="1200"/>
                        </a:lnSpc>
                      </a:pPr>
                      <a:r>
                        <a:rPr lang="es-ES" sz="1000" b="0" i="0" kern="1200" dirty="0">
                          <a:solidFill>
                            <a:schemeClr val="tx1"/>
                          </a:solidFill>
                          <a:effectLst/>
                          <a:latin typeface="+mn-lt"/>
                          <a:ea typeface="+mn-ea"/>
                          <a:cs typeface="+mn-cs"/>
                        </a:rPr>
                        <a:t>longitud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333924">
                <a:tc>
                  <a:txBody>
                    <a:bodyPr/>
                    <a:lstStyle/>
                    <a:p>
                      <a:pPr algn="ctr"/>
                      <a:r>
                        <a:rPr lang="es-ES_tradnl" sz="1000" noProof="0" dirty="0">
                          <a:effectLst/>
                          <a:latin typeface="+mn-lt"/>
                        </a:rPr>
                        <a:t>0000345600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000" b="0" i="0" kern="1200" dirty="0">
                          <a:solidFill>
                            <a:schemeClr val="tx1"/>
                          </a:solidFill>
                          <a:effectLst/>
                          <a:latin typeface="+mn-lt"/>
                          <a:ea typeface="+mn-ea"/>
                          <a:cs typeface="+mn-cs"/>
                        </a:rPr>
                        <a:t>2,334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es-ES_tradnl" sz="1000" b="0" i="0" noProof="0" dirty="0">
                          <a:effectLst/>
                          <a:latin typeface="+mn-lt"/>
                        </a:rPr>
                        <a:t>43,2345678</a:t>
                      </a:r>
                    </a:p>
                  </a:txBody>
                  <a:tcPr marL="93627" marR="93627" marT="46813" marB="4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es-ES_tradnl" sz="1000" b="0" i="0" noProof="0" dirty="0">
                          <a:effectLst/>
                          <a:latin typeface="+mn-lt"/>
                        </a:rPr>
                        <a:t>-5,1234567</a:t>
                      </a:r>
                    </a:p>
                  </a:txBody>
                  <a:tcPr marL="93627" marR="93627" marT="46813" marB="4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70849">
                <a:tc>
                  <a:txBody>
                    <a:bodyPr/>
                    <a:lstStyle/>
                    <a:p>
                      <a:pPr algn="ctr"/>
                      <a:r>
                        <a:rPr lang="es-ES_tradnl" sz="1000" noProof="0" dirty="0">
                          <a:effectLst/>
                          <a:latin typeface="+mn-lt"/>
                        </a:rPr>
                        <a:t>0000345601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000" b="0" i="0" kern="1200" dirty="0">
                          <a:solidFill>
                            <a:schemeClr val="tx1"/>
                          </a:solidFill>
                          <a:effectLst/>
                          <a:latin typeface="+mn-lt"/>
                          <a:ea typeface="+mn-ea"/>
                          <a:cs typeface="+mn-cs"/>
                        </a:rPr>
                        <a:t>12,567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200" rtl="0" eaLnBrk="1" fontAlgn="auto" latinLnBrk="0" hangingPunct="1">
                        <a:lnSpc>
                          <a:spcPts val="1200"/>
                        </a:lnSpc>
                        <a:spcBef>
                          <a:spcPts val="0"/>
                        </a:spcBef>
                        <a:spcAft>
                          <a:spcPts val="0"/>
                        </a:spcAft>
                        <a:buClrTx/>
                        <a:buSzTx/>
                        <a:buFontTx/>
                        <a:buNone/>
                        <a:tabLst/>
                        <a:defRPr/>
                      </a:pPr>
                      <a:r>
                        <a:rPr lang="es-ES_tradnl" sz="1000" b="0" i="0" noProof="0" dirty="0">
                          <a:effectLst/>
                          <a:latin typeface="+mn-lt"/>
                        </a:rPr>
                        <a:t>43,3456789</a:t>
                      </a:r>
                    </a:p>
                  </a:txBody>
                  <a:tcPr marL="93627" marR="93627" marT="46813" marB="4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200" rtl="0" eaLnBrk="1" fontAlgn="auto" latinLnBrk="0" hangingPunct="1">
                        <a:lnSpc>
                          <a:spcPts val="1200"/>
                        </a:lnSpc>
                        <a:spcBef>
                          <a:spcPts val="0"/>
                        </a:spcBef>
                        <a:spcAft>
                          <a:spcPts val="0"/>
                        </a:spcAft>
                        <a:buClrTx/>
                        <a:buSzTx/>
                        <a:buFontTx/>
                        <a:buNone/>
                        <a:tabLst/>
                        <a:defRPr/>
                      </a:pPr>
                      <a:r>
                        <a:rPr lang="es-ES_tradnl" sz="1000" b="0" i="0" noProof="0" dirty="0">
                          <a:effectLst/>
                          <a:latin typeface="+mn-lt"/>
                        </a:rPr>
                        <a:t>-5,2345678</a:t>
                      </a:r>
                    </a:p>
                  </a:txBody>
                  <a:tcPr marL="93627" marR="93627" marT="46813" marB="4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sp>
        <p:nvSpPr>
          <p:cNvPr id="31" name="Rectángulo 30">
            <a:extLst>
              <a:ext uri="{FF2B5EF4-FFF2-40B4-BE49-F238E27FC236}">
                <a16:creationId xmlns:a16="http://schemas.microsoft.com/office/drawing/2014/main" id="{AFA5BF27-47DB-D24E-8FE4-E50719C978A9}"/>
              </a:ext>
            </a:extLst>
          </p:cNvPr>
          <p:cNvSpPr/>
          <p:nvPr/>
        </p:nvSpPr>
        <p:spPr>
          <a:xfrm>
            <a:off x="544336" y="7843629"/>
            <a:ext cx="5852458" cy="882565"/>
          </a:xfrm>
          <a:prstGeom prst="rect">
            <a:avLst/>
          </a:prstGeom>
          <a:noFill/>
          <a:ln w="57150">
            <a:solidFill>
              <a:srgbClr val="00B05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Rectángulo 31">
            <a:extLst>
              <a:ext uri="{FF2B5EF4-FFF2-40B4-BE49-F238E27FC236}">
                <a16:creationId xmlns:a16="http://schemas.microsoft.com/office/drawing/2014/main" id="{17A445F5-DDF7-7446-8E98-64F669C5A468}"/>
              </a:ext>
            </a:extLst>
          </p:cNvPr>
          <p:cNvSpPr/>
          <p:nvPr/>
        </p:nvSpPr>
        <p:spPr>
          <a:xfrm>
            <a:off x="527982" y="6856439"/>
            <a:ext cx="5840242" cy="864898"/>
          </a:xfrm>
          <a:prstGeom prst="rect">
            <a:avLst/>
          </a:prstGeom>
          <a:noFill/>
          <a:ln w="57150">
            <a:solidFill>
              <a:srgbClr val="FF5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CuadroTexto 21">
            <a:extLst>
              <a:ext uri="{FF2B5EF4-FFF2-40B4-BE49-F238E27FC236}">
                <a16:creationId xmlns:a16="http://schemas.microsoft.com/office/drawing/2014/main" id="{26090646-3ABE-4E64-A31B-F739CA703986}"/>
              </a:ext>
            </a:extLst>
          </p:cNvPr>
          <p:cNvSpPr txBox="1"/>
          <p:nvPr/>
        </p:nvSpPr>
        <p:spPr>
          <a:xfrm>
            <a:off x="5353621" y="159201"/>
            <a:ext cx="1322911" cy="461665"/>
          </a:xfrm>
          <a:prstGeom prst="rect">
            <a:avLst/>
          </a:prstGeom>
          <a:noFill/>
        </p:spPr>
        <p:txBody>
          <a:bodyPr wrap="square" rtlCol="0">
            <a:spAutoFit/>
          </a:bodyPr>
          <a:lstStyle/>
          <a:p>
            <a:pPr algn="ctr"/>
            <a:r>
              <a:rPr lang="es-ES" sz="2400" b="1" dirty="0">
                <a:solidFill>
                  <a:srgbClr val="ED7D31"/>
                </a:solidFill>
                <a:latin typeface="Neutra Text" panose="02000000000000000000" pitchFamily="50" charset="0"/>
              </a:rPr>
              <a:t>…1</a:t>
            </a:r>
            <a:r>
              <a:rPr lang="es-ES" sz="2400" b="1" dirty="0">
                <a:solidFill>
                  <a:sysClr val="windowText" lastClr="000000"/>
                </a:solidFill>
                <a:latin typeface="Neutra Text" panose="02000000000000000000" pitchFamily="50" charset="0"/>
              </a:rPr>
              <a:t>2</a:t>
            </a:r>
            <a:r>
              <a:rPr lang="es-ES" sz="2400" b="1" dirty="0">
                <a:solidFill>
                  <a:srgbClr val="ED7D31"/>
                </a:solidFill>
                <a:latin typeface="Neutra Text" panose="02000000000000000000" pitchFamily="50" charset="0"/>
              </a:rPr>
              <a:t>34</a:t>
            </a:r>
          </a:p>
        </p:txBody>
      </p:sp>
      <p:sp>
        <p:nvSpPr>
          <p:cNvPr id="23" name="Marcador de número de diapositiva 1">
            <a:extLst>
              <a:ext uri="{FF2B5EF4-FFF2-40B4-BE49-F238E27FC236}">
                <a16:creationId xmlns:a16="http://schemas.microsoft.com/office/drawing/2014/main" id="{98EF2FFB-1C32-41BB-9AA1-80DD0115F182}"/>
              </a:ext>
            </a:extLst>
          </p:cNvPr>
          <p:cNvSpPr>
            <a:spLocks noGrp="1"/>
          </p:cNvSpPr>
          <p:nvPr>
            <p:ph type="sldNum" sz="quarter" idx="12"/>
          </p:nvPr>
        </p:nvSpPr>
        <p:spPr>
          <a:xfrm>
            <a:off x="5032669" y="9216956"/>
            <a:ext cx="1543050" cy="527403"/>
          </a:xfrm>
        </p:spPr>
        <p:txBody>
          <a:bodyPr/>
          <a:lstStyle/>
          <a:p>
            <a:fld id="{B0B223AA-581B-472F-BB2F-AB3AEAB0FF05}" type="slidenum">
              <a:rPr lang="es-ES" smtClean="0"/>
              <a:t>41</a:t>
            </a:fld>
            <a:endParaRPr lang="es-ES" dirty="0"/>
          </a:p>
        </p:txBody>
      </p:sp>
      <p:pic>
        <p:nvPicPr>
          <p:cNvPr id="24" name="Imagen 23">
            <a:extLst>
              <a:ext uri="{FF2B5EF4-FFF2-40B4-BE49-F238E27FC236}">
                <a16:creationId xmlns:a16="http://schemas.microsoft.com/office/drawing/2014/main" id="{5AAA596B-D0E0-42BA-8753-372DB34E51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3847" y="1302838"/>
            <a:ext cx="538511" cy="597890"/>
          </a:xfrm>
          <a:prstGeom prst="rect">
            <a:avLst/>
          </a:prstGeom>
        </p:spPr>
      </p:pic>
      <p:pic>
        <p:nvPicPr>
          <p:cNvPr id="25" name="Imagen 24">
            <a:extLst>
              <a:ext uri="{FF2B5EF4-FFF2-40B4-BE49-F238E27FC236}">
                <a16:creationId xmlns:a16="http://schemas.microsoft.com/office/drawing/2014/main" id="{20D37C4D-145D-4C8F-BA6E-EE178577EB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2451" y="6467246"/>
            <a:ext cx="538511" cy="597890"/>
          </a:xfrm>
          <a:prstGeom prst="rect">
            <a:avLst/>
          </a:prstGeom>
        </p:spPr>
      </p:pic>
      <p:pic>
        <p:nvPicPr>
          <p:cNvPr id="26" name="Imagen 25">
            <a:extLst>
              <a:ext uri="{FF2B5EF4-FFF2-40B4-BE49-F238E27FC236}">
                <a16:creationId xmlns:a16="http://schemas.microsoft.com/office/drawing/2014/main" id="{C7D1242B-8333-4519-B07E-8F23C10717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5771" y="3245520"/>
            <a:ext cx="591315" cy="589395"/>
          </a:xfrm>
          <a:prstGeom prst="rect">
            <a:avLst/>
          </a:prstGeom>
        </p:spPr>
      </p:pic>
      <p:pic>
        <p:nvPicPr>
          <p:cNvPr id="35" name="Imagen 34">
            <a:extLst>
              <a:ext uri="{FF2B5EF4-FFF2-40B4-BE49-F238E27FC236}">
                <a16:creationId xmlns:a16="http://schemas.microsoft.com/office/drawing/2014/main" id="{F9E5C34A-D13B-4DDA-97A2-85AF950052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11607" y="7600611"/>
            <a:ext cx="591315" cy="589395"/>
          </a:xfrm>
          <a:prstGeom prst="rect">
            <a:avLst/>
          </a:prstGeom>
        </p:spPr>
      </p:pic>
    </p:spTree>
    <p:extLst>
      <p:ext uri="{BB962C8B-B14F-4D97-AF65-F5344CB8AC3E}">
        <p14:creationId xmlns:p14="http://schemas.microsoft.com/office/powerpoint/2010/main" val="41650416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6473124B-8AEA-4FEA-B3E5-2DCED9A6CCE3}"/>
              </a:ext>
            </a:extLst>
          </p:cNvPr>
          <p:cNvSpPr/>
          <p:nvPr/>
        </p:nvSpPr>
        <p:spPr>
          <a:xfrm>
            <a:off x="5179631" y="7046"/>
            <a:ext cx="1678369" cy="783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2">
            <a:extLst>
              <a:ext uri="{FF2B5EF4-FFF2-40B4-BE49-F238E27FC236}">
                <a16:creationId xmlns:a16="http://schemas.microsoft.com/office/drawing/2014/main" id="{6A0DDDB0-F360-427B-AF56-F324C97B5DB0}"/>
              </a:ext>
            </a:extLst>
          </p:cNvPr>
          <p:cNvSpPr/>
          <p:nvPr/>
        </p:nvSpPr>
        <p:spPr>
          <a:xfrm>
            <a:off x="377818" y="992515"/>
            <a:ext cx="5829300" cy="338554"/>
          </a:xfrm>
          <a:prstGeom prst="rect">
            <a:avLst/>
          </a:prstGeom>
        </p:spPr>
        <p:txBody>
          <a:bodyPr wrap="square">
            <a:spAutoFit/>
          </a:bodyPr>
          <a:lstStyle/>
          <a:p>
            <a:pPr marL="285750" indent="-285750">
              <a:buClr>
                <a:srgbClr val="7030A0"/>
              </a:buClr>
              <a:buFont typeface="Wingdings" panose="05000000000000000000" pitchFamily="2" charset="2"/>
              <a:buChar char="§"/>
            </a:pPr>
            <a:r>
              <a:rPr lang="es-ES_tradnl" sz="1600" b="1" dirty="0"/>
              <a:t>Ejemplo 3</a:t>
            </a:r>
            <a:r>
              <a:rPr lang="es-ES_tradnl" sz="1600" dirty="0"/>
              <a:t>: </a:t>
            </a:r>
            <a:r>
              <a:rPr lang="es-ES_tradnl" sz="1200" dirty="0"/>
              <a:t>comportamiento ante un proceso de ordenación en campos</a:t>
            </a:r>
          </a:p>
        </p:txBody>
      </p:sp>
      <p:sp>
        <p:nvSpPr>
          <p:cNvPr id="5" name="Rectángulo 4">
            <a:extLst>
              <a:ext uri="{FF2B5EF4-FFF2-40B4-BE49-F238E27FC236}">
                <a16:creationId xmlns:a16="http://schemas.microsoft.com/office/drawing/2014/main" id="{3D09C72F-42D0-44DE-91D1-4096A54660E2}"/>
              </a:ext>
            </a:extLst>
          </p:cNvPr>
          <p:cNvSpPr/>
          <p:nvPr/>
        </p:nvSpPr>
        <p:spPr>
          <a:xfrm>
            <a:off x="377818" y="1471136"/>
            <a:ext cx="5984422" cy="461665"/>
          </a:xfrm>
          <a:prstGeom prst="rect">
            <a:avLst/>
          </a:prstGeom>
        </p:spPr>
        <p:txBody>
          <a:bodyPr wrap="square">
            <a:spAutoFit/>
          </a:bodyPr>
          <a:lstStyle/>
          <a:p>
            <a:pPr marL="628650" lvl="1" indent="-171450">
              <a:buClr>
                <a:srgbClr val="7030A0"/>
              </a:buClr>
              <a:buFont typeface="Wingdings" panose="05000000000000000000" pitchFamily="2" charset="2"/>
              <a:buChar char="§"/>
            </a:pPr>
            <a:r>
              <a:rPr lang="es-ES_tradnl" sz="1200" b="1" dirty="0"/>
              <a:t>Caso 1</a:t>
            </a:r>
            <a:r>
              <a:rPr lang="es-ES_tradnl" sz="1200" dirty="0"/>
              <a:t>: resultado correcto tras un proceso de ordenación cuando el campo “ranking” es de tipo “numérico”.</a:t>
            </a:r>
          </a:p>
        </p:txBody>
      </p:sp>
      <p:graphicFrame>
        <p:nvGraphicFramePr>
          <p:cNvPr id="6" name="Table 4">
            <a:extLst>
              <a:ext uri="{FF2B5EF4-FFF2-40B4-BE49-F238E27FC236}">
                <a16:creationId xmlns:a16="http://schemas.microsoft.com/office/drawing/2014/main" id="{EE300375-11EE-410B-B9F4-B7C98D7A42BD}"/>
              </a:ext>
            </a:extLst>
          </p:cNvPr>
          <p:cNvGraphicFramePr>
            <a:graphicFrameLocks noGrp="1"/>
          </p:cNvGraphicFramePr>
          <p:nvPr>
            <p:extLst>
              <p:ext uri="{D42A27DB-BD31-4B8C-83A1-F6EECF244321}">
                <p14:modId xmlns:p14="http://schemas.microsoft.com/office/powerpoint/2010/main" val="3081637823"/>
              </p:ext>
            </p:extLst>
          </p:nvPr>
        </p:nvGraphicFramePr>
        <p:xfrm>
          <a:off x="445421" y="2109400"/>
          <a:ext cx="2416222" cy="1705524"/>
        </p:xfrm>
        <a:graphic>
          <a:graphicData uri="http://schemas.openxmlformats.org/drawingml/2006/table">
            <a:tbl>
              <a:tblPr firstRow="1" bandRow="1">
                <a:tableStyleId>{5C22544A-7EE6-4342-B048-85BDC9FD1C3A}</a:tableStyleId>
              </a:tblPr>
              <a:tblGrid>
                <a:gridCol w="1938339">
                  <a:extLst>
                    <a:ext uri="{9D8B030D-6E8A-4147-A177-3AD203B41FA5}">
                      <a16:colId xmlns:a16="http://schemas.microsoft.com/office/drawing/2014/main" val="20000"/>
                    </a:ext>
                  </a:extLst>
                </a:gridCol>
                <a:gridCol w="477883">
                  <a:extLst>
                    <a:ext uri="{9D8B030D-6E8A-4147-A177-3AD203B41FA5}">
                      <a16:colId xmlns:a16="http://schemas.microsoft.com/office/drawing/2014/main" val="20001"/>
                    </a:ext>
                  </a:extLst>
                </a:gridCol>
              </a:tblGrid>
              <a:tr h="270849">
                <a:tc>
                  <a:txBody>
                    <a:bodyPr/>
                    <a:lstStyle/>
                    <a:p>
                      <a:pPr algn="ctr"/>
                      <a:r>
                        <a:rPr lang="es-ES_tradnl" sz="1200" b="0" noProof="0" dirty="0">
                          <a:latin typeface="+mj-lt"/>
                        </a:rPr>
                        <a:t>marca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457200" rtl="0" eaLnBrk="1" fontAlgn="b" latinLnBrk="0" hangingPunct="1">
                        <a:lnSpc>
                          <a:spcPts val="1200"/>
                        </a:lnSpc>
                      </a:pPr>
                      <a:r>
                        <a:rPr lang="es-ES" sz="1200" b="0" i="0" kern="1200" dirty="0">
                          <a:solidFill>
                            <a:schemeClr val="bg1"/>
                          </a:solidFill>
                          <a:effectLst/>
                          <a:latin typeface="+mj-lt"/>
                          <a:ea typeface="+mn-ea"/>
                          <a:cs typeface="+mn-cs"/>
                        </a:rPr>
                        <a:t>ranking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333924">
                <a:tc>
                  <a:txBody>
                    <a:bodyPr/>
                    <a:lstStyle/>
                    <a:p>
                      <a:pPr algn="ctr"/>
                      <a:r>
                        <a:rPr lang="es-ES_tradnl" sz="1200" noProof="0" dirty="0">
                          <a:effectLst/>
                          <a:latin typeface="+mj-lt"/>
                        </a:rPr>
                        <a:t>chevrolet chevelle malibu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mj-lt"/>
                          <a:ea typeface="+mn-ea"/>
                          <a:cs typeface="+mn-cs"/>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70849">
                <a:tc>
                  <a:txBody>
                    <a:bodyPr/>
                    <a:lstStyle/>
                    <a:p>
                      <a:pPr algn="ctr"/>
                      <a:r>
                        <a:rPr lang="es-ES_tradnl" sz="1200" noProof="0" dirty="0">
                          <a:effectLst/>
                          <a:latin typeface="+mj-lt"/>
                        </a:rPr>
                        <a:t>buick skylark 320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mj-lt"/>
                          <a:ea typeface="+mn-ea"/>
                          <a:cs typeface="+mn-cs"/>
                        </a:rPr>
                        <a:t>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70849">
                <a:tc>
                  <a:txBody>
                    <a:bodyPr/>
                    <a:lstStyle/>
                    <a:p>
                      <a:pPr algn="ctr"/>
                      <a:r>
                        <a:rPr lang="es-ES_tradnl" sz="1200" noProof="0" dirty="0">
                          <a:effectLst/>
                          <a:latin typeface="+mj-lt"/>
                        </a:rPr>
                        <a:t>plymouth satellite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mj-lt"/>
                          <a:ea typeface="+mn-ea"/>
                          <a:cs typeface="+mn-cs"/>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70849">
                <a:tc>
                  <a:txBody>
                    <a:bodyPr/>
                    <a:lstStyle/>
                    <a:p>
                      <a:pPr algn="ctr"/>
                      <a:r>
                        <a:rPr lang="es-ES_tradnl" sz="1200" noProof="0" dirty="0">
                          <a:effectLst/>
                          <a:latin typeface="+mj-lt"/>
                        </a:rPr>
                        <a:t>amc rebel sst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mj-lt"/>
                          <a:ea typeface="+mn-ea"/>
                          <a:cs typeface="+mn-cs"/>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70849">
                <a:tc>
                  <a:txBody>
                    <a:bodyPr/>
                    <a:lstStyle/>
                    <a:p>
                      <a:pPr algn="ctr"/>
                      <a:r>
                        <a:rPr lang="es-ES_tradnl" sz="1200" noProof="0" dirty="0">
                          <a:effectLst/>
                          <a:latin typeface="+mj-lt"/>
                        </a:rPr>
                        <a:t>ford torino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mj-lt"/>
                          <a:ea typeface="+mn-ea"/>
                          <a:cs typeface="+mn-cs"/>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bl>
          </a:graphicData>
        </a:graphic>
      </p:graphicFrame>
      <p:sp>
        <p:nvSpPr>
          <p:cNvPr id="7" name="Flecha a la derecha con bandas 19">
            <a:extLst>
              <a:ext uri="{FF2B5EF4-FFF2-40B4-BE49-F238E27FC236}">
                <a16:creationId xmlns:a16="http://schemas.microsoft.com/office/drawing/2014/main" id="{DCCE6A1E-63F2-48CB-AA75-E94E44B57CFE}"/>
              </a:ext>
            </a:extLst>
          </p:cNvPr>
          <p:cNvSpPr/>
          <p:nvPr/>
        </p:nvSpPr>
        <p:spPr>
          <a:xfrm>
            <a:off x="2935949" y="2757147"/>
            <a:ext cx="849867" cy="668487"/>
          </a:xfrm>
          <a:prstGeom prst="stripedRightArrow">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graphicFrame>
        <p:nvGraphicFramePr>
          <p:cNvPr id="8" name="Table 4">
            <a:extLst>
              <a:ext uri="{FF2B5EF4-FFF2-40B4-BE49-F238E27FC236}">
                <a16:creationId xmlns:a16="http://schemas.microsoft.com/office/drawing/2014/main" id="{94BA5E67-E400-4A5C-8EA7-214959462043}"/>
              </a:ext>
            </a:extLst>
          </p:cNvPr>
          <p:cNvGraphicFramePr>
            <a:graphicFrameLocks noGrp="1"/>
          </p:cNvGraphicFramePr>
          <p:nvPr>
            <p:extLst>
              <p:ext uri="{D42A27DB-BD31-4B8C-83A1-F6EECF244321}">
                <p14:modId xmlns:p14="http://schemas.microsoft.com/office/powerpoint/2010/main" val="317218611"/>
              </p:ext>
            </p:extLst>
          </p:nvPr>
        </p:nvGraphicFramePr>
        <p:xfrm>
          <a:off x="3860122" y="2152942"/>
          <a:ext cx="2552457" cy="1705524"/>
        </p:xfrm>
        <a:graphic>
          <a:graphicData uri="http://schemas.openxmlformats.org/drawingml/2006/table">
            <a:tbl>
              <a:tblPr firstRow="1" bandRow="1">
                <a:tableStyleId>{5C22544A-7EE6-4342-B048-85BDC9FD1C3A}</a:tableStyleId>
              </a:tblPr>
              <a:tblGrid>
                <a:gridCol w="1927124">
                  <a:extLst>
                    <a:ext uri="{9D8B030D-6E8A-4147-A177-3AD203B41FA5}">
                      <a16:colId xmlns:a16="http://schemas.microsoft.com/office/drawing/2014/main" val="20000"/>
                    </a:ext>
                  </a:extLst>
                </a:gridCol>
                <a:gridCol w="625333">
                  <a:extLst>
                    <a:ext uri="{9D8B030D-6E8A-4147-A177-3AD203B41FA5}">
                      <a16:colId xmlns:a16="http://schemas.microsoft.com/office/drawing/2014/main" val="20001"/>
                    </a:ext>
                  </a:extLst>
                </a:gridCol>
              </a:tblGrid>
              <a:tr h="270849">
                <a:tc>
                  <a:txBody>
                    <a:bodyPr/>
                    <a:lstStyle/>
                    <a:p>
                      <a:pPr algn="ctr"/>
                      <a:r>
                        <a:rPr lang="es-ES_tradnl" sz="1200" b="0" noProof="0" dirty="0">
                          <a:latin typeface="+mj-lt"/>
                        </a:rPr>
                        <a:t>marca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457200" rtl="0" eaLnBrk="1" fontAlgn="b" latinLnBrk="0" hangingPunct="1">
                        <a:lnSpc>
                          <a:spcPts val="1200"/>
                        </a:lnSpc>
                      </a:pPr>
                      <a:r>
                        <a:rPr lang="es-ES" sz="1200" b="0" i="0" kern="1200" dirty="0">
                          <a:solidFill>
                            <a:schemeClr val="bg1"/>
                          </a:solidFill>
                          <a:effectLst/>
                          <a:latin typeface="+mj-lt"/>
                          <a:ea typeface="+mn-ea"/>
                          <a:cs typeface="+mn-cs"/>
                        </a:rPr>
                        <a:t>ranking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333924">
                <a:tc>
                  <a:txBody>
                    <a:bodyPr/>
                    <a:lstStyle/>
                    <a:p>
                      <a:pPr algn="ctr"/>
                      <a:r>
                        <a:rPr lang="es-ES_tradnl" sz="1200" noProof="0" dirty="0">
                          <a:effectLst/>
                          <a:latin typeface="+mj-lt"/>
                        </a:rPr>
                        <a:t>chevrolet chevelle malibu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mj-lt"/>
                          <a:ea typeface="+mn-ea"/>
                          <a:cs typeface="+mn-cs"/>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70849">
                <a:tc>
                  <a:txBody>
                    <a:bodyPr/>
                    <a:lstStyle/>
                    <a:p>
                      <a:pPr algn="ctr"/>
                      <a:r>
                        <a:rPr lang="es-ES_tradnl" sz="1200" noProof="0" dirty="0">
                          <a:effectLst/>
                          <a:latin typeface="+mj-lt"/>
                        </a:rPr>
                        <a:t>amc rebel sst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mj-lt"/>
                          <a:ea typeface="+mn-ea"/>
                          <a:cs typeface="+mn-cs"/>
                        </a:rPr>
                        <a: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70849">
                <a:tc>
                  <a:txBody>
                    <a:bodyPr/>
                    <a:lstStyle/>
                    <a:p>
                      <a:pPr algn="ctr"/>
                      <a:r>
                        <a:rPr lang="es-ES_tradnl" sz="1200" noProof="0" dirty="0">
                          <a:effectLst/>
                          <a:latin typeface="+mj-lt"/>
                        </a:rPr>
                        <a:t>ford torino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mj-lt"/>
                          <a:ea typeface="+mn-ea"/>
                          <a:cs typeface="+mn-cs"/>
                        </a:rPr>
                        <a: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270849">
                <a:tc>
                  <a:txBody>
                    <a:bodyPr/>
                    <a:lstStyle/>
                    <a:p>
                      <a:pPr algn="ctr"/>
                      <a:r>
                        <a:rPr lang="es-ES_tradnl" sz="1200" noProof="0" dirty="0">
                          <a:effectLst/>
                          <a:latin typeface="+mj-lt"/>
                        </a:rPr>
                        <a:t>plymouth satellite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mj-lt"/>
                          <a:ea typeface="+mn-ea"/>
                          <a:cs typeface="+mn-cs"/>
                        </a:rPr>
                        <a: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1598930"/>
                  </a:ext>
                </a:extLst>
              </a:tr>
              <a:tr h="270849">
                <a:tc>
                  <a:txBody>
                    <a:bodyPr/>
                    <a:lstStyle/>
                    <a:p>
                      <a:pPr algn="ctr"/>
                      <a:r>
                        <a:rPr lang="es-ES_tradnl" sz="1200" noProof="0" dirty="0">
                          <a:effectLst/>
                          <a:latin typeface="+mj-lt"/>
                        </a:rPr>
                        <a:t>buick skylark 320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mj-lt"/>
                          <a:ea typeface="+mn-ea"/>
                          <a:cs typeface="+mn-cs"/>
                        </a:rPr>
                        <a:t>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73705673"/>
                  </a:ext>
                </a:extLst>
              </a:tr>
            </a:tbl>
          </a:graphicData>
        </a:graphic>
      </p:graphicFrame>
      <p:sp>
        <p:nvSpPr>
          <p:cNvPr id="9" name="Rectángulo 8">
            <a:extLst>
              <a:ext uri="{FF2B5EF4-FFF2-40B4-BE49-F238E27FC236}">
                <a16:creationId xmlns:a16="http://schemas.microsoft.com/office/drawing/2014/main" id="{40CF50D0-C755-4D33-AC1F-E204880B419B}"/>
              </a:ext>
            </a:extLst>
          </p:cNvPr>
          <p:cNvSpPr/>
          <p:nvPr/>
        </p:nvSpPr>
        <p:spPr>
          <a:xfrm>
            <a:off x="377818" y="4279647"/>
            <a:ext cx="5984422" cy="461665"/>
          </a:xfrm>
          <a:prstGeom prst="rect">
            <a:avLst/>
          </a:prstGeom>
        </p:spPr>
        <p:txBody>
          <a:bodyPr wrap="square">
            <a:spAutoFit/>
          </a:bodyPr>
          <a:lstStyle/>
          <a:p>
            <a:pPr marL="628650" lvl="1" indent="-171450">
              <a:buClr>
                <a:srgbClr val="7030A0"/>
              </a:buClr>
              <a:buFont typeface="Wingdings" panose="05000000000000000000" pitchFamily="2" charset="2"/>
              <a:buChar char="§"/>
            </a:pPr>
            <a:r>
              <a:rPr lang="es-ES_tradnl" sz="1200" b="1" dirty="0"/>
              <a:t>Caso 2</a:t>
            </a:r>
            <a:r>
              <a:rPr lang="es-ES_tradnl" sz="1200" dirty="0"/>
              <a:t>: resultado erróneo tras un proceso de ordenación cuando el campo “Ranking” es de tipo “texto”.</a:t>
            </a:r>
          </a:p>
        </p:txBody>
      </p:sp>
      <p:graphicFrame>
        <p:nvGraphicFramePr>
          <p:cNvPr id="10" name="Table 4">
            <a:extLst>
              <a:ext uri="{FF2B5EF4-FFF2-40B4-BE49-F238E27FC236}">
                <a16:creationId xmlns:a16="http://schemas.microsoft.com/office/drawing/2014/main" id="{FC43752B-567F-48EB-B898-B0ACAF7056C9}"/>
              </a:ext>
            </a:extLst>
          </p:cNvPr>
          <p:cNvGraphicFramePr>
            <a:graphicFrameLocks noGrp="1"/>
          </p:cNvGraphicFramePr>
          <p:nvPr>
            <p:extLst>
              <p:ext uri="{D42A27DB-BD31-4B8C-83A1-F6EECF244321}">
                <p14:modId xmlns:p14="http://schemas.microsoft.com/office/powerpoint/2010/main" val="3560156224"/>
              </p:ext>
            </p:extLst>
          </p:nvPr>
        </p:nvGraphicFramePr>
        <p:xfrm>
          <a:off x="445421" y="4897867"/>
          <a:ext cx="2394761" cy="1705524"/>
        </p:xfrm>
        <a:graphic>
          <a:graphicData uri="http://schemas.openxmlformats.org/drawingml/2006/table">
            <a:tbl>
              <a:tblPr firstRow="1" bandRow="1">
                <a:tableStyleId>{5C22544A-7EE6-4342-B048-85BDC9FD1C3A}</a:tableStyleId>
              </a:tblPr>
              <a:tblGrid>
                <a:gridCol w="1841619">
                  <a:extLst>
                    <a:ext uri="{9D8B030D-6E8A-4147-A177-3AD203B41FA5}">
                      <a16:colId xmlns:a16="http://schemas.microsoft.com/office/drawing/2014/main" val="20000"/>
                    </a:ext>
                  </a:extLst>
                </a:gridCol>
                <a:gridCol w="553142">
                  <a:extLst>
                    <a:ext uri="{9D8B030D-6E8A-4147-A177-3AD203B41FA5}">
                      <a16:colId xmlns:a16="http://schemas.microsoft.com/office/drawing/2014/main" val="20001"/>
                    </a:ext>
                  </a:extLst>
                </a:gridCol>
              </a:tblGrid>
              <a:tr h="270849">
                <a:tc>
                  <a:txBody>
                    <a:bodyPr/>
                    <a:lstStyle/>
                    <a:p>
                      <a:pPr algn="ctr"/>
                      <a:r>
                        <a:rPr lang="es-ES_tradnl" sz="1200" b="0" noProof="0" dirty="0">
                          <a:latin typeface="+mj-lt"/>
                        </a:rPr>
                        <a:t>marca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457200" rtl="0" eaLnBrk="1" fontAlgn="b" latinLnBrk="0" hangingPunct="1">
                        <a:lnSpc>
                          <a:spcPts val="1200"/>
                        </a:lnSpc>
                      </a:pPr>
                      <a:r>
                        <a:rPr lang="es-ES" sz="1200" b="0" i="0" kern="1200" dirty="0">
                          <a:solidFill>
                            <a:schemeClr val="bg1"/>
                          </a:solidFill>
                          <a:effectLst/>
                          <a:latin typeface="+mj-lt"/>
                          <a:ea typeface="+mn-ea"/>
                          <a:cs typeface="+mn-cs"/>
                        </a:rPr>
                        <a:t>ranking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333924">
                <a:tc>
                  <a:txBody>
                    <a:bodyPr/>
                    <a:lstStyle/>
                    <a:p>
                      <a:pPr algn="ctr"/>
                      <a:r>
                        <a:rPr lang="es-ES_tradnl" sz="1200" noProof="0" dirty="0">
                          <a:effectLst/>
                          <a:latin typeface="+mj-lt"/>
                        </a:rPr>
                        <a:t>chevrolet chevelle malibu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mj-lt"/>
                          <a:ea typeface="+mn-ea"/>
                          <a:cs typeface="+mn-cs"/>
                        </a:rPr>
                        <a:t>“123</a:t>
                      </a:r>
                      <a:r>
                        <a:rPr lang="es-ES" sz="1200" b="0" i="0" kern="1200" dirty="0">
                          <a:solidFill>
                            <a:schemeClr val="tx1"/>
                          </a:solidFill>
                          <a:effectLst/>
                          <a:latin typeface="+mn-lt"/>
                          <a:ea typeface="+mn-ea"/>
                          <a:cs typeface="+mn-cs"/>
                        </a:rPr>
                        <a:t>“</a:t>
                      </a:r>
                      <a:endParaRPr lang="es-ES" sz="1200" b="0" i="0" kern="1200" dirty="0">
                        <a:solidFill>
                          <a:schemeClr val="tx1"/>
                        </a:solidFill>
                        <a:effectLst/>
                        <a:latin typeface="+mj-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70849">
                <a:tc>
                  <a:txBody>
                    <a:bodyPr/>
                    <a:lstStyle/>
                    <a:p>
                      <a:pPr algn="ctr"/>
                      <a:r>
                        <a:rPr lang="es-ES_tradnl" sz="1200" noProof="0" dirty="0">
                          <a:effectLst/>
                          <a:latin typeface="+mj-lt"/>
                        </a:rPr>
                        <a:t>buick skylark 320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mn-lt"/>
                          <a:ea typeface="+mn-ea"/>
                          <a:cs typeface="+mn-cs"/>
                        </a:rPr>
                        <a:t>“</a:t>
                      </a:r>
                      <a:r>
                        <a:rPr lang="es-ES" sz="1200" b="0" i="0" kern="1200" dirty="0">
                          <a:solidFill>
                            <a:schemeClr val="tx1"/>
                          </a:solidFill>
                          <a:effectLst/>
                          <a:latin typeface="+mj-lt"/>
                          <a:ea typeface="+mn-ea"/>
                          <a:cs typeface="+mn-cs"/>
                        </a:rPr>
                        <a:t>9</a:t>
                      </a:r>
                      <a:r>
                        <a:rPr lang="es-ES" sz="1200" b="0" i="0" kern="1200" dirty="0">
                          <a:solidFill>
                            <a:schemeClr val="tx1"/>
                          </a:solidFill>
                          <a:effectLst/>
                          <a:latin typeface="+mn-lt"/>
                          <a:ea typeface="+mn-ea"/>
                          <a:cs typeface="+mn-cs"/>
                        </a:rPr>
                        <a:t>“</a:t>
                      </a:r>
                      <a:endParaRPr lang="es-ES" sz="1200" b="0" i="0" kern="1200" dirty="0">
                        <a:solidFill>
                          <a:schemeClr val="tx1"/>
                        </a:solidFill>
                        <a:effectLst/>
                        <a:latin typeface="+mj-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70849">
                <a:tc>
                  <a:txBody>
                    <a:bodyPr/>
                    <a:lstStyle/>
                    <a:p>
                      <a:pPr algn="ctr"/>
                      <a:r>
                        <a:rPr lang="es-ES_tradnl" sz="1200" noProof="0" dirty="0">
                          <a:effectLst/>
                          <a:latin typeface="+mj-lt"/>
                        </a:rPr>
                        <a:t>plymouth satellite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mn-lt"/>
                          <a:ea typeface="+mn-ea"/>
                          <a:cs typeface="+mn-cs"/>
                        </a:rPr>
                        <a:t>“</a:t>
                      </a:r>
                      <a:r>
                        <a:rPr lang="es-ES" sz="1200" b="0" i="0" kern="1200" dirty="0">
                          <a:solidFill>
                            <a:schemeClr val="tx1"/>
                          </a:solidFill>
                          <a:effectLst/>
                          <a:latin typeface="+mj-lt"/>
                          <a:ea typeface="+mn-ea"/>
                          <a:cs typeface="+mn-cs"/>
                        </a:rPr>
                        <a:t>324</a:t>
                      </a:r>
                      <a:r>
                        <a:rPr lang="es-ES" sz="1200" b="0" i="0" kern="1200" dirty="0">
                          <a:solidFill>
                            <a:schemeClr val="tx1"/>
                          </a:solidFill>
                          <a:effectLst/>
                          <a:latin typeface="+mn-lt"/>
                          <a:ea typeface="+mn-ea"/>
                          <a:cs typeface="+mn-cs"/>
                        </a:rPr>
                        <a:t>“</a:t>
                      </a:r>
                      <a:endParaRPr lang="es-ES" sz="1200" b="0" i="0" kern="1200" dirty="0">
                        <a:solidFill>
                          <a:schemeClr val="tx1"/>
                        </a:solidFill>
                        <a:effectLst/>
                        <a:latin typeface="+mj-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70849">
                <a:tc>
                  <a:txBody>
                    <a:bodyPr/>
                    <a:lstStyle/>
                    <a:p>
                      <a:pPr algn="ctr"/>
                      <a:r>
                        <a:rPr lang="es-ES_tradnl" sz="1200" noProof="0" dirty="0">
                          <a:effectLst/>
                          <a:latin typeface="+mj-lt"/>
                        </a:rPr>
                        <a:t>amc rebel sst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mn-lt"/>
                          <a:ea typeface="+mn-ea"/>
                          <a:cs typeface="+mn-cs"/>
                        </a:rPr>
                        <a:t>“</a:t>
                      </a:r>
                      <a:r>
                        <a:rPr lang="es-ES" sz="1200" b="0" i="0" kern="1200" dirty="0">
                          <a:solidFill>
                            <a:schemeClr val="tx1"/>
                          </a:solidFill>
                          <a:effectLst/>
                          <a:latin typeface="+mj-lt"/>
                          <a:ea typeface="+mn-ea"/>
                          <a:cs typeface="+mn-cs"/>
                        </a:rPr>
                        <a:t>11</a:t>
                      </a:r>
                      <a:r>
                        <a:rPr lang="es-ES" sz="1200" b="0" i="0" kern="1200" dirty="0">
                          <a:solidFill>
                            <a:schemeClr val="tx1"/>
                          </a:solidFill>
                          <a:effectLst/>
                          <a:latin typeface="+mn-lt"/>
                          <a:ea typeface="+mn-ea"/>
                          <a:cs typeface="+mn-cs"/>
                        </a:rPr>
                        <a:t>“</a:t>
                      </a:r>
                      <a:endParaRPr lang="es-ES" sz="1200" b="0" i="0" kern="1200" dirty="0">
                        <a:solidFill>
                          <a:schemeClr val="tx1"/>
                        </a:solidFill>
                        <a:effectLst/>
                        <a:latin typeface="+mj-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70849">
                <a:tc>
                  <a:txBody>
                    <a:bodyPr/>
                    <a:lstStyle/>
                    <a:p>
                      <a:pPr algn="ctr"/>
                      <a:r>
                        <a:rPr lang="es-ES_tradnl" sz="1200" noProof="0" dirty="0">
                          <a:effectLst/>
                          <a:latin typeface="+mj-lt"/>
                        </a:rPr>
                        <a:t>ford torino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mn-lt"/>
                          <a:ea typeface="+mn-ea"/>
                          <a:cs typeface="+mn-cs"/>
                        </a:rPr>
                        <a:t>“</a:t>
                      </a:r>
                      <a:r>
                        <a:rPr lang="es-ES" sz="1200" b="0" i="0" kern="1200" dirty="0">
                          <a:solidFill>
                            <a:schemeClr val="tx1"/>
                          </a:solidFill>
                          <a:effectLst/>
                          <a:latin typeface="+mj-lt"/>
                          <a:ea typeface="+mn-ea"/>
                          <a:cs typeface="+mn-cs"/>
                        </a:rPr>
                        <a:t>45</a:t>
                      </a:r>
                      <a:r>
                        <a:rPr lang="es-ES" sz="1200" b="0" i="0" kern="1200" dirty="0">
                          <a:solidFill>
                            <a:schemeClr val="tx1"/>
                          </a:solidFill>
                          <a:effectLst/>
                          <a:latin typeface="+mn-lt"/>
                          <a:ea typeface="+mn-ea"/>
                          <a:cs typeface="+mn-cs"/>
                        </a:rPr>
                        <a:t>“</a:t>
                      </a:r>
                      <a:endParaRPr lang="es-ES" sz="1200" b="0" i="0" kern="1200" dirty="0">
                        <a:solidFill>
                          <a:schemeClr val="tx1"/>
                        </a:solidFill>
                        <a:effectLst/>
                        <a:latin typeface="+mj-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bl>
          </a:graphicData>
        </a:graphic>
      </p:graphicFrame>
      <p:graphicFrame>
        <p:nvGraphicFramePr>
          <p:cNvPr id="11" name="Table 4">
            <a:extLst>
              <a:ext uri="{FF2B5EF4-FFF2-40B4-BE49-F238E27FC236}">
                <a16:creationId xmlns:a16="http://schemas.microsoft.com/office/drawing/2014/main" id="{34B4A71B-0D6D-4B44-AF92-F23CB3FF3BA9}"/>
              </a:ext>
            </a:extLst>
          </p:cNvPr>
          <p:cNvGraphicFramePr>
            <a:graphicFrameLocks noGrp="1"/>
          </p:cNvGraphicFramePr>
          <p:nvPr>
            <p:extLst>
              <p:ext uri="{D42A27DB-BD31-4B8C-83A1-F6EECF244321}">
                <p14:modId xmlns:p14="http://schemas.microsoft.com/office/powerpoint/2010/main" val="496123727"/>
              </p:ext>
            </p:extLst>
          </p:nvPr>
        </p:nvGraphicFramePr>
        <p:xfrm>
          <a:off x="3860122" y="4883351"/>
          <a:ext cx="2552457" cy="1645920"/>
        </p:xfrm>
        <a:graphic>
          <a:graphicData uri="http://schemas.openxmlformats.org/drawingml/2006/table">
            <a:tbl>
              <a:tblPr firstRow="1" bandRow="1">
                <a:tableStyleId>{5C22544A-7EE6-4342-B048-85BDC9FD1C3A}</a:tableStyleId>
              </a:tblPr>
              <a:tblGrid>
                <a:gridCol w="2033236">
                  <a:extLst>
                    <a:ext uri="{9D8B030D-6E8A-4147-A177-3AD203B41FA5}">
                      <a16:colId xmlns:a16="http://schemas.microsoft.com/office/drawing/2014/main" val="20000"/>
                    </a:ext>
                  </a:extLst>
                </a:gridCol>
                <a:gridCol w="519221">
                  <a:extLst>
                    <a:ext uri="{9D8B030D-6E8A-4147-A177-3AD203B41FA5}">
                      <a16:colId xmlns:a16="http://schemas.microsoft.com/office/drawing/2014/main" val="20001"/>
                    </a:ext>
                  </a:extLst>
                </a:gridCol>
              </a:tblGrid>
              <a:tr h="270849">
                <a:tc>
                  <a:txBody>
                    <a:bodyPr/>
                    <a:lstStyle/>
                    <a:p>
                      <a:pPr algn="ctr"/>
                      <a:r>
                        <a:rPr lang="es-ES_tradnl" sz="1200" b="0" noProof="0" dirty="0">
                          <a:latin typeface="+mj-lt"/>
                        </a:rPr>
                        <a:t>marca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algn="ctr" defTabSz="457200" rtl="0" eaLnBrk="1" fontAlgn="b" latinLnBrk="0" hangingPunct="1">
                        <a:lnSpc>
                          <a:spcPts val="1200"/>
                        </a:lnSpc>
                      </a:pPr>
                      <a:r>
                        <a:rPr lang="es-ES" sz="1200" b="0" i="0" kern="1200" dirty="0">
                          <a:solidFill>
                            <a:schemeClr val="bg1"/>
                          </a:solidFill>
                          <a:effectLst/>
                          <a:latin typeface="+mj-lt"/>
                          <a:ea typeface="+mn-ea"/>
                          <a:cs typeface="+mn-cs"/>
                        </a:rPr>
                        <a:t>ranking</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270849">
                <a:tc>
                  <a:txBody>
                    <a:bodyPr/>
                    <a:lstStyle/>
                    <a:p>
                      <a:pPr algn="ctr"/>
                      <a:r>
                        <a:rPr lang="es-ES_tradnl" sz="1200" noProof="0" dirty="0">
                          <a:effectLst/>
                          <a:latin typeface="+mj-lt"/>
                        </a:rPr>
                        <a:t>amc rebel sst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mn-lt"/>
                          <a:ea typeface="+mn-ea"/>
                          <a:cs typeface="+mn-cs"/>
                        </a:rPr>
                        <a:t>“</a:t>
                      </a:r>
                      <a:r>
                        <a:rPr lang="es-ES" sz="1200" b="0" i="0" kern="1200" dirty="0">
                          <a:solidFill>
                            <a:schemeClr val="tx1"/>
                          </a:solidFill>
                          <a:effectLst/>
                          <a:latin typeface="+mj-lt"/>
                          <a:ea typeface="+mn-ea"/>
                          <a:cs typeface="+mn-cs"/>
                        </a:rPr>
                        <a:t>11</a:t>
                      </a:r>
                      <a:r>
                        <a:rPr lang="es-ES" sz="1200" b="0" i="0" kern="1200" dirty="0">
                          <a:solidFill>
                            <a:schemeClr val="tx1"/>
                          </a:solidFill>
                          <a:effectLst/>
                          <a:latin typeface="+mn-lt"/>
                          <a:ea typeface="+mn-ea"/>
                          <a:cs typeface="+mn-cs"/>
                        </a:rPr>
                        <a:t>“</a:t>
                      </a:r>
                      <a:endParaRPr lang="es-ES" sz="1200" b="0" i="0" kern="1200" dirty="0">
                        <a:solidFill>
                          <a:schemeClr val="tx1"/>
                        </a:solidFill>
                        <a:effectLst/>
                        <a:latin typeface="+mj-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70849">
                <a:tc>
                  <a:txBody>
                    <a:bodyPr/>
                    <a:lstStyle/>
                    <a:p>
                      <a:pPr algn="ctr"/>
                      <a:r>
                        <a:rPr lang="es-ES_tradnl" sz="1200" noProof="0" dirty="0">
                          <a:effectLst/>
                          <a:latin typeface="+mj-lt"/>
                        </a:rPr>
                        <a:t>chevrolet chevelle malibu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mn-lt"/>
                          <a:ea typeface="+mn-ea"/>
                          <a:cs typeface="+mn-cs"/>
                        </a:rPr>
                        <a:t>“</a:t>
                      </a:r>
                      <a:r>
                        <a:rPr lang="es-ES" sz="1200" b="0" i="0" kern="1200" dirty="0">
                          <a:solidFill>
                            <a:schemeClr val="tx1"/>
                          </a:solidFill>
                          <a:effectLst/>
                          <a:latin typeface="+mj-lt"/>
                          <a:ea typeface="+mn-ea"/>
                          <a:cs typeface="+mn-cs"/>
                        </a:rPr>
                        <a:t>123</a:t>
                      </a:r>
                      <a:r>
                        <a:rPr lang="es-ES" sz="1200" b="0" i="0" kern="1200" dirty="0">
                          <a:solidFill>
                            <a:schemeClr val="tx1"/>
                          </a:solidFill>
                          <a:effectLst/>
                          <a:latin typeface="+mn-lt"/>
                          <a:ea typeface="+mn-ea"/>
                          <a:cs typeface="+mn-cs"/>
                        </a:rPr>
                        <a:t>“</a:t>
                      </a:r>
                      <a:endParaRPr lang="es-ES" sz="1200" b="0" i="0" kern="1200" dirty="0">
                        <a:solidFill>
                          <a:schemeClr val="tx1"/>
                        </a:solidFill>
                        <a:effectLst/>
                        <a:latin typeface="+mj-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01424615"/>
                  </a:ext>
                </a:extLst>
              </a:tr>
              <a:tr h="270849">
                <a:tc>
                  <a:txBody>
                    <a:bodyPr/>
                    <a:lstStyle/>
                    <a:p>
                      <a:pPr algn="ctr"/>
                      <a:r>
                        <a:rPr lang="es-ES_tradnl" sz="1200" noProof="0" dirty="0">
                          <a:effectLst/>
                          <a:latin typeface="+mj-lt"/>
                        </a:rPr>
                        <a:t>plymouth satellite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mn-lt"/>
                          <a:ea typeface="+mn-ea"/>
                          <a:cs typeface="+mn-cs"/>
                        </a:rPr>
                        <a:t>“</a:t>
                      </a:r>
                      <a:r>
                        <a:rPr lang="es-ES" sz="1200" b="0" i="0" kern="1200" dirty="0">
                          <a:solidFill>
                            <a:schemeClr val="tx1"/>
                          </a:solidFill>
                          <a:effectLst/>
                          <a:latin typeface="+mj-lt"/>
                          <a:ea typeface="+mn-ea"/>
                          <a:cs typeface="+mn-cs"/>
                        </a:rPr>
                        <a:t>324</a:t>
                      </a:r>
                      <a:r>
                        <a:rPr lang="es-ES" sz="1200" b="0" i="0" kern="1200" dirty="0">
                          <a:solidFill>
                            <a:schemeClr val="tx1"/>
                          </a:solidFill>
                          <a:effectLst/>
                          <a:latin typeface="+mn-lt"/>
                          <a:ea typeface="+mn-ea"/>
                          <a:cs typeface="+mn-cs"/>
                        </a:rPr>
                        <a:t>“</a:t>
                      </a:r>
                      <a:endParaRPr lang="es-ES" sz="1200" b="0" i="0" kern="1200" dirty="0">
                        <a:solidFill>
                          <a:schemeClr val="tx1"/>
                        </a:solidFill>
                        <a:effectLst/>
                        <a:latin typeface="+mj-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55269013"/>
                  </a:ext>
                </a:extLst>
              </a:tr>
              <a:tr h="270849">
                <a:tc>
                  <a:txBody>
                    <a:bodyPr/>
                    <a:lstStyle/>
                    <a:p>
                      <a:pPr algn="ctr"/>
                      <a:r>
                        <a:rPr lang="es-ES_tradnl" sz="1200" noProof="0" dirty="0">
                          <a:effectLst/>
                          <a:latin typeface="+mj-lt"/>
                        </a:rPr>
                        <a:t>ford torino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mn-lt"/>
                          <a:ea typeface="+mn-ea"/>
                          <a:cs typeface="+mn-cs"/>
                        </a:rPr>
                        <a:t>“</a:t>
                      </a:r>
                      <a:r>
                        <a:rPr lang="es-ES" sz="1200" b="0" i="0" kern="1200" dirty="0">
                          <a:solidFill>
                            <a:schemeClr val="tx1"/>
                          </a:solidFill>
                          <a:effectLst/>
                          <a:latin typeface="+mj-lt"/>
                          <a:ea typeface="+mn-ea"/>
                          <a:cs typeface="+mn-cs"/>
                        </a:rPr>
                        <a:t>45</a:t>
                      </a:r>
                      <a:r>
                        <a:rPr lang="es-ES" sz="1200" b="0" i="0" kern="1200" dirty="0">
                          <a:solidFill>
                            <a:schemeClr val="tx1"/>
                          </a:solidFill>
                          <a:effectLst/>
                          <a:latin typeface="+mn-lt"/>
                          <a:ea typeface="+mn-ea"/>
                          <a:cs typeface="+mn-cs"/>
                        </a:rPr>
                        <a:t>“</a:t>
                      </a:r>
                      <a:endParaRPr lang="es-ES" sz="1200" b="0" i="0" kern="1200" dirty="0">
                        <a:solidFill>
                          <a:schemeClr val="tx1"/>
                        </a:solidFill>
                        <a:effectLst/>
                        <a:latin typeface="+mj-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61507849"/>
                  </a:ext>
                </a:extLst>
              </a:tr>
              <a:tr h="270849">
                <a:tc>
                  <a:txBody>
                    <a:bodyPr/>
                    <a:lstStyle/>
                    <a:p>
                      <a:pPr algn="ctr"/>
                      <a:r>
                        <a:rPr lang="es-ES_tradnl" sz="1200" noProof="0" dirty="0">
                          <a:effectLst/>
                          <a:latin typeface="+mj-lt"/>
                        </a:rPr>
                        <a:t>buick skylark 320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457200" rtl="0" eaLnBrk="1" fontAlgn="b" latinLnBrk="0" hangingPunct="1">
                        <a:lnSpc>
                          <a:spcPts val="1200"/>
                        </a:lnSpc>
                      </a:pPr>
                      <a:r>
                        <a:rPr lang="es-ES" sz="1200" b="0" i="0" kern="1200" dirty="0">
                          <a:solidFill>
                            <a:schemeClr val="tx1"/>
                          </a:solidFill>
                          <a:effectLst/>
                          <a:latin typeface="+mn-lt"/>
                          <a:ea typeface="+mn-ea"/>
                          <a:cs typeface="+mn-cs"/>
                        </a:rPr>
                        <a:t>“</a:t>
                      </a:r>
                      <a:r>
                        <a:rPr lang="es-ES" sz="1200" b="0" i="0" kern="1200" dirty="0">
                          <a:solidFill>
                            <a:schemeClr val="tx1"/>
                          </a:solidFill>
                          <a:effectLst/>
                          <a:latin typeface="+mj-lt"/>
                          <a:ea typeface="+mn-ea"/>
                          <a:cs typeface="+mn-cs"/>
                        </a:rPr>
                        <a:t>9</a:t>
                      </a:r>
                      <a:r>
                        <a:rPr lang="es-ES" sz="1200" b="0" i="0" kern="1200" dirty="0">
                          <a:solidFill>
                            <a:schemeClr val="tx1"/>
                          </a:solidFill>
                          <a:effectLst/>
                          <a:latin typeface="+mn-lt"/>
                          <a:ea typeface="+mn-ea"/>
                          <a:cs typeface="+mn-cs"/>
                        </a:rPr>
                        <a:t>“</a:t>
                      </a:r>
                      <a:endParaRPr lang="es-ES" sz="1200" b="0" i="0" kern="1200" dirty="0">
                        <a:solidFill>
                          <a:schemeClr val="tx1"/>
                        </a:solidFill>
                        <a:effectLst/>
                        <a:latin typeface="+mj-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41946259"/>
                  </a:ext>
                </a:extLst>
              </a:tr>
            </a:tbl>
          </a:graphicData>
        </a:graphic>
      </p:graphicFrame>
      <p:sp>
        <p:nvSpPr>
          <p:cNvPr id="12" name="Flecha a la derecha con bandas 30">
            <a:extLst>
              <a:ext uri="{FF2B5EF4-FFF2-40B4-BE49-F238E27FC236}">
                <a16:creationId xmlns:a16="http://schemas.microsoft.com/office/drawing/2014/main" id="{4B95CC80-90A0-4326-9A94-EB9D4A2CEF4B}"/>
              </a:ext>
            </a:extLst>
          </p:cNvPr>
          <p:cNvSpPr/>
          <p:nvPr/>
        </p:nvSpPr>
        <p:spPr>
          <a:xfrm>
            <a:off x="2935948" y="5428340"/>
            <a:ext cx="854900" cy="672446"/>
          </a:xfrm>
          <a:prstGeom prst="stripedRightArrow">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3" name="CuadroTexto 12">
            <a:extLst>
              <a:ext uri="{FF2B5EF4-FFF2-40B4-BE49-F238E27FC236}">
                <a16:creationId xmlns:a16="http://schemas.microsoft.com/office/drawing/2014/main" id="{45F7CE78-7CCC-4F2C-BE18-CA8B20402C6C}"/>
              </a:ext>
            </a:extLst>
          </p:cNvPr>
          <p:cNvSpPr txBox="1"/>
          <p:nvPr/>
        </p:nvSpPr>
        <p:spPr>
          <a:xfrm>
            <a:off x="-57152" y="-19948"/>
            <a:ext cx="884791" cy="769441"/>
          </a:xfrm>
          <a:prstGeom prst="rect">
            <a:avLst/>
          </a:prstGeom>
          <a:noFill/>
        </p:spPr>
        <p:txBody>
          <a:bodyPr wrap="square" rtlCol="0">
            <a:spAutoFit/>
          </a:bodyPr>
          <a:lstStyle/>
          <a:p>
            <a:pPr algn="ctr"/>
            <a:r>
              <a:rPr lang="es-ES" sz="4400" spc="-150" dirty="0">
                <a:solidFill>
                  <a:schemeClr val="bg1"/>
                </a:solidFill>
                <a:latin typeface="Neutra Text" panose="02000000000000000000" pitchFamily="50" charset="0"/>
              </a:rPr>
              <a:t>04</a:t>
            </a:r>
          </a:p>
        </p:txBody>
      </p:sp>
      <p:sp>
        <p:nvSpPr>
          <p:cNvPr id="14" name="CuadroTexto 13">
            <a:extLst>
              <a:ext uri="{FF2B5EF4-FFF2-40B4-BE49-F238E27FC236}">
                <a16:creationId xmlns:a16="http://schemas.microsoft.com/office/drawing/2014/main" id="{8DF7AAAD-61F0-4C75-BA47-62A580EA2BD5}"/>
              </a:ext>
            </a:extLst>
          </p:cNvPr>
          <p:cNvSpPr txBox="1"/>
          <p:nvPr/>
        </p:nvSpPr>
        <p:spPr>
          <a:xfrm>
            <a:off x="5353621" y="159201"/>
            <a:ext cx="1322911" cy="461665"/>
          </a:xfrm>
          <a:prstGeom prst="rect">
            <a:avLst/>
          </a:prstGeom>
          <a:noFill/>
        </p:spPr>
        <p:txBody>
          <a:bodyPr wrap="square" rtlCol="0">
            <a:spAutoFit/>
          </a:bodyPr>
          <a:lstStyle/>
          <a:p>
            <a:pPr algn="ctr"/>
            <a:r>
              <a:rPr lang="es-ES" sz="2400" b="1" dirty="0">
                <a:solidFill>
                  <a:srgbClr val="ED7D31"/>
                </a:solidFill>
                <a:latin typeface="Neutra Text" panose="02000000000000000000" pitchFamily="50" charset="0"/>
              </a:rPr>
              <a:t>…1</a:t>
            </a:r>
            <a:r>
              <a:rPr lang="es-ES" sz="2400" b="1" dirty="0">
                <a:solidFill>
                  <a:sysClr val="windowText" lastClr="000000"/>
                </a:solidFill>
                <a:latin typeface="Neutra Text" panose="02000000000000000000" pitchFamily="50" charset="0"/>
              </a:rPr>
              <a:t>2</a:t>
            </a:r>
            <a:r>
              <a:rPr lang="es-ES" sz="2400" b="1" dirty="0">
                <a:solidFill>
                  <a:srgbClr val="ED7D31"/>
                </a:solidFill>
                <a:latin typeface="Neutra Text" panose="02000000000000000000" pitchFamily="50" charset="0"/>
              </a:rPr>
              <a:t>34</a:t>
            </a:r>
          </a:p>
        </p:txBody>
      </p:sp>
      <p:sp>
        <p:nvSpPr>
          <p:cNvPr id="15" name="Rectángulo 14">
            <a:extLst>
              <a:ext uri="{FF2B5EF4-FFF2-40B4-BE49-F238E27FC236}">
                <a16:creationId xmlns:a16="http://schemas.microsoft.com/office/drawing/2014/main" id="{F6169018-BC66-5945-8DB9-934508F46EAD}"/>
              </a:ext>
            </a:extLst>
          </p:cNvPr>
          <p:cNvSpPr/>
          <p:nvPr/>
        </p:nvSpPr>
        <p:spPr>
          <a:xfrm>
            <a:off x="441324" y="6881138"/>
            <a:ext cx="5920915" cy="1384995"/>
          </a:xfrm>
          <a:prstGeom prst="rect">
            <a:avLst/>
          </a:prstGeom>
        </p:spPr>
        <p:txBody>
          <a:bodyPr wrap="square">
            <a:spAutoFit/>
          </a:bodyPr>
          <a:lstStyle/>
          <a:p>
            <a:pPr algn="just">
              <a:buClr>
                <a:srgbClr val="7030A0"/>
              </a:buClr>
            </a:pPr>
            <a:r>
              <a:rPr lang="es-ES_tradnl" sz="1200" dirty="0"/>
              <a:t>En este último ejemplo, se están incluyendo las comillas que abarcan a cada cadena de números con el objetivo de hacer más explicito el ejemplo, pero en una hoja de cálculo real no tienen porque ser visibles aun cuando el campo es de tipo “texto”. </a:t>
            </a:r>
          </a:p>
          <a:p>
            <a:pPr algn="just">
              <a:buClr>
                <a:srgbClr val="7030A0"/>
              </a:buClr>
            </a:pPr>
            <a:endParaRPr lang="es-ES_tradnl" sz="1200" dirty="0"/>
          </a:p>
          <a:p>
            <a:pPr algn="just">
              <a:buClr>
                <a:srgbClr val="7030A0"/>
              </a:buClr>
            </a:pPr>
            <a:r>
              <a:rPr lang="es-ES_tradnl" sz="1200" dirty="0"/>
              <a:t>Una buena práctica es comprobar en el sistema u hoja de cálculo donde se genera el archivo o por medio de una herramienta de validación como las que se detallan en el apartado </a:t>
            </a:r>
            <a:r>
              <a:rPr lang="es-ES_tradnl" sz="1200" dirty="0">
                <a:hlinkClick r:id="rId2" action="ppaction://hlinksldjump"/>
              </a:rPr>
              <a:t>“</a:t>
            </a:r>
            <a:r>
              <a:rPr lang="es-ES_tradnl" sz="1200" dirty="0" err="1">
                <a:hlinkClick r:id="rId2" action="ppaction://hlinksldjump"/>
              </a:rPr>
              <a:t>Toolbox</a:t>
            </a:r>
            <a:r>
              <a:rPr lang="es-ES_tradnl" sz="1200" dirty="0">
                <a:hlinkClick r:id="rId2" action="ppaction://hlinksldjump"/>
              </a:rPr>
              <a:t> para archivos CSV”</a:t>
            </a:r>
            <a:r>
              <a:rPr lang="es-ES_tradnl" sz="1200" dirty="0"/>
              <a:t> cada tipo de datos antes de su publicación.</a:t>
            </a:r>
          </a:p>
        </p:txBody>
      </p:sp>
      <p:sp>
        <p:nvSpPr>
          <p:cNvPr id="17" name="Marcador de número de diapositiva 1">
            <a:extLst>
              <a:ext uri="{FF2B5EF4-FFF2-40B4-BE49-F238E27FC236}">
                <a16:creationId xmlns:a16="http://schemas.microsoft.com/office/drawing/2014/main" id="{349936EB-9EE8-4B51-93D8-BCFA11378A6A}"/>
              </a:ext>
            </a:extLst>
          </p:cNvPr>
          <p:cNvSpPr>
            <a:spLocks noGrp="1"/>
          </p:cNvSpPr>
          <p:nvPr>
            <p:ph type="sldNum" sz="quarter" idx="12"/>
          </p:nvPr>
        </p:nvSpPr>
        <p:spPr>
          <a:xfrm>
            <a:off x="5032669" y="9216956"/>
            <a:ext cx="1543050" cy="527403"/>
          </a:xfrm>
        </p:spPr>
        <p:txBody>
          <a:bodyPr/>
          <a:lstStyle/>
          <a:p>
            <a:fld id="{B0B223AA-581B-472F-BB2F-AB3AEAB0FF05}" type="slidenum">
              <a:rPr lang="es-ES" smtClean="0"/>
              <a:t>42</a:t>
            </a:fld>
            <a:endParaRPr lang="es-ES" dirty="0"/>
          </a:p>
        </p:txBody>
      </p:sp>
    </p:spTree>
    <p:extLst>
      <p:ext uri="{BB962C8B-B14F-4D97-AF65-F5344CB8AC3E}">
        <p14:creationId xmlns:p14="http://schemas.microsoft.com/office/powerpoint/2010/main" val="4264390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504981C8-0A7D-41CE-B5D0-4DB931EDF082}"/>
              </a:ext>
            </a:extLst>
          </p:cNvPr>
          <p:cNvSpPr/>
          <p:nvPr/>
        </p:nvSpPr>
        <p:spPr>
          <a:xfrm>
            <a:off x="5179631" y="7046"/>
            <a:ext cx="1678369" cy="783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8D42B27C-21E4-4A2F-B3D8-D89267C4645D}"/>
              </a:ext>
            </a:extLst>
          </p:cNvPr>
          <p:cNvSpPr txBox="1"/>
          <p:nvPr/>
        </p:nvSpPr>
        <p:spPr>
          <a:xfrm>
            <a:off x="-64961" y="2808423"/>
            <a:ext cx="884791" cy="769441"/>
          </a:xfrm>
          <a:prstGeom prst="rect">
            <a:avLst/>
          </a:prstGeom>
          <a:noFill/>
        </p:spPr>
        <p:txBody>
          <a:bodyPr wrap="square" rtlCol="0">
            <a:spAutoFit/>
          </a:bodyPr>
          <a:lstStyle/>
          <a:p>
            <a:pPr algn="ctr"/>
            <a:r>
              <a:rPr lang="es-ES" sz="4400" spc="-150" dirty="0">
                <a:solidFill>
                  <a:schemeClr val="bg1"/>
                </a:solidFill>
                <a:latin typeface="Neutra Text" panose="02000000000000000000" pitchFamily="50" charset="0"/>
              </a:rPr>
              <a:t>04</a:t>
            </a:r>
          </a:p>
        </p:txBody>
      </p:sp>
      <p:sp>
        <p:nvSpPr>
          <p:cNvPr id="4" name="CuadroTexto 3">
            <a:extLst>
              <a:ext uri="{FF2B5EF4-FFF2-40B4-BE49-F238E27FC236}">
                <a16:creationId xmlns:a16="http://schemas.microsoft.com/office/drawing/2014/main" id="{B41E2DF4-52A8-47A6-BE05-BB78541D6533}"/>
              </a:ext>
            </a:extLst>
          </p:cNvPr>
          <p:cNvSpPr txBox="1"/>
          <p:nvPr/>
        </p:nvSpPr>
        <p:spPr>
          <a:xfrm>
            <a:off x="839702" y="1299824"/>
            <a:ext cx="1414365" cy="1107996"/>
          </a:xfrm>
          <a:prstGeom prst="rect">
            <a:avLst/>
          </a:prstGeom>
          <a:noFill/>
        </p:spPr>
        <p:txBody>
          <a:bodyPr wrap="square" rtlCol="0">
            <a:spAutoFit/>
          </a:bodyPr>
          <a:lstStyle/>
          <a:p>
            <a:r>
              <a:rPr lang="es-ES" sz="6600" spc="-300" dirty="0">
                <a:solidFill>
                  <a:srgbClr val="801F8A"/>
                </a:solidFill>
                <a:latin typeface="Neutra Text" panose="02000000000000000000" pitchFamily="50" charset="0"/>
              </a:rPr>
              <a:t>P12</a:t>
            </a:r>
          </a:p>
        </p:txBody>
      </p:sp>
      <p:pic>
        <p:nvPicPr>
          <p:cNvPr id="5" name="Imagen 4">
            <a:extLst>
              <a:ext uri="{FF2B5EF4-FFF2-40B4-BE49-F238E27FC236}">
                <a16:creationId xmlns:a16="http://schemas.microsoft.com/office/drawing/2014/main" id="{39485BEF-179C-4E90-AC62-D15E4960CA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4591" y="2331107"/>
            <a:ext cx="5632594" cy="79617"/>
          </a:xfrm>
          <a:prstGeom prst="rect">
            <a:avLst/>
          </a:prstGeom>
        </p:spPr>
      </p:pic>
      <p:sp>
        <p:nvSpPr>
          <p:cNvPr id="6" name="CuadroTexto 5">
            <a:extLst>
              <a:ext uri="{FF2B5EF4-FFF2-40B4-BE49-F238E27FC236}">
                <a16:creationId xmlns:a16="http://schemas.microsoft.com/office/drawing/2014/main" id="{D2D154D2-F31E-4F9D-B2F0-F1575F1F2871}"/>
              </a:ext>
            </a:extLst>
          </p:cNvPr>
          <p:cNvSpPr txBox="1"/>
          <p:nvPr/>
        </p:nvSpPr>
        <p:spPr>
          <a:xfrm>
            <a:off x="2072990" y="1658725"/>
            <a:ext cx="4410427" cy="646331"/>
          </a:xfrm>
          <a:prstGeom prst="rect">
            <a:avLst/>
          </a:prstGeom>
          <a:noFill/>
        </p:spPr>
        <p:txBody>
          <a:bodyPr wrap="square" rtlCol="0">
            <a:spAutoFit/>
          </a:bodyPr>
          <a:lstStyle/>
          <a:p>
            <a:r>
              <a:rPr lang="es-ES_tradnl" sz="3600" dirty="0">
                <a:latin typeface="Neutra Text" panose="02000000000000000000" pitchFamily="50" charset="0"/>
              </a:rPr>
              <a:t>Campos de tipo fecha</a:t>
            </a:r>
            <a:endParaRPr lang="es-ES" sz="3600" spc="-150" dirty="0">
              <a:latin typeface="Neutra Text" panose="02000000000000000000" pitchFamily="50" charset="0"/>
            </a:endParaRPr>
          </a:p>
        </p:txBody>
      </p:sp>
      <p:pic>
        <p:nvPicPr>
          <p:cNvPr id="9" name="Imagen 8">
            <a:extLst>
              <a:ext uri="{FF2B5EF4-FFF2-40B4-BE49-F238E27FC236}">
                <a16:creationId xmlns:a16="http://schemas.microsoft.com/office/drawing/2014/main" id="{BF1DDE34-CE63-4634-B15D-F39B8FC2D61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3754" b="18115"/>
          <a:stretch/>
        </p:blipFill>
        <p:spPr>
          <a:xfrm>
            <a:off x="0" y="7151914"/>
            <a:ext cx="6858000" cy="2039642"/>
          </a:xfrm>
          <a:prstGeom prst="rect">
            <a:avLst/>
          </a:prstGeom>
        </p:spPr>
      </p:pic>
      <p:sp>
        <p:nvSpPr>
          <p:cNvPr id="10" name="Rectángulo 9">
            <a:extLst>
              <a:ext uri="{FF2B5EF4-FFF2-40B4-BE49-F238E27FC236}">
                <a16:creationId xmlns:a16="http://schemas.microsoft.com/office/drawing/2014/main" id="{D5208C33-E70D-48F3-A4D8-FAA69B53FD4E}"/>
              </a:ext>
            </a:extLst>
          </p:cNvPr>
          <p:cNvSpPr/>
          <p:nvPr/>
        </p:nvSpPr>
        <p:spPr>
          <a:xfrm>
            <a:off x="3" y="7151914"/>
            <a:ext cx="6858000" cy="2039641"/>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CuadroTexto 11">
            <a:extLst>
              <a:ext uri="{FF2B5EF4-FFF2-40B4-BE49-F238E27FC236}">
                <a16:creationId xmlns:a16="http://schemas.microsoft.com/office/drawing/2014/main" id="{760DF927-7BA8-4AE0-99E6-3F68BE98FB4B}"/>
              </a:ext>
            </a:extLst>
          </p:cNvPr>
          <p:cNvSpPr txBox="1"/>
          <p:nvPr/>
        </p:nvSpPr>
        <p:spPr>
          <a:xfrm>
            <a:off x="5347458" y="159478"/>
            <a:ext cx="1373975" cy="461665"/>
          </a:xfrm>
          <a:prstGeom prst="rect">
            <a:avLst/>
          </a:prstGeom>
          <a:noFill/>
        </p:spPr>
        <p:txBody>
          <a:bodyPr wrap="square" rtlCol="0">
            <a:spAutoFit/>
          </a:bodyPr>
          <a:lstStyle/>
          <a:p>
            <a:r>
              <a:rPr lang="es-ES" sz="2400" b="1" dirty="0">
                <a:solidFill>
                  <a:srgbClr val="ED7D31"/>
                </a:solidFill>
                <a:latin typeface="Neutra Text" panose="02000000000000000000" pitchFamily="50" charset="0"/>
              </a:rPr>
              <a:t>01</a:t>
            </a:r>
            <a:r>
              <a:rPr lang="es-ES" sz="2400" b="1" dirty="0">
                <a:solidFill>
                  <a:schemeClr val="tx1">
                    <a:lumMod val="95000"/>
                    <a:lumOff val="5000"/>
                  </a:schemeClr>
                </a:solidFill>
                <a:latin typeface="Neutra Text" panose="02000000000000000000" pitchFamily="50" charset="0"/>
              </a:rPr>
              <a:t>/</a:t>
            </a:r>
            <a:r>
              <a:rPr lang="es-ES" sz="2400" b="1" dirty="0">
                <a:solidFill>
                  <a:srgbClr val="ED7D31"/>
                </a:solidFill>
                <a:latin typeface="Neutra Text" panose="02000000000000000000" pitchFamily="50" charset="0"/>
              </a:rPr>
              <a:t>12</a:t>
            </a:r>
            <a:r>
              <a:rPr lang="es-ES" sz="2400" b="1" dirty="0">
                <a:solidFill>
                  <a:sysClr val="windowText" lastClr="000000"/>
                </a:solidFill>
                <a:latin typeface="Neutra Text" panose="02000000000000000000" pitchFamily="50" charset="0"/>
              </a:rPr>
              <a:t>/</a:t>
            </a:r>
            <a:r>
              <a:rPr lang="es-ES" sz="2400" b="1" dirty="0">
                <a:solidFill>
                  <a:srgbClr val="ED7D31"/>
                </a:solidFill>
                <a:latin typeface="Neutra Text" panose="02000000000000000000" pitchFamily="50" charset="0"/>
              </a:rPr>
              <a:t>….</a:t>
            </a:r>
          </a:p>
        </p:txBody>
      </p:sp>
      <p:sp>
        <p:nvSpPr>
          <p:cNvPr id="8" name="Rectángulo 7">
            <a:extLst>
              <a:ext uri="{FF2B5EF4-FFF2-40B4-BE49-F238E27FC236}">
                <a16:creationId xmlns:a16="http://schemas.microsoft.com/office/drawing/2014/main" id="{887AEE5B-59C4-48CC-B97E-80267D053287}"/>
              </a:ext>
            </a:extLst>
          </p:cNvPr>
          <p:cNvSpPr/>
          <p:nvPr/>
        </p:nvSpPr>
        <p:spPr>
          <a:xfrm>
            <a:off x="992879" y="2573423"/>
            <a:ext cx="5490538" cy="6386364"/>
          </a:xfrm>
          <a:prstGeom prst="rect">
            <a:avLst/>
          </a:prstGeom>
        </p:spPr>
        <p:txBody>
          <a:bodyPr wrap="square">
            <a:spAutoFit/>
          </a:bodyPr>
          <a:lstStyle/>
          <a:p>
            <a:pPr marL="171450" indent="-171450" algn="just">
              <a:spcBef>
                <a:spcPts val="600"/>
              </a:spcBef>
              <a:spcAft>
                <a:spcPts val="600"/>
              </a:spcAft>
              <a:buClr>
                <a:srgbClr val="7030A0"/>
              </a:buClr>
              <a:buFont typeface="Wingdings" panose="05000000000000000000" pitchFamily="2" charset="2"/>
              <a:buChar char="§"/>
            </a:pPr>
            <a:r>
              <a:rPr lang="es-ES_tradnl" sz="1200" dirty="0"/>
              <a:t>Codificar las fechas usando un estándar es critico para facilitar el análisis de series temporales de datos. El estándar de referencia en la NTI de reutilización es </a:t>
            </a:r>
            <a:r>
              <a:rPr lang="es-ES_tradnl" sz="1200" dirty="0">
                <a:hlinkClick r:id="rId4"/>
              </a:rPr>
              <a:t>ISO 8601</a:t>
            </a:r>
            <a:r>
              <a:rPr lang="es-ES_tradnl" sz="1200" dirty="0"/>
              <a:t>, que codifica los valores de fecha con el formato YYYY-MM-DD, en su forma abreviada o YYYY-MM-DDTHH:MM:SS, en versión extendida. </a:t>
            </a:r>
          </a:p>
          <a:p>
            <a:pPr marL="171450" indent="-171450" algn="just">
              <a:spcBef>
                <a:spcPts val="600"/>
              </a:spcBef>
              <a:spcAft>
                <a:spcPts val="600"/>
              </a:spcAft>
              <a:buClr>
                <a:srgbClr val="7030A0"/>
              </a:buClr>
              <a:buFont typeface="Wingdings" panose="05000000000000000000" pitchFamily="2" charset="2"/>
              <a:buChar char="§"/>
            </a:pPr>
            <a:r>
              <a:rPr lang="es-ES_tradnl" sz="1200" dirty="0"/>
              <a:t>A tener en cuenta:</a:t>
            </a:r>
          </a:p>
          <a:p>
            <a:pPr marL="628650" lvl="1" indent="-171450" algn="just">
              <a:spcBef>
                <a:spcPts val="600"/>
              </a:spcBef>
              <a:buClr>
                <a:srgbClr val="7030A0"/>
              </a:buClr>
              <a:buFont typeface="Arial" panose="020B0604020202020204" pitchFamily="34" charset="0"/>
              <a:buChar char="•"/>
            </a:pPr>
            <a:r>
              <a:rPr lang="es-ES_tradnl" sz="1200" dirty="0"/>
              <a:t>Recomendaciones en el caso de fechas:</a:t>
            </a:r>
          </a:p>
          <a:p>
            <a:pPr marL="1085850" lvl="2" indent="-171450" algn="just">
              <a:spcBef>
                <a:spcPts val="600"/>
              </a:spcBef>
              <a:buClr>
                <a:srgbClr val="7030A0"/>
              </a:buClr>
              <a:buFont typeface="Courier New" panose="02070309020205020404" pitchFamily="49" charset="0"/>
              <a:buChar char="o"/>
            </a:pPr>
            <a:r>
              <a:rPr lang="es-ES_tradnl" sz="1200" dirty="0"/>
              <a:t>Rellenar con ceros los valores de 0-9 para indicar MM, DD, HH, MM y SS, dado que cada valor debe tener un </a:t>
            </a:r>
            <a:r>
              <a:rPr lang="pt-BR" sz="1200" dirty="0"/>
              <a:t>número</a:t>
            </a:r>
            <a:r>
              <a:rPr lang="es-ES_tradnl" sz="1200" dirty="0"/>
              <a:t> fijo de dígitos.</a:t>
            </a:r>
          </a:p>
          <a:p>
            <a:pPr marL="1085850" lvl="2" indent="-171450" algn="just">
              <a:spcBef>
                <a:spcPts val="600"/>
              </a:spcBef>
              <a:buClr>
                <a:srgbClr val="7030A0"/>
              </a:buClr>
              <a:buFont typeface="Courier New" panose="02070309020205020404" pitchFamily="49" charset="0"/>
              <a:buChar char="o"/>
            </a:pPr>
            <a:r>
              <a:rPr lang="es-ES_tradnl" sz="1200" dirty="0"/>
              <a:t>Usar "-" como separador para fechas y ":" para horas.</a:t>
            </a:r>
          </a:p>
          <a:p>
            <a:pPr marL="1085850" lvl="2" indent="-171450" algn="just">
              <a:spcBef>
                <a:spcPts val="600"/>
              </a:spcBef>
              <a:buClr>
                <a:srgbClr val="7030A0"/>
              </a:buClr>
              <a:buFont typeface="Courier New" panose="02070309020205020404" pitchFamily="49" charset="0"/>
              <a:buChar char="o"/>
            </a:pPr>
            <a:r>
              <a:rPr lang="es-ES_tradnl" sz="1200" dirty="0"/>
              <a:t>Usar la letra “T” como carácter separador entre una fecha y una hora cuando se usa la versión extendida.</a:t>
            </a:r>
          </a:p>
          <a:p>
            <a:pPr marL="1085850" lvl="2" indent="-171450" algn="just">
              <a:spcBef>
                <a:spcPts val="600"/>
              </a:spcBef>
              <a:buClr>
                <a:srgbClr val="7030A0"/>
              </a:buClr>
              <a:buFont typeface="Courier New" panose="02070309020205020404" pitchFamily="49" charset="0"/>
              <a:buChar char="o"/>
            </a:pPr>
            <a:r>
              <a:rPr lang="es-ES_tradnl" sz="1200" dirty="0"/>
              <a:t>Es preferible usar fechas completas (YYYY-MM-DD) a indicar solo meses o años, siempre que esto sea posible a partir del origen de datos. </a:t>
            </a:r>
          </a:p>
          <a:p>
            <a:pPr marL="1085850" lvl="2" indent="-171450" algn="just">
              <a:spcBef>
                <a:spcPts val="600"/>
              </a:spcBef>
              <a:buClr>
                <a:srgbClr val="7030A0"/>
              </a:buClr>
              <a:buFont typeface="Courier New" panose="02070309020205020404" pitchFamily="49" charset="0"/>
              <a:buChar char="o"/>
            </a:pPr>
            <a:r>
              <a:rPr lang="es-ES_tradnl" sz="1200" dirty="0"/>
              <a:t>Si solo se dispone de un dato mensual, la mejor opción es incluir una fecha completa ajustada al ultimo día del mes. Por ejemplo, para Septiembre, 2019-09-30.</a:t>
            </a:r>
          </a:p>
          <a:p>
            <a:pPr marL="1085850" lvl="2" indent="-171450" algn="just">
              <a:spcBef>
                <a:spcPts val="600"/>
              </a:spcBef>
              <a:spcAft>
                <a:spcPts val="600"/>
              </a:spcAft>
              <a:buClr>
                <a:srgbClr val="7030A0"/>
              </a:buClr>
              <a:buFont typeface="Courier New" panose="02070309020205020404" pitchFamily="49" charset="0"/>
              <a:buChar char="o"/>
            </a:pPr>
            <a:r>
              <a:rPr lang="es-ES_tradnl" sz="1200" dirty="0"/>
              <a:t>Si la fecha completa no se puede incluir, es preferible expresar año y mes en columnas separadas. Incluso es razonable incluir una columna para indicar el nombre del mes.</a:t>
            </a:r>
          </a:p>
          <a:p>
            <a:pPr marL="628650" lvl="1" indent="-171450" algn="just">
              <a:spcBef>
                <a:spcPts val="600"/>
              </a:spcBef>
              <a:buClr>
                <a:srgbClr val="7030A0"/>
              </a:buClr>
              <a:buFont typeface="Arial" panose="020B0604020202020204" pitchFamily="34" charset="0"/>
              <a:buChar char="•"/>
            </a:pPr>
            <a:r>
              <a:rPr lang="es-ES_tradnl" sz="1200" dirty="0"/>
              <a:t>Recomendaciones en el caso de horas:</a:t>
            </a:r>
          </a:p>
          <a:p>
            <a:pPr marL="1085850" lvl="2" indent="-171450" algn="just">
              <a:spcBef>
                <a:spcPts val="600"/>
              </a:spcBef>
              <a:buClr>
                <a:srgbClr val="7030A0"/>
              </a:buClr>
              <a:buFont typeface="Courier New" panose="02070309020205020404" pitchFamily="49" charset="0"/>
              <a:buChar char="o"/>
            </a:pPr>
            <a:r>
              <a:rPr lang="es-ES_tradnl" sz="1200" dirty="0"/>
              <a:t>Es preferible usar el formato de 24 horas (HH:MM:SS) en vez del formato de 12 horas AM/PM (HH:MM:SS AM/PM).</a:t>
            </a:r>
          </a:p>
          <a:p>
            <a:pPr marL="1085850" lvl="2" indent="-171450" algn="just">
              <a:spcBef>
                <a:spcPts val="600"/>
              </a:spcBef>
              <a:buClr>
                <a:srgbClr val="7030A0"/>
              </a:buClr>
              <a:buFont typeface="Courier New" panose="02070309020205020404" pitchFamily="49" charset="0"/>
              <a:buChar char="o"/>
            </a:pPr>
            <a:r>
              <a:rPr lang="es-ES_tradnl" sz="1200" dirty="0"/>
              <a:t>Es preferible usar un campo único para incluir valores que representan fecha y hora combinadas usando el formato YYYY-MM-DDTHH:MM:SS.</a:t>
            </a:r>
          </a:p>
          <a:p>
            <a:pPr marL="628650" lvl="1" indent="-171450">
              <a:buClr>
                <a:srgbClr val="801F89"/>
              </a:buClr>
              <a:buFont typeface="Wingdings" panose="05000000000000000000" pitchFamily="2" charset="2"/>
              <a:buChar char="§"/>
            </a:pPr>
            <a:endParaRPr lang="es-ES_tradnl" sz="1200" dirty="0"/>
          </a:p>
        </p:txBody>
      </p:sp>
      <p:sp>
        <p:nvSpPr>
          <p:cNvPr id="14" name="CuadroTexto 13">
            <a:extLst>
              <a:ext uri="{FF2B5EF4-FFF2-40B4-BE49-F238E27FC236}">
                <a16:creationId xmlns:a16="http://schemas.microsoft.com/office/drawing/2014/main" id="{185DB06B-DC48-4AF5-B8EC-CDBF95A3058F}"/>
              </a:ext>
            </a:extLst>
          </p:cNvPr>
          <p:cNvSpPr txBox="1"/>
          <p:nvPr/>
        </p:nvSpPr>
        <p:spPr>
          <a:xfrm>
            <a:off x="0" y="7287558"/>
            <a:ext cx="4203700" cy="2400657"/>
          </a:xfrm>
          <a:prstGeom prst="rect">
            <a:avLst/>
          </a:prstGeom>
          <a:noFill/>
        </p:spPr>
        <p:txBody>
          <a:bodyPr wrap="square" rtlCol="0">
            <a:spAutoFit/>
          </a:bodyPr>
          <a:lstStyle/>
          <a:p>
            <a:r>
              <a:rPr lang="es-ES_tradnl" sz="15000" b="1" spc="-300" dirty="0">
                <a:solidFill>
                  <a:schemeClr val="tx1">
                    <a:alpha val="4000"/>
                  </a:schemeClr>
                </a:solidFill>
                <a:latin typeface="Neutra Text" panose="02000000000000000000" pitchFamily="50" charset="0"/>
              </a:rPr>
              <a:t>CSV</a:t>
            </a:r>
            <a:endParaRPr lang="es-ES" sz="15000" b="1" spc="-300" dirty="0">
              <a:solidFill>
                <a:schemeClr val="tx1">
                  <a:alpha val="4000"/>
                </a:schemeClr>
              </a:solidFill>
              <a:latin typeface="Neutra Text" panose="02000000000000000000" pitchFamily="50" charset="0"/>
            </a:endParaRPr>
          </a:p>
        </p:txBody>
      </p:sp>
      <p:sp>
        <p:nvSpPr>
          <p:cNvPr id="15" name="Marcador de número de diapositiva 1">
            <a:extLst>
              <a:ext uri="{FF2B5EF4-FFF2-40B4-BE49-F238E27FC236}">
                <a16:creationId xmlns:a16="http://schemas.microsoft.com/office/drawing/2014/main" id="{D5B9ED58-7754-4ACB-8183-0F62E04EB79F}"/>
              </a:ext>
            </a:extLst>
          </p:cNvPr>
          <p:cNvSpPr>
            <a:spLocks noGrp="1"/>
          </p:cNvSpPr>
          <p:nvPr>
            <p:ph type="sldNum" sz="quarter" idx="12"/>
          </p:nvPr>
        </p:nvSpPr>
        <p:spPr>
          <a:xfrm>
            <a:off x="5032669" y="9216956"/>
            <a:ext cx="1543050" cy="527403"/>
          </a:xfrm>
        </p:spPr>
        <p:txBody>
          <a:bodyPr/>
          <a:lstStyle/>
          <a:p>
            <a:fld id="{B0B223AA-581B-472F-BB2F-AB3AEAB0FF05}" type="slidenum">
              <a:rPr lang="es-ES" smtClean="0"/>
              <a:t>43</a:t>
            </a:fld>
            <a:endParaRPr lang="es-ES" dirty="0"/>
          </a:p>
        </p:txBody>
      </p:sp>
    </p:spTree>
    <p:extLst>
      <p:ext uri="{BB962C8B-B14F-4D97-AF65-F5344CB8AC3E}">
        <p14:creationId xmlns:p14="http://schemas.microsoft.com/office/powerpoint/2010/main" val="6923466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ángulo 22">
            <a:extLst>
              <a:ext uri="{FF2B5EF4-FFF2-40B4-BE49-F238E27FC236}">
                <a16:creationId xmlns:a16="http://schemas.microsoft.com/office/drawing/2014/main" id="{0DC6E599-1A31-4A72-9CFE-B9023723F234}"/>
              </a:ext>
            </a:extLst>
          </p:cNvPr>
          <p:cNvSpPr/>
          <p:nvPr/>
        </p:nvSpPr>
        <p:spPr>
          <a:xfrm>
            <a:off x="5179631" y="7046"/>
            <a:ext cx="1678369" cy="783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aphicFrame>
        <p:nvGraphicFramePr>
          <p:cNvPr id="13" name="Table 8">
            <a:extLst>
              <a:ext uri="{FF2B5EF4-FFF2-40B4-BE49-F238E27FC236}">
                <a16:creationId xmlns:a16="http://schemas.microsoft.com/office/drawing/2014/main" id="{09BFC1FC-DD6A-4CD9-A37B-0BD42335F47C}"/>
              </a:ext>
            </a:extLst>
          </p:cNvPr>
          <p:cNvGraphicFramePr>
            <a:graphicFrameLocks noGrp="1"/>
          </p:cNvGraphicFramePr>
          <p:nvPr>
            <p:extLst>
              <p:ext uri="{D42A27DB-BD31-4B8C-83A1-F6EECF244321}">
                <p14:modId xmlns:p14="http://schemas.microsoft.com/office/powerpoint/2010/main" val="1676280250"/>
              </p:ext>
            </p:extLst>
          </p:nvPr>
        </p:nvGraphicFramePr>
        <p:xfrm>
          <a:off x="441324" y="3125250"/>
          <a:ext cx="5968570" cy="1350360"/>
        </p:xfrm>
        <a:graphic>
          <a:graphicData uri="http://schemas.openxmlformats.org/drawingml/2006/table">
            <a:tbl>
              <a:tblPr firstRow="1" bandRow="1">
                <a:tableStyleId>{5C22544A-7EE6-4342-B048-85BDC9FD1C3A}</a:tableStyleId>
              </a:tblPr>
              <a:tblGrid>
                <a:gridCol w="2984285">
                  <a:extLst>
                    <a:ext uri="{9D8B030D-6E8A-4147-A177-3AD203B41FA5}">
                      <a16:colId xmlns:a16="http://schemas.microsoft.com/office/drawing/2014/main" val="20000"/>
                    </a:ext>
                  </a:extLst>
                </a:gridCol>
                <a:gridCol w="2984285">
                  <a:extLst>
                    <a:ext uri="{9D8B030D-6E8A-4147-A177-3AD203B41FA5}">
                      <a16:colId xmlns:a16="http://schemas.microsoft.com/office/drawing/2014/main" val="20001"/>
                    </a:ext>
                  </a:extLst>
                </a:gridCol>
              </a:tblGrid>
              <a:tr h="393309">
                <a:tc>
                  <a:txBody>
                    <a:bodyPr/>
                    <a:lstStyle/>
                    <a:p>
                      <a:pPr algn="ctr"/>
                      <a:r>
                        <a:rPr lang="es-ES_tradnl" sz="1300" b="0" noProof="0" dirty="0">
                          <a:solidFill>
                            <a:schemeClr val="tx1"/>
                          </a:solidFill>
                          <a:latin typeface="+mj-lt"/>
                        </a:rPr>
                        <a:t>marca</a:t>
                      </a:r>
                    </a:p>
                  </a:txBody>
                  <a:tcPr marL="95987" marR="95987" marT="47994" marB="479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s-ES_tradnl" sz="1300" b="0" noProof="0" dirty="0" err="1">
                          <a:solidFill>
                            <a:schemeClr val="tx1"/>
                          </a:solidFill>
                          <a:latin typeface="+mj-lt"/>
                        </a:rPr>
                        <a:t>fecha_lanzamiento</a:t>
                      </a:r>
                      <a:endParaRPr lang="es-ES_tradnl" sz="1300" b="0" noProof="0" dirty="0">
                        <a:solidFill>
                          <a:schemeClr val="tx1"/>
                        </a:solidFill>
                        <a:latin typeface="+mj-lt"/>
                      </a:endParaRPr>
                    </a:p>
                  </a:txBody>
                  <a:tcPr marL="95987" marR="95987" marT="47994" marB="479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319017">
                <a:tc>
                  <a:txBody>
                    <a:bodyPr/>
                    <a:lstStyle/>
                    <a:p>
                      <a:pPr algn="ctr"/>
                      <a:r>
                        <a:rPr lang="es-ES_tradnl" sz="1300" noProof="0" dirty="0">
                          <a:effectLst/>
                          <a:latin typeface="+mj-lt"/>
                        </a:rPr>
                        <a:t>chevrolet chevelle malibu</a:t>
                      </a:r>
                    </a:p>
                  </a:txBody>
                  <a:tcPr marL="93207" marR="93207" marT="46604" marB="466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1300" noProof="0" dirty="0">
                          <a:effectLst/>
                          <a:latin typeface="+mj-lt"/>
                        </a:rPr>
                        <a:t>1970-01-31</a:t>
                      </a:r>
                    </a:p>
                  </a:txBody>
                  <a:tcPr marL="93207" marR="93207" marT="46604" marB="466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19017">
                <a:tc>
                  <a:txBody>
                    <a:bodyPr/>
                    <a:lstStyle/>
                    <a:p>
                      <a:pPr algn="ctr"/>
                      <a:r>
                        <a:rPr lang="es-ES_tradnl" sz="1300" noProof="0" dirty="0">
                          <a:effectLst/>
                          <a:latin typeface="+mj-lt"/>
                        </a:rPr>
                        <a:t>buick skylark 320</a:t>
                      </a:r>
                    </a:p>
                  </a:txBody>
                  <a:tcPr marL="93207" marR="93207" marT="46604" marB="466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1300" kern="1200" noProof="0" dirty="0">
                          <a:solidFill>
                            <a:schemeClr val="dk1"/>
                          </a:solidFill>
                          <a:effectLst/>
                          <a:latin typeface="+mn-lt"/>
                          <a:ea typeface="+mn-ea"/>
                          <a:cs typeface="+mn-cs"/>
                        </a:rPr>
                        <a:t>1970-07-</a:t>
                      </a:r>
                      <a:r>
                        <a:rPr lang="es-ES_tradnl" sz="1300" noProof="0" dirty="0">
                          <a:effectLst/>
                          <a:latin typeface="+mj-lt"/>
                        </a:rPr>
                        <a:t>23</a:t>
                      </a:r>
                    </a:p>
                  </a:txBody>
                  <a:tcPr marL="93207" marR="93207" marT="46604" marB="466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19017">
                <a:tc>
                  <a:txBody>
                    <a:bodyPr/>
                    <a:lstStyle/>
                    <a:p>
                      <a:pPr algn="ctr"/>
                      <a:r>
                        <a:rPr lang="es-ES_tradnl" sz="1300" noProof="0" dirty="0">
                          <a:effectLst/>
                          <a:latin typeface="+mj-lt"/>
                        </a:rPr>
                        <a:t>plymouth satellite</a:t>
                      </a:r>
                    </a:p>
                  </a:txBody>
                  <a:tcPr marL="93207" marR="93207" marT="46604" marB="466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1300" kern="1200" noProof="0" dirty="0">
                          <a:solidFill>
                            <a:schemeClr val="dk1"/>
                          </a:solidFill>
                          <a:effectLst/>
                          <a:latin typeface="+mn-lt"/>
                          <a:ea typeface="+mn-ea"/>
                          <a:cs typeface="+mn-cs"/>
                        </a:rPr>
                        <a:t>1970-02-</a:t>
                      </a:r>
                      <a:r>
                        <a:rPr lang="es-ES_tradnl" sz="1300" noProof="0" dirty="0">
                          <a:effectLst/>
                          <a:latin typeface="+mj-lt"/>
                        </a:rPr>
                        <a:t>01</a:t>
                      </a:r>
                    </a:p>
                  </a:txBody>
                  <a:tcPr marL="93207" marR="93207" marT="46604" marB="466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14" name="Table 8">
            <a:extLst>
              <a:ext uri="{FF2B5EF4-FFF2-40B4-BE49-F238E27FC236}">
                <a16:creationId xmlns:a16="http://schemas.microsoft.com/office/drawing/2014/main" id="{E04E6058-F7F7-4DCE-BB70-482A86D28236}"/>
              </a:ext>
            </a:extLst>
          </p:cNvPr>
          <p:cNvGraphicFramePr>
            <a:graphicFrameLocks noGrp="1"/>
          </p:cNvGraphicFramePr>
          <p:nvPr>
            <p:extLst>
              <p:ext uri="{D42A27DB-BD31-4B8C-83A1-F6EECF244321}">
                <p14:modId xmlns:p14="http://schemas.microsoft.com/office/powerpoint/2010/main" val="3734887773"/>
              </p:ext>
            </p:extLst>
          </p:nvPr>
        </p:nvGraphicFramePr>
        <p:xfrm>
          <a:off x="441324" y="1561101"/>
          <a:ext cx="5945480" cy="1350360"/>
        </p:xfrm>
        <a:graphic>
          <a:graphicData uri="http://schemas.openxmlformats.org/drawingml/2006/table">
            <a:tbl>
              <a:tblPr firstRow="1" bandRow="1">
                <a:tableStyleId>{5C22544A-7EE6-4342-B048-85BDC9FD1C3A}</a:tableStyleId>
              </a:tblPr>
              <a:tblGrid>
                <a:gridCol w="2972740">
                  <a:extLst>
                    <a:ext uri="{9D8B030D-6E8A-4147-A177-3AD203B41FA5}">
                      <a16:colId xmlns:a16="http://schemas.microsoft.com/office/drawing/2014/main" val="20000"/>
                    </a:ext>
                  </a:extLst>
                </a:gridCol>
                <a:gridCol w="2972740">
                  <a:extLst>
                    <a:ext uri="{9D8B030D-6E8A-4147-A177-3AD203B41FA5}">
                      <a16:colId xmlns:a16="http://schemas.microsoft.com/office/drawing/2014/main" val="20001"/>
                    </a:ext>
                  </a:extLst>
                </a:gridCol>
              </a:tblGrid>
              <a:tr h="288832">
                <a:tc>
                  <a:txBody>
                    <a:bodyPr/>
                    <a:lstStyle/>
                    <a:p>
                      <a:pPr algn="ctr"/>
                      <a:r>
                        <a:rPr lang="es-ES_tradnl" sz="1300" b="0" noProof="0" dirty="0">
                          <a:solidFill>
                            <a:schemeClr val="tx1"/>
                          </a:solidFill>
                          <a:latin typeface="+mj-lt"/>
                        </a:rPr>
                        <a:t>marca</a:t>
                      </a:r>
                    </a:p>
                  </a:txBody>
                  <a:tcPr marL="95987" marR="95987" marT="47994" marB="479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s-ES_tradnl" sz="1300" b="0" noProof="0" dirty="0" err="1">
                          <a:solidFill>
                            <a:schemeClr val="tx1"/>
                          </a:solidFill>
                          <a:latin typeface="+mj-lt"/>
                        </a:rPr>
                        <a:t>fecha_lanzamiento</a:t>
                      </a:r>
                      <a:endParaRPr lang="es-ES_tradnl" sz="1300" b="0" noProof="0" dirty="0">
                        <a:solidFill>
                          <a:schemeClr val="tx1"/>
                        </a:solidFill>
                        <a:latin typeface="+mj-lt"/>
                      </a:endParaRPr>
                    </a:p>
                  </a:txBody>
                  <a:tcPr marL="95987" marR="95987" marT="47994" marB="479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301872">
                <a:tc>
                  <a:txBody>
                    <a:bodyPr/>
                    <a:lstStyle/>
                    <a:p>
                      <a:pPr algn="ctr"/>
                      <a:r>
                        <a:rPr lang="es-ES_tradnl" sz="1300" noProof="0" dirty="0">
                          <a:effectLst/>
                          <a:latin typeface="+mj-lt"/>
                        </a:rPr>
                        <a:t>chevrolet chevelle malibu</a:t>
                      </a:r>
                    </a:p>
                  </a:txBody>
                  <a:tcPr marL="95987" marR="95987" marT="47994" marB="479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1300" noProof="0" dirty="0">
                          <a:effectLst/>
                          <a:latin typeface="+mj-lt"/>
                        </a:rPr>
                        <a:t>Enero de 1970</a:t>
                      </a:r>
                    </a:p>
                  </a:txBody>
                  <a:tcPr marL="95987" marR="95987" marT="47994" marB="479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86884">
                <a:tc>
                  <a:txBody>
                    <a:bodyPr/>
                    <a:lstStyle/>
                    <a:p>
                      <a:pPr algn="ctr"/>
                      <a:r>
                        <a:rPr lang="es-ES_tradnl" sz="1300" noProof="0" dirty="0">
                          <a:effectLst/>
                          <a:latin typeface="+mj-lt"/>
                        </a:rPr>
                        <a:t>buick skylark 320</a:t>
                      </a:r>
                    </a:p>
                  </a:txBody>
                  <a:tcPr marL="95987" marR="95987" marT="47994" marB="479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1300" noProof="0" dirty="0">
                          <a:effectLst/>
                          <a:latin typeface="+mj-lt"/>
                        </a:rPr>
                        <a:t>23/07/1970</a:t>
                      </a:r>
                    </a:p>
                  </a:txBody>
                  <a:tcPr marL="95987" marR="95987" marT="47994" marB="479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67496">
                <a:tc>
                  <a:txBody>
                    <a:bodyPr/>
                    <a:lstStyle/>
                    <a:p>
                      <a:pPr algn="ctr"/>
                      <a:r>
                        <a:rPr lang="es-ES_tradnl" sz="1300" noProof="0" dirty="0">
                          <a:effectLst/>
                          <a:latin typeface="+mj-lt"/>
                        </a:rPr>
                        <a:t>plymouth satellite</a:t>
                      </a:r>
                    </a:p>
                  </a:txBody>
                  <a:tcPr marL="95987" marR="95987" marT="47994" marB="479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1300" noProof="0" dirty="0">
                          <a:effectLst/>
                          <a:latin typeface="+mj-lt"/>
                        </a:rPr>
                        <a:t>1-Febrero-1970</a:t>
                      </a:r>
                    </a:p>
                  </a:txBody>
                  <a:tcPr marL="95987" marR="95987" marT="47994" marB="479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
        <p:nvSpPr>
          <p:cNvPr id="15" name="Rectángulo 14">
            <a:extLst>
              <a:ext uri="{FF2B5EF4-FFF2-40B4-BE49-F238E27FC236}">
                <a16:creationId xmlns:a16="http://schemas.microsoft.com/office/drawing/2014/main" id="{846E10B6-5346-4AE4-9AD8-CBD7A48055D5}"/>
              </a:ext>
            </a:extLst>
          </p:cNvPr>
          <p:cNvSpPr/>
          <p:nvPr/>
        </p:nvSpPr>
        <p:spPr>
          <a:xfrm>
            <a:off x="557503" y="1000185"/>
            <a:ext cx="5829300" cy="338554"/>
          </a:xfrm>
          <a:prstGeom prst="rect">
            <a:avLst/>
          </a:prstGeom>
        </p:spPr>
        <p:txBody>
          <a:bodyPr wrap="square">
            <a:spAutoFit/>
          </a:bodyPr>
          <a:lstStyle/>
          <a:p>
            <a:pPr marL="285750" indent="-285750">
              <a:buClr>
                <a:srgbClr val="7030A0"/>
              </a:buClr>
              <a:buFont typeface="Wingdings" panose="05000000000000000000" pitchFamily="2" charset="2"/>
              <a:buChar char="§"/>
            </a:pPr>
            <a:r>
              <a:rPr lang="es-ES_tradnl" sz="1600" b="1" dirty="0"/>
              <a:t>Ejemplo 1</a:t>
            </a:r>
            <a:r>
              <a:rPr lang="es-ES_tradnl" sz="1600" dirty="0"/>
              <a:t>: </a:t>
            </a:r>
            <a:r>
              <a:rPr lang="es-ES_tradnl" sz="1200" dirty="0"/>
              <a:t>campos con fechas (forma abreviada) </a:t>
            </a:r>
          </a:p>
        </p:txBody>
      </p:sp>
      <p:sp>
        <p:nvSpPr>
          <p:cNvPr id="17" name="Rectángulo 16">
            <a:extLst>
              <a:ext uri="{FF2B5EF4-FFF2-40B4-BE49-F238E27FC236}">
                <a16:creationId xmlns:a16="http://schemas.microsoft.com/office/drawing/2014/main" id="{62D3E602-C8EF-4719-BB0B-0096E1E30B95}"/>
              </a:ext>
            </a:extLst>
          </p:cNvPr>
          <p:cNvSpPr/>
          <p:nvPr/>
        </p:nvSpPr>
        <p:spPr>
          <a:xfrm>
            <a:off x="418233" y="3102218"/>
            <a:ext cx="5968570" cy="1373392"/>
          </a:xfrm>
          <a:prstGeom prst="rect">
            <a:avLst/>
          </a:prstGeom>
          <a:noFill/>
          <a:ln w="57150">
            <a:solidFill>
              <a:srgbClr val="00B05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17">
            <a:extLst>
              <a:ext uri="{FF2B5EF4-FFF2-40B4-BE49-F238E27FC236}">
                <a16:creationId xmlns:a16="http://schemas.microsoft.com/office/drawing/2014/main" id="{B892606F-7DA0-4103-B9CD-A4558498AA9F}"/>
              </a:ext>
            </a:extLst>
          </p:cNvPr>
          <p:cNvSpPr/>
          <p:nvPr/>
        </p:nvSpPr>
        <p:spPr>
          <a:xfrm>
            <a:off x="441324" y="1561101"/>
            <a:ext cx="5945480" cy="1350360"/>
          </a:xfrm>
          <a:prstGeom prst="rect">
            <a:avLst/>
          </a:prstGeom>
          <a:noFill/>
          <a:ln w="57150">
            <a:solidFill>
              <a:srgbClr val="FF5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A9DE2DF0-143B-49DA-90DC-9BF24BA9DD7A}"/>
              </a:ext>
            </a:extLst>
          </p:cNvPr>
          <p:cNvSpPr txBox="1"/>
          <p:nvPr/>
        </p:nvSpPr>
        <p:spPr>
          <a:xfrm>
            <a:off x="-71440" y="-19948"/>
            <a:ext cx="884791" cy="769441"/>
          </a:xfrm>
          <a:prstGeom prst="rect">
            <a:avLst/>
          </a:prstGeom>
          <a:noFill/>
        </p:spPr>
        <p:txBody>
          <a:bodyPr wrap="square" rtlCol="0">
            <a:spAutoFit/>
          </a:bodyPr>
          <a:lstStyle/>
          <a:p>
            <a:pPr algn="ctr"/>
            <a:r>
              <a:rPr lang="es-ES" sz="4400" spc="-150" dirty="0">
                <a:solidFill>
                  <a:schemeClr val="bg1"/>
                </a:solidFill>
                <a:latin typeface="Neutra Text" panose="02000000000000000000" pitchFamily="50" charset="0"/>
              </a:rPr>
              <a:t>04</a:t>
            </a:r>
          </a:p>
        </p:txBody>
      </p:sp>
      <p:sp>
        <p:nvSpPr>
          <p:cNvPr id="22" name="CuadroTexto 21">
            <a:extLst>
              <a:ext uri="{FF2B5EF4-FFF2-40B4-BE49-F238E27FC236}">
                <a16:creationId xmlns:a16="http://schemas.microsoft.com/office/drawing/2014/main" id="{DDC21194-6CAC-4FA9-9E54-CA53F49DCBED}"/>
              </a:ext>
            </a:extLst>
          </p:cNvPr>
          <p:cNvSpPr txBox="1"/>
          <p:nvPr/>
        </p:nvSpPr>
        <p:spPr>
          <a:xfrm>
            <a:off x="5347458" y="159478"/>
            <a:ext cx="1373975" cy="461665"/>
          </a:xfrm>
          <a:prstGeom prst="rect">
            <a:avLst/>
          </a:prstGeom>
          <a:noFill/>
        </p:spPr>
        <p:txBody>
          <a:bodyPr wrap="square" rtlCol="0">
            <a:spAutoFit/>
          </a:bodyPr>
          <a:lstStyle/>
          <a:p>
            <a:r>
              <a:rPr lang="es-ES" sz="2400" b="1" dirty="0">
                <a:solidFill>
                  <a:srgbClr val="ED7D31"/>
                </a:solidFill>
                <a:latin typeface="Neutra Text" panose="02000000000000000000" pitchFamily="50" charset="0"/>
              </a:rPr>
              <a:t>01</a:t>
            </a:r>
            <a:r>
              <a:rPr lang="es-ES" sz="2400" b="1" dirty="0">
                <a:solidFill>
                  <a:schemeClr val="tx1">
                    <a:lumMod val="95000"/>
                    <a:lumOff val="5000"/>
                  </a:schemeClr>
                </a:solidFill>
                <a:latin typeface="Neutra Text" panose="02000000000000000000" pitchFamily="50" charset="0"/>
              </a:rPr>
              <a:t>/</a:t>
            </a:r>
            <a:r>
              <a:rPr lang="es-ES" sz="2400" b="1" dirty="0">
                <a:solidFill>
                  <a:srgbClr val="ED7D31"/>
                </a:solidFill>
                <a:latin typeface="Neutra Text" panose="02000000000000000000" pitchFamily="50" charset="0"/>
              </a:rPr>
              <a:t>12</a:t>
            </a:r>
            <a:r>
              <a:rPr lang="es-ES" sz="2400" b="1" dirty="0">
                <a:solidFill>
                  <a:sysClr val="windowText" lastClr="000000"/>
                </a:solidFill>
                <a:latin typeface="Neutra Text" panose="02000000000000000000" pitchFamily="50" charset="0"/>
              </a:rPr>
              <a:t>/</a:t>
            </a:r>
            <a:r>
              <a:rPr lang="es-ES" sz="2400" b="1" dirty="0">
                <a:solidFill>
                  <a:srgbClr val="ED7D31"/>
                </a:solidFill>
                <a:latin typeface="Neutra Text" panose="02000000000000000000" pitchFamily="50" charset="0"/>
              </a:rPr>
              <a:t>….</a:t>
            </a:r>
          </a:p>
        </p:txBody>
      </p:sp>
      <p:graphicFrame>
        <p:nvGraphicFramePr>
          <p:cNvPr id="30" name="Table 8">
            <a:extLst>
              <a:ext uri="{FF2B5EF4-FFF2-40B4-BE49-F238E27FC236}">
                <a16:creationId xmlns:a16="http://schemas.microsoft.com/office/drawing/2014/main" id="{41F8C443-22BC-6A4B-8414-2AA9D9EAE12C}"/>
              </a:ext>
            </a:extLst>
          </p:cNvPr>
          <p:cNvGraphicFramePr>
            <a:graphicFrameLocks noGrp="1"/>
          </p:cNvGraphicFramePr>
          <p:nvPr>
            <p:extLst>
              <p:ext uri="{D42A27DB-BD31-4B8C-83A1-F6EECF244321}">
                <p14:modId xmlns:p14="http://schemas.microsoft.com/office/powerpoint/2010/main" val="2027221764"/>
              </p:ext>
            </p:extLst>
          </p:nvPr>
        </p:nvGraphicFramePr>
        <p:xfrm>
          <a:off x="418232" y="7131662"/>
          <a:ext cx="5991662" cy="1213568"/>
        </p:xfrm>
        <a:graphic>
          <a:graphicData uri="http://schemas.openxmlformats.org/drawingml/2006/table">
            <a:tbl>
              <a:tblPr firstRow="1" bandRow="1">
                <a:tableStyleId>{5C22544A-7EE6-4342-B048-85BDC9FD1C3A}</a:tableStyleId>
              </a:tblPr>
              <a:tblGrid>
                <a:gridCol w="2995831">
                  <a:extLst>
                    <a:ext uri="{9D8B030D-6E8A-4147-A177-3AD203B41FA5}">
                      <a16:colId xmlns:a16="http://schemas.microsoft.com/office/drawing/2014/main" val="20000"/>
                    </a:ext>
                  </a:extLst>
                </a:gridCol>
                <a:gridCol w="2995831">
                  <a:extLst>
                    <a:ext uri="{9D8B030D-6E8A-4147-A177-3AD203B41FA5}">
                      <a16:colId xmlns:a16="http://schemas.microsoft.com/office/drawing/2014/main" val="20001"/>
                    </a:ext>
                  </a:extLst>
                </a:gridCol>
              </a:tblGrid>
              <a:tr h="339584">
                <a:tc>
                  <a:txBody>
                    <a:bodyPr/>
                    <a:lstStyle/>
                    <a:p>
                      <a:pPr algn="ctr"/>
                      <a:r>
                        <a:rPr lang="es-ES_tradnl" sz="1300" b="0" noProof="0" dirty="0">
                          <a:solidFill>
                            <a:schemeClr val="tx1"/>
                          </a:solidFill>
                          <a:latin typeface="+mj-lt"/>
                        </a:rPr>
                        <a:t>marca</a:t>
                      </a:r>
                    </a:p>
                  </a:txBody>
                  <a:tcPr marL="95987" marR="95987" marT="47994" marB="479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s-ES_tradnl" sz="1300" b="0" noProof="0" dirty="0" err="1">
                          <a:solidFill>
                            <a:schemeClr val="tx1"/>
                          </a:solidFill>
                          <a:latin typeface="+mj-lt"/>
                        </a:rPr>
                        <a:t>fecha_venta</a:t>
                      </a:r>
                      <a:endParaRPr lang="es-ES_tradnl" sz="1300" b="0" noProof="0" dirty="0">
                        <a:solidFill>
                          <a:schemeClr val="tx1"/>
                        </a:solidFill>
                        <a:latin typeface="+mj-lt"/>
                      </a:endParaRPr>
                    </a:p>
                  </a:txBody>
                  <a:tcPr marL="95987" marR="95987" marT="47994" marB="479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275440">
                <a:tc>
                  <a:txBody>
                    <a:bodyPr/>
                    <a:lstStyle/>
                    <a:p>
                      <a:pPr algn="ctr"/>
                      <a:r>
                        <a:rPr lang="es-ES_tradnl" sz="1300" kern="1200" noProof="0" dirty="0">
                          <a:solidFill>
                            <a:schemeClr val="dk1"/>
                          </a:solidFill>
                          <a:effectLst/>
                          <a:latin typeface="+mn-lt"/>
                          <a:ea typeface="+mn-ea"/>
                          <a:cs typeface="+mn-cs"/>
                        </a:rPr>
                        <a:t>0003407G236</a:t>
                      </a:r>
                    </a:p>
                  </a:txBody>
                  <a:tcPr marL="93207" marR="93207" marT="46604" marB="466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1300" noProof="0" dirty="0">
                          <a:effectLst/>
                          <a:latin typeface="+mj-lt"/>
                        </a:rPr>
                        <a:t>1970-01-31T15:10:00</a:t>
                      </a:r>
                    </a:p>
                  </a:txBody>
                  <a:tcPr marL="93207" marR="93207" marT="46604" marB="466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75440">
                <a:tc>
                  <a:txBody>
                    <a:bodyPr/>
                    <a:lstStyle/>
                    <a:p>
                      <a:pPr algn="ctr"/>
                      <a:r>
                        <a:rPr lang="es-ES_tradnl" sz="1300" kern="1200" noProof="0" dirty="0">
                          <a:solidFill>
                            <a:schemeClr val="dk1"/>
                          </a:solidFill>
                          <a:effectLst/>
                          <a:latin typeface="+mn-lt"/>
                          <a:ea typeface="+mn-ea"/>
                          <a:cs typeface="+mn-cs"/>
                        </a:rPr>
                        <a:t>0003407G236</a:t>
                      </a:r>
                    </a:p>
                  </a:txBody>
                  <a:tcPr marL="93207" marR="93207" marT="46604" marB="466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1300" kern="1200" noProof="0" dirty="0">
                          <a:solidFill>
                            <a:schemeClr val="dk1"/>
                          </a:solidFill>
                          <a:effectLst/>
                          <a:latin typeface="+mn-lt"/>
                          <a:ea typeface="+mn-ea"/>
                          <a:cs typeface="+mn-cs"/>
                        </a:rPr>
                        <a:t>1970-07-</a:t>
                      </a:r>
                      <a:r>
                        <a:rPr lang="es-ES_tradnl" sz="1300" noProof="0" dirty="0">
                          <a:effectLst/>
                          <a:latin typeface="+mj-lt"/>
                        </a:rPr>
                        <a:t>23T16:34:00</a:t>
                      </a:r>
                    </a:p>
                  </a:txBody>
                  <a:tcPr marL="93207" marR="93207" marT="46604" marB="466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75440">
                <a:tc>
                  <a:txBody>
                    <a:bodyPr/>
                    <a:lstStyle/>
                    <a:p>
                      <a:pPr algn="ctr"/>
                      <a:r>
                        <a:rPr lang="es-ES_tradnl" sz="1300" kern="1200" noProof="0" dirty="0">
                          <a:solidFill>
                            <a:schemeClr val="dk1"/>
                          </a:solidFill>
                          <a:effectLst/>
                          <a:latin typeface="+mn-lt"/>
                          <a:ea typeface="+mn-ea"/>
                          <a:cs typeface="+mn-cs"/>
                        </a:rPr>
                        <a:t>0003407G236</a:t>
                      </a:r>
                    </a:p>
                  </a:txBody>
                  <a:tcPr marL="93207" marR="93207" marT="46604" marB="466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1300" kern="1200" noProof="0" dirty="0">
                          <a:solidFill>
                            <a:schemeClr val="dk1"/>
                          </a:solidFill>
                          <a:effectLst/>
                          <a:latin typeface="+mn-lt"/>
                          <a:ea typeface="+mn-ea"/>
                          <a:cs typeface="+mn-cs"/>
                        </a:rPr>
                        <a:t>1970-02-</a:t>
                      </a:r>
                      <a:r>
                        <a:rPr lang="es-ES_tradnl" sz="1300" noProof="0" dirty="0">
                          <a:effectLst/>
                          <a:latin typeface="+mj-lt"/>
                        </a:rPr>
                        <a:t>01T12:23:34</a:t>
                      </a:r>
                    </a:p>
                  </a:txBody>
                  <a:tcPr marL="93207" marR="93207" marT="46604" marB="466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31" name="Table 8">
            <a:extLst>
              <a:ext uri="{FF2B5EF4-FFF2-40B4-BE49-F238E27FC236}">
                <a16:creationId xmlns:a16="http://schemas.microsoft.com/office/drawing/2014/main" id="{2014537E-1835-C849-A3EC-6451793C0D9B}"/>
              </a:ext>
            </a:extLst>
          </p:cNvPr>
          <p:cNvGraphicFramePr>
            <a:graphicFrameLocks noGrp="1"/>
          </p:cNvGraphicFramePr>
          <p:nvPr>
            <p:extLst>
              <p:ext uri="{D42A27DB-BD31-4B8C-83A1-F6EECF244321}">
                <p14:modId xmlns:p14="http://schemas.microsoft.com/office/powerpoint/2010/main" val="2026995885"/>
              </p:ext>
            </p:extLst>
          </p:nvPr>
        </p:nvGraphicFramePr>
        <p:xfrm>
          <a:off x="418232" y="5387581"/>
          <a:ext cx="5968572" cy="1428994"/>
        </p:xfrm>
        <a:graphic>
          <a:graphicData uri="http://schemas.openxmlformats.org/drawingml/2006/table">
            <a:tbl>
              <a:tblPr firstRow="1" bandRow="1">
                <a:tableStyleId>{5C22544A-7EE6-4342-B048-85BDC9FD1C3A}</a:tableStyleId>
              </a:tblPr>
              <a:tblGrid>
                <a:gridCol w="2984286">
                  <a:extLst>
                    <a:ext uri="{9D8B030D-6E8A-4147-A177-3AD203B41FA5}">
                      <a16:colId xmlns:a16="http://schemas.microsoft.com/office/drawing/2014/main" val="20000"/>
                    </a:ext>
                  </a:extLst>
                </a:gridCol>
                <a:gridCol w="2984286">
                  <a:extLst>
                    <a:ext uri="{9D8B030D-6E8A-4147-A177-3AD203B41FA5}">
                      <a16:colId xmlns:a16="http://schemas.microsoft.com/office/drawing/2014/main" val="20001"/>
                    </a:ext>
                  </a:extLst>
                </a:gridCol>
              </a:tblGrid>
              <a:tr h="348550">
                <a:tc>
                  <a:txBody>
                    <a:bodyPr/>
                    <a:lstStyle/>
                    <a:p>
                      <a:pPr algn="ctr"/>
                      <a:r>
                        <a:rPr lang="es-ES_tradnl" sz="1300" b="0" noProof="0" dirty="0" err="1">
                          <a:solidFill>
                            <a:schemeClr val="tx1"/>
                          </a:solidFill>
                          <a:latin typeface="+mj-lt"/>
                        </a:rPr>
                        <a:t>Identificador_vehiculo</a:t>
                      </a:r>
                      <a:endParaRPr lang="es-ES_tradnl" sz="1300" b="0" noProof="0" dirty="0">
                        <a:solidFill>
                          <a:schemeClr val="tx1"/>
                        </a:solidFill>
                        <a:latin typeface="+mj-lt"/>
                      </a:endParaRPr>
                    </a:p>
                  </a:txBody>
                  <a:tcPr marL="95987" marR="95987" marT="47994" marB="479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s-ES_tradnl" sz="1300" b="0" noProof="0" dirty="0" err="1">
                          <a:solidFill>
                            <a:schemeClr val="tx1"/>
                          </a:solidFill>
                          <a:latin typeface="+mj-lt"/>
                        </a:rPr>
                        <a:t>fecha_venta</a:t>
                      </a:r>
                      <a:endParaRPr lang="es-ES_tradnl" sz="1300" b="0" noProof="0" dirty="0">
                        <a:solidFill>
                          <a:schemeClr val="tx1"/>
                        </a:solidFill>
                        <a:latin typeface="+mj-lt"/>
                      </a:endParaRPr>
                    </a:p>
                  </a:txBody>
                  <a:tcPr marL="95987" marR="95987" marT="47994" marB="479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282713">
                <a:tc>
                  <a:txBody>
                    <a:bodyPr/>
                    <a:lstStyle/>
                    <a:p>
                      <a:pPr algn="ctr"/>
                      <a:r>
                        <a:rPr lang="es-ES_tradnl" sz="1300" noProof="0" dirty="0">
                          <a:effectLst/>
                          <a:latin typeface="+mj-lt"/>
                        </a:rPr>
                        <a:t>0003407G236</a:t>
                      </a:r>
                    </a:p>
                  </a:txBody>
                  <a:tcPr marL="95987" marR="95987" marT="47994" marB="479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1300" noProof="0" dirty="0">
                          <a:effectLst/>
                          <a:latin typeface="+mj-lt"/>
                        </a:rPr>
                        <a:t>12 de Enero de 1970, a las 3:10 de la tarde</a:t>
                      </a:r>
                    </a:p>
                  </a:txBody>
                  <a:tcPr marL="95987" marR="95987" marT="47994" marB="479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82713">
                <a:tc>
                  <a:txBody>
                    <a:bodyPr/>
                    <a:lstStyle/>
                    <a:p>
                      <a:pPr algn="ctr"/>
                      <a:r>
                        <a:rPr lang="es-ES_tradnl" sz="1300" kern="1200" noProof="0" dirty="0">
                          <a:solidFill>
                            <a:schemeClr val="dk1"/>
                          </a:solidFill>
                          <a:effectLst/>
                          <a:latin typeface="+mn-lt"/>
                          <a:ea typeface="+mn-ea"/>
                          <a:cs typeface="+mn-cs"/>
                        </a:rPr>
                        <a:t>0003507H003</a:t>
                      </a:r>
                    </a:p>
                  </a:txBody>
                  <a:tcPr marL="95987" marR="95987" marT="47994" marB="479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1300" noProof="0" dirty="0">
                          <a:effectLst/>
                          <a:latin typeface="+mj-lt"/>
                        </a:rPr>
                        <a:t>23/07/1970 – 04:34PM</a:t>
                      </a:r>
                    </a:p>
                  </a:txBody>
                  <a:tcPr marL="95987" marR="95987" marT="47994" marB="479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82713">
                <a:tc>
                  <a:txBody>
                    <a:bodyPr/>
                    <a:lstStyle/>
                    <a:p>
                      <a:pPr algn="ctr"/>
                      <a:r>
                        <a:rPr lang="es-ES_tradnl" sz="1300" kern="1200" noProof="0" dirty="0">
                          <a:solidFill>
                            <a:schemeClr val="dk1"/>
                          </a:solidFill>
                          <a:effectLst/>
                          <a:latin typeface="+mn-lt"/>
                          <a:ea typeface="+mn-ea"/>
                          <a:cs typeface="+mn-cs"/>
                        </a:rPr>
                        <a:t>0003407G237</a:t>
                      </a:r>
                    </a:p>
                  </a:txBody>
                  <a:tcPr marL="95987" marR="95987" marT="47994" marB="479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1300" noProof="0" dirty="0">
                          <a:effectLst/>
                          <a:latin typeface="+mj-lt"/>
                        </a:rPr>
                        <a:t>1-Febrero-1970-12-23-34</a:t>
                      </a:r>
                    </a:p>
                  </a:txBody>
                  <a:tcPr marL="95987" marR="95987" marT="47994" marB="4799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
        <p:nvSpPr>
          <p:cNvPr id="32" name="Rectángulo 31">
            <a:extLst>
              <a:ext uri="{FF2B5EF4-FFF2-40B4-BE49-F238E27FC236}">
                <a16:creationId xmlns:a16="http://schemas.microsoft.com/office/drawing/2014/main" id="{B537B650-9030-5C47-BB71-E97EA97AC321}"/>
              </a:ext>
            </a:extLst>
          </p:cNvPr>
          <p:cNvSpPr/>
          <p:nvPr/>
        </p:nvSpPr>
        <p:spPr>
          <a:xfrm>
            <a:off x="569065" y="4895725"/>
            <a:ext cx="5829300" cy="338554"/>
          </a:xfrm>
          <a:prstGeom prst="rect">
            <a:avLst/>
          </a:prstGeom>
        </p:spPr>
        <p:txBody>
          <a:bodyPr wrap="square">
            <a:spAutoFit/>
          </a:bodyPr>
          <a:lstStyle/>
          <a:p>
            <a:pPr marL="285750" indent="-285750">
              <a:buClr>
                <a:srgbClr val="7030A0"/>
              </a:buClr>
              <a:buFont typeface="Wingdings" panose="05000000000000000000" pitchFamily="2" charset="2"/>
              <a:buChar char="§"/>
            </a:pPr>
            <a:r>
              <a:rPr lang="es-ES_tradnl" sz="1600" b="1" dirty="0"/>
              <a:t>Ejemplo 2</a:t>
            </a:r>
            <a:r>
              <a:rPr lang="es-ES_tradnl" sz="1600" dirty="0"/>
              <a:t>: </a:t>
            </a:r>
            <a:r>
              <a:rPr lang="es-ES_tradnl" sz="1200" dirty="0"/>
              <a:t>campos con fechas y horas (forma extendida) </a:t>
            </a:r>
          </a:p>
        </p:txBody>
      </p:sp>
      <p:sp>
        <p:nvSpPr>
          <p:cNvPr id="33" name="Rectángulo 32">
            <a:extLst>
              <a:ext uri="{FF2B5EF4-FFF2-40B4-BE49-F238E27FC236}">
                <a16:creationId xmlns:a16="http://schemas.microsoft.com/office/drawing/2014/main" id="{BB0F103F-5859-1B45-8942-6F0A81178CB6}"/>
              </a:ext>
            </a:extLst>
          </p:cNvPr>
          <p:cNvSpPr/>
          <p:nvPr/>
        </p:nvSpPr>
        <p:spPr>
          <a:xfrm>
            <a:off x="418232" y="7073770"/>
            <a:ext cx="5978102" cy="1267926"/>
          </a:xfrm>
          <a:prstGeom prst="rect">
            <a:avLst/>
          </a:prstGeom>
          <a:noFill/>
          <a:ln w="57150">
            <a:solidFill>
              <a:srgbClr val="00B05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Rectángulo 33">
            <a:extLst>
              <a:ext uri="{FF2B5EF4-FFF2-40B4-BE49-F238E27FC236}">
                <a16:creationId xmlns:a16="http://schemas.microsoft.com/office/drawing/2014/main" id="{198D6D46-5B96-A24F-AE39-06EDF14AF472}"/>
              </a:ext>
            </a:extLst>
          </p:cNvPr>
          <p:cNvSpPr/>
          <p:nvPr/>
        </p:nvSpPr>
        <p:spPr>
          <a:xfrm>
            <a:off x="418232" y="5356118"/>
            <a:ext cx="5968571" cy="1492774"/>
          </a:xfrm>
          <a:prstGeom prst="rect">
            <a:avLst/>
          </a:prstGeom>
          <a:noFill/>
          <a:ln w="57150">
            <a:solidFill>
              <a:srgbClr val="FF5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Marcador de número de diapositiva 1">
            <a:extLst>
              <a:ext uri="{FF2B5EF4-FFF2-40B4-BE49-F238E27FC236}">
                <a16:creationId xmlns:a16="http://schemas.microsoft.com/office/drawing/2014/main" id="{E4DFF38D-D928-4C0B-89DC-4398AFBF1821}"/>
              </a:ext>
            </a:extLst>
          </p:cNvPr>
          <p:cNvSpPr>
            <a:spLocks noGrp="1"/>
          </p:cNvSpPr>
          <p:nvPr>
            <p:ph type="sldNum" sz="quarter" idx="12"/>
          </p:nvPr>
        </p:nvSpPr>
        <p:spPr>
          <a:xfrm>
            <a:off x="5032669" y="9216956"/>
            <a:ext cx="1543050" cy="527403"/>
          </a:xfrm>
        </p:spPr>
        <p:txBody>
          <a:bodyPr/>
          <a:lstStyle/>
          <a:p>
            <a:fld id="{B0B223AA-581B-472F-BB2F-AB3AEAB0FF05}" type="slidenum">
              <a:rPr lang="es-ES" smtClean="0"/>
              <a:t>44</a:t>
            </a:fld>
            <a:endParaRPr lang="es-ES" dirty="0"/>
          </a:p>
        </p:txBody>
      </p:sp>
      <p:pic>
        <p:nvPicPr>
          <p:cNvPr id="25" name="Imagen 24">
            <a:extLst>
              <a:ext uri="{FF2B5EF4-FFF2-40B4-BE49-F238E27FC236}">
                <a16:creationId xmlns:a16="http://schemas.microsoft.com/office/drawing/2014/main" id="{5105E96B-D66D-4C3A-B292-B09C25CA58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33847" y="1237522"/>
            <a:ext cx="538511" cy="597890"/>
          </a:xfrm>
          <a:prstGeom prst="rect">
            <a:avLst/>
          </a:prstGeom>
        </p:spPr>
      </p:pic>
      <p:pic>
        <p:nvPicPr>
          <p:cNvPr id="26" name="Imagen 25">
            <a:extLst>
              <a:ext uri="{FF2B5EF4-FFF2-40B4-BE49-F238E27FC236}">
                <a16:creationId xmlns:a16="http://schemas.microsoft.com/office/drawing/2014/main" id="{C5952977-EFA1-4FAC-A0C7-F2F049DF35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40638" y="5070711"/>
            <a:ext cx="538511" cy="597890"/>
          </a:xfrm>
          <a:prstGeom prst="rect">
            <a:avLst/>
          </a:prstGeom>
        </p:spPr>
      </p:pic>
      <p:pic>
        <p:nvPicPr>
          <p:cNvPr id="27" name="Imagen 26">
            <a:extLst>
              <a:ext uri="{FF2B5EF4-FFF2-40B4-BE49-F238E27FC236}">
                <a16:creationId xmlns:a16="http://schemas.microsoft.com/office/drawing/2014/main" id="{BB49EEC0-A157-4F19-A7E6-47C1CADA16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09780" y="6775538"/>
            <a:ext cx="591315" cy="589395"/>
          </a:xfrm>
          <a:prstGeom prst="rect">
            <a:avLst/>
          </a:prstGeom>
        </p:spPr>
      </p:pic>
      <p:pic>
        <p:nvPicPr>
          <p:cNvPr id="28" name="Imagen 27">
            <a:extLst>
              <a:ext uri="{FF2B5EF4-FFF2-40B4-BE49-F238E27FC236}">
                <a16:creationId xmlns:a16="http://schemas.microsoft.com/office/drawing/2014/main" id="{F6871216-4B19-4BE2-81C4-46ECCC0B71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6421" y="2827018"/>
            <a:ext cx="591315" cy="589395"/>
          </a:xfrm>
          <a:prstGeom prst="rect">
            <a:avLst/>
          </a:prstGeom>
        </p:spPr>
      </p:pic>
    </p:spTree>
    <p:extLst>
      <p:ext uri="{BB962C8B-B14F-4D97-AF65-F5344CB8AC3E}">
        <p14:creationId xmlns:p14="http://schemas.microsoft.com/office/powerpoint/2010/main" val="28115778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ángulo 23">
            <a:extLst>
              <a:ext uri="{FF2B5EF4-FFF2-40B4-BE49-F238E27FC236}">
                <a16:creationId xmlns:a16="http://schemas.microsoft.com/office/drawing/2014/main" id="{29EB1D6E-970F-42BD-9256-B0A6854B5C7A}"/>
              </a:ext>
            </a:extLst>
          </p:cNvPr>
          <p:cNvSpPr/>
          <p:nvPr/>
        </p:nvSpPr>
        <p:spPr>
          <a:xfrm>
            <a:off x="5179631" y="7046"/>
            <a:ext cx="1678369" cy="783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Marcador de número de diapositiva 1">
            <a:extLst>
              <a:ext uri="{FF2B5EF4-FFF2-40B4-BE49-F238E27FC236}">
                <a16:creationId xmlns:a16="http://schemas.microsoft.com/office/drawing/2014/main" id="{32AB292C-DF7A-4A28-AA7E-699188642168}"/>
              </a:ext>
            </a:extLst>
          </p:cNvPr>
          <p:cNvSpPr>
            <a:spLocks noGrp="1"/>
          </p:cNvSpPr>
          <p:nvPr>
            <p:ph type="sldNum" sz="quarter" idx="12"/>
          </p:nvPr>
        </p:nvSpPr>
        <p:spPr/>
        <p:txBody>
          <a:bodyPr/>
          <a:lstStyle/>
          <a:p>
            <a:fld id="{B0B223AA-581B-472F-BB2F-AB3AEAB0FF05}" type="slidenum">
              <a:rPr lang="es-ES" smtClean="0"/>
              <a:t>45</a:t>
            </a:fld>
            <a:endParaRPr lang="es-ES" dirty="0"/>
          </a:p>
        </p:txBody>
      </p:sp>
      <p:sp>
        <p:nvSpPr>
          <p:cNvPr id="3" name="CuadroTexto 2">
            <a:extLst>
              <a:ext uri="{FF2B5EF4-FFF2-40B4-BE49-F238E27FC236}">
                <a16:creationId xmlns:a16="http://schemas.microsoft.com/office/drawing/2014/main" id="{E8DB6806-A595-40DB-9869-D623B20FB4A5}"/>
              </a:ext>
            </a:extLst>
          </p:cNvPr>
          <p:cNvSpPr txBox="1"/>
          <p:nvPr/>
        </p:nvSpPr>
        <p:spPr>
          <a:xfrm>
            <a:off x="-64961" y="2822712"/>
            <a:ext cx="884791" cy="769441"/>
          </a:xfrm>
          <a:prstGeom prst="rect">
            <a:avLst/>
          </a:prstGeom>
          <a:noFill/>
        </p:spPr>
        <p:txBody>
          <a:bodyPr wrap="square" rtlCol="0">
            <a:spAutoFit/>
          </a:bodyPr>
          <a:lstStyle/>
          <a:p>
            <a:pPr algn="ctr"/>
            <a:r>
              <a:rPr lang="es-ES" sz="4400" spc="-150" dirty="0">
                <a:solidFill>
                  <a:schemeClr val="bg1"/>
                </a:solidFill>
                <a:latin typeface="Neutra Text" panose="02000000000000000000" pitchFamily="50" charset="0"/>
              </a:rPr>
              <a:t>04</a:t>
            </a:r>
          </a:p>
        </p:txBody>
      </p:sp>
      <p:sp>
        <p:nvSpPr>
          <p:cNvPr id="4" name="CuadroTexto 3">
            <a:extLst>
              <a:ext uri="{FF2B5EF4-FFF2-40B4-BE49-F238E27FC236}">
                <a16:creationId xmlns:a16="http://schemas.microsoft.com/office/drawing/2014/main" id="{66B7B321-A0EC-4DCF-BF92-FC919913E419}"/>
              </a:ext>
            </a:extLst>
          </p:cNvPr>
          <p:cNvSpPr txBox="1"/>
          <p:nvPr/>
        </p:nvSpPr>
        <p:spPr>
          <a:xfrm>
            <a:off x="839702" y="1295063"/>
            <a:ext cx="1414365" cy="1107996"/>
          </a:xfrm>
          <a:prstGeom prst="rect">
            <a:avLst/>
          </a:prstGeom>
          <a:noFill/>
        </p:spPr>
        <p:txBody>
          <a:bodyPr wrap="square" rtlCol="0">
            <a:spAutoFit/>
          </a:bodyPr>
          <a:lstStyle/>
          <a:p>
            <a:r>
              <a:rPr lang="es-ES" sz="6600" spc="-300" dirty="0">
                <a:solidFill>
                  <a:srgbClr val="801F8A"/>
                </a:solidFill>
                <a:latin typeface="Neutra Text" panose="02000000000000000000" pitchFamily="50" charset="0"/>
              </a:rPr>
              <a:t>P13</a:t>
            </a:r>
          </a:p>
        </p:txBody>
      </p:sp>
      <p:pic>
        <p:nvPicPr>
          <p:cNvPr id="5" name="Imagen 4">
            <a:extLst>
              <a:ext uri="{FF2B5EF4-FFF2-40B4-BE49-F238E27FC236}">
                <a16:creationId xmlns:a16="http://schemas.microsoft.com/office/drawing/2014/main" id="{3FA5803D-35C6-412D-8691-AA492D7142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9351" y="2331107"/>
            <a:ext cx="5632594" cy="79617"/>
          </a:xfrm>
          <a:prstGeom prst="rect">
            <a:avLst/>
          </a:prstGeom>
        </p:spPr>
      </p:pic>
      <p:sp>
        <p:nvSpPr>
          <p:cNvPr id="6" name="CuadroTexto 5">
            <a:extLst>
              <a:ext uri="{FF2B5EF4-FFF2-40B4-BE49-F238E27FC236}">
                <a16:creationId xmlns:a16="http://schemas.microsoft.com/office/drawing/2014/main" id="{2D8AAE17-594D-41E7-BA26-5987FF4B95F8}"/>
              </a:ext>
            </a:extLst>
          </p:cNvPr>
          <p:cNvSpPr txBox="1"/>
          <p:nvPr/>
        </p:nvSpPr>
        <p:spPr>
          <a:xfrm>
            <a:off x="2072087" y="1091987"/>
            <a:ext cx="4628752" cy="1200329"/>
          </a:xfrm>
          <a:prstGeom prst="rect">
            <a:avLst/>
          </a:prstGeom>
          <a:noFill/>
        </p:spPr>
        <p:txBody>
          <a:bodyPr wrap="square" rtlCol="0">
            <a:spAutoFit/>
          </a:bodyPr>
          <a:lstStyle/>
          <a:p>
            <a:r>
              <a:rPr lang="es-ES_tradnl" sz="3600" dirty="0">
                <a:latin typeface="Neutra Text" panose="02000000000000000000" pitchFamily="50" charset="0"/>
              </a:rPr>
              <a:t>Campos con números de teléfono</a:t>
            </a:r>
            <a:endParaRPr lang="es-ES" sz="3600" spc="-150" dirty="0">
              <a:latin typeface="Neutra Text" panose="02000000000000000000" pitchFamily="50" charset="0"/>
            </a:endParaRPr>
          </a:p>
        </p:txBody>
      </p:sp>
      <p:sp>
        <p:nvSpPr>
          <p:cNvPr id="9" name="Rectángulo 8">
            <a:extLst>
              <a:ext uri="{FF2B5EF4-FFF2-40B4-BE49-F238E27FC236}">
                <a16:creationId xmlns:a16="http://schemas.microsoft.com/office/drawing/2014/main" id="{3AABEB35-EF3A-421A-AF07-E6E84E8769FA}"/>
              </a:ext>
            </a:extLst>
          </p:cNvPr>
          <p:cNvSpPr/>
          <p:nvPr/>
        </p:nvSpPr>
        <p:spPr>
          <a:xfrm>
            <a:off x="949596" y="2568168"/>
            <a:ext cx="5384755" cy="3108543"/>
          </a:xfrm>
          <a:prstGeom prst="rect">
            <a:avLst/>
          </a:prstGeom>
        </p:spPr>
        <p:txBody>
          <a:bodyPr wrap="square">
            <a:spAutoFit/>
          </a:bodyPr>
          <a:lstStyle/>
          <a:p>
            <a:pPr marL="228600" indent="-228600" algn="just">
              <a:spcBef>
                <a:spcPts val="600"/>
              </a:spcBef>
              <a:spcAft>
                <a:spcPts val="600"/>
              </a:spcAft>
              <a:buClr>
                <a:srgbClr val="7030A0"/>
              </a:buClr>
              <a:buFont typeface="Wingdings" panose="05000000000000000000" pitchFamily="2" charset="2"/>
              <a:buChar char="§"/>
            </a:pPr>
            <a:r>
              <a:rPr lang="es-ES_tradnl" sz="1200" dirty="0"/>
              <a:t>Cuando se incluyen valores con números de teléfono, lo más importante es asegurar la consistencia en el formato de esos números a lo largo de todos los valores de la columna. Es decir, se podría usar +34-6660000 </a:t>
            </a:r>
            <a:r>
              <a:rPr lang="es-ES_tradnl" sz="1200" dirty="0" err="1"/>
              <a:t>ó</a:t>
            </a:r>
            <a:r>
              <a:rPr lang="es-ES_tradnl" sz="1200" dirty="0"/>
              <a:t> (34)6660000 </a:t>
            </a:r>
            <a:r>
              <a:rPr lang="es-ES_tradnl" sz="1200" dirty="0" err="1"/>
              <a:t>ó</a:t>
            </a:r>
            <a:r>
              <a:rPr lang="es-ES_tradnl" sz="1200" dirty="0"/>
              <a:t> 34-666-00-00, pero siempre el mismo formato.</a:t>
            </a:r>
            <a:endParaRPr lang="en-US" sz="1200" dirty="0"/>
          </a:p>
          <a:p>
            <a:pPr marL="228600" indent="-228600" algn="just">
              <a:spcBef>
                <a:spcPts val="600"/>
              </a:spcBef>
              <a:spcAft>
                <a:spcPts val="600"/>
              </a:spcAft>
              <a:buClr>
                <a:srgbClr val="7030A0"/>
              </a:buClr>
              <a:buFont typeface="Wingdings" panose="05000000000000000000" pitchFamily="2" charset="2"/>
              <a:buChar char="§"/>
            </a:pPr>
            <a:r>
              <a:rPr lang="es-ES_tradnl" sz="1200" dirty="0"/>
              <a:t>A tener en cuenta:</a:t>
            </a:r>
          </a:p>
          <a:p>
            <a:pPr marL="685800" lvl="1" indent="-228600" algn="just">
              <a:spcBef>
                <a:spcPts val="600"/>
              </a:spcBef>
              <a:spcAft>
                <a:spcPts val="600"/>
              </a:spcAft>
              <a:buClr>
                <a:srgbClr val="7030A0"/>
              </a:buClr>
              <a:buFont typeface="Arial" panose="020B0604020202020204" pitchFamily="34" charset="0"/>
              <a:buChar char="•"/>
            </a:pPr>
            <a:r>
              <a:rPr lang="es-ES" sz="1200" dirty="0"/>
              <a:t>Cuando sea necesario incluir más de un número de teléfono como valor de un campo, deberán agregarse nuevos campos.</a:t>
            </a:r>
          </a:p>
          <a:p>
            <a:pPr marL="685800" lvl="1" indent="-228600" algn="just">
              <a:spcBef>
                <a:spcPts val="600"/>
              </a:spcBef>
              <a:spcAft>
                <a:spcPts val="600"/>
              </a:spcAft>
              <a:buClr>
                <a:srgbClr val="7030A0"/>
              </a:buClr>
              <a:buFont typeface="Arial" panose="020B0604020202020204" pitchFamily="34" charset="0"/>
              <a:buChar char="•"/>
            </a:pPr>
            <a:r>
              <a:rPr lang="es-ES_tradnl" sz="1200" dirty="0"/>
              <a:t>Es recomendable incluir el código de país precediendo al número de teléfono.</a:t>
            </a:r>
          </a:p>
          <a:p>
            <a:pPr marL="685800" lvl="1" indent="-228600" algn="just">
              <a:spcBef>
                <a:spcPts val="600"/>
              </a:spcBef>
              <a:spcAft>
                <a:spcPts val="600"/>
              </a:spcAft>
              <a:buClr>
                <a:srgbClr val="7030A0"/>
              </a:buClr>
              <a:buFont typeface="Arial" panose="020B0604020202020204" pitchFamily="34" charset="0"/>
              <a:buChar char="•"/>
            </a:pPr>
            <a:r>
              <a:rPr lang="es-ES" sz="1200" dirty="0"/>
              <a:t>Para números de teléfono que requieran la inclusión de un número interno, por ejemplo, una extensión, deberá considerarse la inclusión de otro campo de tipo texto, ya que los números de uso interno pueden incluir determinados caracteres. Por ejemplo: "*86", “#36”, etc.</a:t>
            </a:r>
            <a:endParaRPr lang="en-US" sz="1200" dirty="0"/>
          </a:p>
        </p:txBody>
      </p:sp>
      <p:pic>
        <p:nvPicPr>
          <p:cNvPr id="10" name="Imagen 9">
            <a:extLst>
              <a:ext uri="{FF2B5EF4-FFF2-40B4-BE49-F238E27FC236}">
                <a16:creationId xmlns:a16="http://schemas.microsoft.com/office/drawing/2014/main" id="{7407AA28-4AB3-4724-9815-880D306498B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3754" b="18115"/>
          <a:stretch/>
        </p:blipFill>
        <p:spPr>
          <a:xfrm>
            <a:off x="0" y="6185746"/>
            <a:ext cx="6858000" cy="2996354"/>
          </a:xfrm>
          <a:prstGeom prst="rect">
            <a:avLst/>
          </a:prstGeom>
        </p:spPr>
      </p:pic>
      <p:sp>
        <p:nvSpPr>
          <p:cNvPr id="11" name="Rectángulo 10">
            <a:extLst>
              <a:ext uri="{FF2B5EF4-FFF2-40B4-BE49-F238E27FC236}">
                <a16:creationId xmlns:a16="http://schemas.microsoft.com/office/drawing/2014/main" id="{726C1C61-4CAB-4791-A30A-6BEC6DD212B2}"/>
              </a:ext>
            </a:extLst>
          </p:cNvPr>
          <p:cNvSpPr/>
          <p:nvPr/>
        </p:nvSpPr>
        <p:spPr>
          <a:xfrm>
            <a:off x="0" y="6085082"/>
            <a:ext cx="6858000" cy="3108543"/>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3" name="Grupo 12">
            <a:extLst>
              <a:ext uri="{FF2B5EF4-FFF2-40B4-BE49-F238E27FC236}">
                <a16:creationId xmlns:a16="http://schemas.microsoft.com/office/drawing/2014/main" id="{6B8AA0AB-5D5A-4837-9D11-CB09D7CC063F}"/>
              </a:ext>
            </a:extLst>
          </p:cNvPr>
          <p:cNvGrpSpPr/>
          <p:nvPr/>
        </p:nvGrpSpPr>
        <p:grpSpPr>
          <a:xfrm>
            <a:off x="5752752" y="75248"/>
            <a:ext cx="576796" cy="659105"/>
            <a:chOff x="860118" y="7709734"/>
            <a:chExt cx="309075" cy="353180"/>
          </a:xfrm>
        </p:grpSpPr>
        <p:sp>
          <p:nvSpPr>
            <p:cNvPr id="14" name="Rectángulo 13">
              <a:extLst>
                <a:ext uri="{FF2B5EF4-FFF2-40B4-BE49-F238E27FC236}">
                  <a16:creationId xmlns:a16="http://schemas.microsoft.com/office/drawing/2014/main" id="{0F2E2938-7B36-45AE-9F6B-DECE92E98F20}"/>
                </a:ext>
              </a:extLst>
            </p:cNvPr>
            <p:cNvSpPr/>
            <p:nvPr/>
          </p:nvSpPr>
          <p:spPr>
            <a:xfrm>
              <a:off x="860118" y="7709734"/>
              <a:ext cx="82857" cy="74574"/>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00" b="1" dirty="0">
                  <a:latin typeface="Neutra Text" panose="02000000000000000000" pitchFamily="50" charset="0"/>
                </a:rPr>
                <a:t>1</a:t>
              </a:r>
            </a:p>
          </p:txBody>
        </p:sp>
        <p:sp>
          <p:nvSpPr>
            <p:cNvPr id="15" name="Rectángulo 14">
              <a:extLst>
                <a:ext uri="{FF2B5EF4-FFF2-40B4-BE49-F238E27FC236}">
                  <a16:creationId xmlns:a16="http://schemas.microsoft.com/office/drawing/2014/main" id="{B6D8024B-2AD8-4F2A-B47D-285327079D9C}"/>
                </a:ext>
              </a:extLst>
            </p:cNvPr>
            <p:cNvSpPr/>
            <p:nvPr/>
          </p:nvSpPr>
          <p:spPr>
            <a:xfrm>
              <a:off x="974418" y="7709734"/>
              <a:ext cx="82857" cy="74574"/>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00" b="1" dirty="0">
                  <a:latin typeface="Neutra Text" panose="02000000000000000000" pitchFamily="50" charset="0"/>
                </a:rPr>
                <a:t>2</a:t>
              </a:r>
            </a:p>
          </p:txBody>
        </p:sp>
        <p:sp>
          <p:nvSpPr>
            <p:cNvPr id="16" name="Rectángulo 15">
              <a:extLst>
                <a:ext uri="{FF2B5EF4-FFF2-40B4-BE49-F238E27FC236}">
                  <a16:creationId xmlns:a16="http://schemas.microsoft.com/office/drawing/2014/main" id="{C5468CD5-CDEB-41E2-86EF-B32CF12D97C6}"/>
                </a:ext>
              </a:extLst>
            </p:cNvPr>
            <p:cNvSpPr/>
            <p:nvPr/>
          </p:nvSpPr>
          <p:spPr>
            <a:xfrm>
              <a:off x="1086336" y="7709734"/>
              <a:ext cx="82857" cy="74574"/>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00" b="1" dirty="0">
                  <a:latin typeface="Neutra Text" panose="02000000000000000000" pitchFamily="50" charset="0"/>
                </a:rPr>
                <a:t>3</a:t>
              </a:r>
            </a:p>
          </p:txBody>
        </p:sp>
        <p:sp>
          <p:nvSpPr>
            <p:cNvPr id="17" name="Rectángulo 16">
              <a:extLst>
                <a:ext uri="{FF2B5EF4-FFF2-40B4-BE49-F238E27FC236}">
                  <a16:creationId xmlns:a16="http://schemas.microsoft.com/office/drawing/2014/main" id="{411FAD90-AF98-4909-9FF5-36DCCE3B9BBB}"/>
                </a:ext>
              </a:extLst>
            </p:cNvPr>
            <p:cNvSpPr/>
            <p:nvPr/>
          </p:nvSpPr>
          <p:spPr>
            <a:xfrm>
              <a:off x="860118" y="7804984"/>
              <a:ext cx="82857" cy="74574"/>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00" b="1" dirty="0">
                  <a:latin typeface="Neutra Text" panose="02000000000000000000" pitchFamily="50" charset="0"/>
                </a:rPr>
                <a:t>4</a:t>
              </a:r>
            </a:p>
          </p:txBody>
        </p:sp>
        <p:sp>
          <p:nvSpPr>
            <p:cNvPr id="18" name="Rectángulo 17">
              <a:extLst>
                <a:ext uri="{FF2B5EF4-FFF2-40B4-BE49-F238E27FC236}">
                  <a16:creationId xmlns:a16="http://schemas.microsoft.com/office/drawing/2014/main" id="{B91CF9CD-986D-42C8-938B-A73EDDD1C526}"/>
                </a:ext>
              </a:extLst>
            </p:cNvPr>
            <p:cNvSpPr/>
            <p:nvPr/>
          </p:nvSpPr>
          <p:spPr>
            <a:xfrm>
              <a:off x="974418" y="7804984"/>
              <a:ext cx="82857" cy="74574"/>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00" b="1" dirty="0">
                  <a:latin typeface="Neutra Text" panose="02000000000000000000" pitchFamily="50" charset="0"/>
                </a:rPr>
                <a:t>5</a:t>
              </a:r>
            </a:p>
          </p:txBody>
        </p:sp>
        <p:sp>
          <p:nvSpPr>
            <p:cNvPr id="19" name="Rectángulo 18">
              <a:extLst>
                <a:ext uri="{FF2B5EF4-FFF2-40B4-BE49-F238E27FC236}">
                  <a16:creationId xmlns:a16="http://schemas.microsoft.com/office/drawing/2014/main" id="{7C42E2DD-41CE-4DDB-BE41-CD173B51167B}"/>
                </a:ext>
              </a:extLst>
            </p:cNvPr>
            <p:cNvSpPr/>
            <p:nvPr/>
          </p:nvSpPr>
          <p:spPr>
            <a:xfrm>
              <a:off x="1086336" y="7804984"/>
              <a:ext cx="82857" cy="74574"/>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00" b="1" dirty="0">
                  <a:latin typeface="Neutra Text" panose="02000000000000000000" pitchFamily="50" charset="0"/>
                </a:rPr>
                <a:t>6</a:t>
              </a:r>
            </a:p>
          </p:txBody>
        </p:sp>
        <p:sp>
          <p:nvSpPr>
            <p:cNvPr id="20" name="Rectángulo 19">
              <a:extLst>
                <a:ext uri="{FF2B5EF4-FFF2-40B4-BE49-F238E27FC236}">
                  <a16:creationId xmlns:a16="http://schemas.microsoft.com/office/drawing/2014/main" id="{639D932E-8491-4A19-9FE0-2CE21994A52D}"/>
                </a:ext>
              </a:extLst>
            </p:cNvPr>
            <p:cNvSpPr/>
            <p:nvPr/>
          </p:nvSpPr>
          <p:spPr>
            <a:xfrm>
              <a:off x="860118" y="7900234"/>
              <a:ext cx="82857" cy="74574"/>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00" b="1" dirty="0">
                  <a:latin typeface="Neutra Text" panose="02000000000000000000" pitchFamily="50" charset="0"/>
                </a:rPr>
                <a:t>7</a:t>
              </a:r>
            </a:p>
          </p:txBody>
        </p:sp>
        <p:sp>
          <p:nvSpPr>
            <p:cNvPr id="21" name="Rectángulo 20">
              <a:extLst>
                <a:ext uri="{FF2B5EF4-FFF2-40B4-BE49-F238E27FC236}">
                  <a16:creationId xmlns:a16="http://schemas.microsoft.com/office/drawing/2014/main" id="{4F03DE0F-82E0-49CB-A14F-D10119779907}"/>
                </a:ext>
              </a:extLst>
            </p:cNvPr>
            <p:cNvSpPr/>
            <p:nvPr/>
          </p:nvSpPr>
          <p:spPr>
            <a:xfrm>
              <a:off x="974418" y="7900234"/>
              <a:ext cx="82857" cy="74574"/>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00" b="1" dirty="0">
                  <a:latin typeface="Neutra Text" panose="02000000000000000000" pitchFamily="50" charset="0"/>
                </a:rPr>
                <a:t>8</a:t>
              </a:r>
            </a:p>
          </p:txBody>
        </p:sp>
        <p:sp>
          <p:nvSpPr>
            <p:cNvPr id="22" name="Rectángulo 21">
              <a:extLst>
                <a:ext uri="{FF2B5EF4-FFF2-40B4-BE49-F238E27FC236}">
                  <a16:creationId xmlns:a16="http://schemas.microsoft.com/office/drawing/2014/main" id="{07E4DC5D-6321-4E92-9E2E-4964089D04A3}"/>
                </a:ext>
              </a:extLst>
            </p:cNvPr>
            <p:cNvSpPr/>
            <p:nvPr/>
          </p:nvSpPr>
          <p:spPr>
            <a:xfrm>
              <a:off x="1086336" y="7900234"/>
              <a:ext cx="82857" cy="74574"/>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00" b="1" dirty="0">
                  <a:latin typeface="Neutra Text" panose="02000000000000000000" pitchFamily="50" charset="0"/>
                </a:rPr>
                <a:t>9</a:t>
              </a:r>
            </a:p>
          </p:txBody>
        </p:sp>
        <p:sp>
          <p:nvSpPr>
            <p:cNvPr id="23" name="Rectángulo 22">
              <a:extLst>
                <a:ext uri="{FF2B5EF4-FFF2-40B4-BE49-F238E27FC236}">
                  <a16:creationId xmlns:a16="http://schemas.microsoft.com/office/drawing/2014/main" id="{FD5DED46-F4C4-47CE-8333-F87A847C3AD4}"/>
                </a:ext>
              </a:extLst>
            </p:cNvPr>
            <p:cNvSpPr/>
            <p:nvPr/>
          </p:nvSpPr>
          <p:spPr>
            <a:xfrm>
              <a:off x="974418" y="7988340"/>
              <a:ext cx="82857" cy="74574"/>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00" b="1" dirty="0">
                  <a:latin typeface="Neutra Text" panose="02000000000000000000" pitchFamily="50" charset="0"/>
                </a:rPr>
                <a:t>0</a:t>
              </a:r>
            </a:p>
          </p:txBody>
        </p:sp>
      </p:grpSp>
      <p:sp>
        <p:nvSpPr>
          <p:cNvPr id="25" name="CuadroTexto 24">
            <a:extLst>
              <a:ext uri="{FF2B5EF4-FFF2-40B4-BE49-F238E27FC236}">
                <a16:creationId xmlns:a16="http://schemas.microsoft.com/office/drawing/2014/main" id="{B1C2E283-ABAE-44B1-BDAF-C20A26428958}"/>
              </a:ext>
            </a:extLst>
          </p:cNvPr>
          <p:cNvSpPr txBox="1"/>
          <p:nvPr/>
        </p:nvSpPr>
        <p:spPr>
          <a:xfrm>
            <a:off x="0" y="7287558"/>
            <a:ext cx="4203700" cy="2400657"/>
          </a:xfrm>
          <a:prstGeom prst="rect">
            <a:avLst/>
          </a:prstGeom>
          <a:noFill/>
        </p:spPr>
        <p:txBody>
          <a:bodyPr wrap="square" rtlCol="0">
            <a:spAutoFit/>
          </a:bodyPr>
          <a:lstStyle/>
          <a:p>
            <a:r>
              <a:rPr lang="es-ES_tradnl" sz="15000" b="1" spc="-300" dirty="0">
                <a:solidFill>
                  <a:schemeClr val="tx1">
                    <a:alpha val="16000"/>
                  </a:schemeClr>
                </a:solidFill>
                <a:latin typeface="Neutra Text" panose="02000000000000000000" pitchFamily="50" charset="0"/>
              </a:rPr>
              <a:t>CSV</a:t>
            </a:r>
            <a:endParaRPr lang="es-ES" sz="15000" b="1" spc="-300" dirty="0">
              <a:solidFill>
                <a:schemeClr val="tx1">
                  <a:alpha val="16000"/>
                </a:schemeClr>
              </a:solidFill>
              <a:latin typeface="Neutra Text" panose="02000000000000000000" pitchFamily="50" charset="0"/>
            </a:endParaRPr>
          </a:p>
        </p:txBody>
      </p:sp>
    </p:spTree>
    <p:extLst>
      <p:ext uri="{BB962C8B-B14F-4D97-AF65-F5344CB8AC3E}">
        <p14:creationId xmlns:p14="http://schemas.microsoft.com/office/powerpoint/2010/main" val="30760233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ángulo 22">
            <a:extLst>
              <a:ext uri="{FF2B5EF4-FFF2-40B4-BE49-F238E27FC236}">
                <a16:creationId xmlns:a16="http://schemas.microsoft.com/office/drawing/2014/main" id="{F39C4615-6D4E-4DCF-926F-539978ADE1F1}"/>
              </a:ext>
            </a:extLst>
          </p:cNvPr>
          <p:cNvSpPr/>
          <p:nvPr/>
        </p:nvSpPr>
        <p:spPr>
          <a:xfrm>
            <a:off x="5179631" y="7046"/>
            <a:ext cx="1678369" cy="783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Marcador de número de diapositiva 1">
            <a:extLst>
              <a:ext uri="{FF2B5EF4-FFF2-40B4-BE49-F238E27FC236}">
                <a16:creationId xmlns:a16="http://schemas.microsoft.com/office/drawing/2014/main" id="{6CC2E26E-0327-4E3F-9B79-FEEFAE57533B}"/>
              </a:ext>
            </a:extLst>
          </p:cNvPr>
          <p:cNvSpPr>
            <a:spLocks noGrp="1"/>
          </p:cNvSpPr>
          <p:nvPr>
            <p:ph type="sldNum" sz="quarter" idx="12"/>
          </p:nvPr>
        </p:nvSpPr>
        <p:spPr/>
        <p:txBody>
          <a:bodyPr/>
          <a:lstStyle/>
          <a:p>
            <a:fld id="{B0B223AA-581B-472F-BB2F-AB3AEAB0FF05}" type="slidenum">
              <a:rPr lang="es-ES" smtClean="0"/>
              <a:t>46</a:t>
            </a:fld>
            <a:endParaRPr lang="es-ES" dirty="0"/>
          </a:p>
        </p:txBody>
      </p:sp>
      <p:graphicFrame>
        <p:nvGraphicFramePr>
          <p:cNvPr id="3" name="Table 8">
            <a:extLst>
              <a:ext uri="{FF2B5EF4-FFF2-40B4-BE49-F238E27FC236}">
                <a16:creationId xmlns:a16="http://schemas.microsoft.com/office/drawing/2014/main" id="{C0B21D7F-CAE1-4C54-83F2-AE0680686068}"/>
              </a:ext>
            </a:extLst>
          </p:cNvPr>
          <p:cNvGraphicFramePr>
            <a:graphicFrameLocks noGrp="1"/>
          </p:cNvGraphicFramePr>
          <p:nvPr>
            <p:extLst>
              <p:ext uri="{D42A27DB-BD31-4B8C-83A1-F6EECF244321}">
                <p14:modId xmlns:p14="http://schemas.microsoft.com/office/powerpoint/2010/main" val="2719895702"/>
              </p:ext>
            </p:extLst>
          </p:nvPr>
        </p:nvGraphicFramePr>
        <p:xfrm>
          <a:off x="427762" y="4582391"/>
          <a:ext cx="5931036" cy="1890980"/>
        </p:xfrm>
        <a:graphic>
          <a:graphicData uri="http://schemas.openxmlformats.org/drawingml/2006/table">
            <a:tbl>
              <a:tblPr firstRow="1" bandRow="1">
                <a:tableStyleId>{5C22544A-7EE6-4342-B048-85BDC9FD1C3A}</a:tableStyleId>
              </a:tblPr>
              <a:tblGrid>
                <a:gridCol w="2965518">
                  <a:extLst>
                    <a:ext uri="{9D8B030D-6E8A-4147-A177-3AD203B41FA5}">
                      <a16:colId xmlns:a16="http://schemas.microsoft.com/office/drawing/2014/main" val="20000"/>
                    </a:ext>
                  </a:extLst>
                </a:gridCol>
                <a:gridCol w="2965518">
                  <a:extLst>
                    <a:ext uri="{9D8B030D-6E8A-4147-A177-3AD203B41FA5}">
                      <a16:colId xmlns:a16="http://schemas.microsoft.com/office/drawing/2014/main" val="20001"/>
                    </a:ext>
                  </a:extLst>
                </a:gridCol>
              </a:tblGrid>
              <a:tr h="378196">
                <a:tc>
                  <a:txBody>
                    <a:bodyPr/>
                    <a:lstStyle/>
                    <a:p>
                      <a:pPr algn="ctr"/>
                      <a:r>
                        <a:rPr lang="es-ES_tradnl" sz="1300" b="0" noProof="0" dirty="0">
                          <a:solidFill>
                            <a:schemeClr val="tx1"/>
                          </a:solidFill>
                          <a:latin typeface="+mj-lt"/>
                        </a:rPr>
                        <a:t>marca</a:t>
                      </a:r>
                    </a:p>
                  </a:txBody>
                  <a:tcPr marL="93254" marR="93254" marT="46627" marB="466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s-ES_tradnl" sz="1300" b="0" noProof="0" dirty="0" err="1">
                          <a:solidFill>
                            <a:schemeClr val="tx1"/>
                          </a:solidFill>
                          <a:latin typeface="+mj-lt"/>
                        </a:rPr>
                        <a:t>concesionario_número_teléfono</a:t>
                      </a:r>
                      <a:endParaRPr lang="es-ES_tradnl" sz="1300" b="0" noProof="0" dirty="0">
                        <a:solidFill>
                          <a:schemeClr val="tx1"/>
                        </a:solidFill>
                        <a:latin typeface="+mj-lt"/>
                      </a:endParaRPr>
                    </a:p>
                  </a:txBody>
                  <a:tcPr marL="93254" marR="93254" marT="46627" marB="466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378196">
                <a:tc>
                  <a:txBody>
                    <a:bodyPr/>
                    <a:lstStyle/>
                    <a:p>
                      <a:pPr algn="ctr"/>
                      <a:r>
                        <a:rPr lang="es-ES_tradnl" sz="1300" noProof="0" dirty="0">
                          <a:effectLst/>
                          <a:latin typeface="+mj-lt"/>
                        </a:rPr>
                        <a:t>chevrolet chevelle malibu</a:t>
                      </a:r>
                    </a:p>
                  </a:txBody>
                  <a:tcPr marL="93254" marR="93254" marT="46627" marB="466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1300" dirty="0"/>
                        <a:t>+34-6760000</a:t>
                      </a:r>
                      <a:endParaRPr lang="es-ES_tradnl" sz="1300" noProof="0" dirty="0">
                        <a:effectLst/>
                        <a:latin typeface="+mj-lt"/>
                      </a:endParaRPr>
                    </a:p>
                  </a:txBody>
                  <a:tcPr marL="93254" marR="93254" marT="46627" marB="466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8196">
                <a:tc>
                  <a:txBody>
                    <a:bodyPr/>
                    <a:lstStyle/>
                    <a:p>
                      <a:pPr algn="ctr"/>
                      <a:r>
                        <a:rPr lang="es-ES_tradnl" sz="1300" noProof="0" dirty="0">
                          <a:effectLst/>
                          <a:latin typeface="+mj-lt"/>
                        </a:rPr>
                        <a:t>buick skylark 320</a:t>
                      </a:r>
                    </a:p>
                  </a:txBody>
                  <a:tcPr marL="93254" marR="93254" marT="46627" marB="466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1300" dirty="0"/>
                        <a:t>+34-6960001</a:t>
                      </a:r>
                      <a:endParaRPr lang="es-ES_tradnl" sz="1300" noProof="0" dirty="0">
                        <a:effectLst/>
                        <a:latin typeface="+mj-lt"/>
                      </a:endParaRPr>
                    </a:p>
                  </a:txBody>
                  <a:tcPr marL="93254" marR="93254" marT="46627" marB="466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8196">
                <a:tc>
                  <a:txBody>
                    <a:bodyPr/>
                    <a:lstStyle/>
                    <a:p>
                      <a:pPr algn="ctr"/>
                      <a:r>
                        <a:rPr lang="es-ES_tradnl" sz="1300" noProof="0" dirty="0">
                          <a:effectLst/>
                          <a:latin typeface="+mj-lt"/>
                        </a:rPr>
                        <a:t>plymouth satellite</a:t>
                      </a:r>
                    </a:p>
                  </a:txBody>
                  <a:tcPr marL="93254" marR="93254" marT="46627" marB="466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1300" dirty="0"/>
                        <a:t>+34-6760003</a:t>
                      </a:r>
                      <a:endParaRPr lang="es-ES_tradnl" sz="1300" noProof="0" dirty="0">
                        <a:effectLst/>
                        <a:latin typeface="+mj-lt"/>
                      </a:endParaRPr>
                    </a:p>
                  </a:txBody>
                  <a:tcPr marL="93254" marR="93254" marT="46627" marB="466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8196">
                <a:tc>
                  <a:txBody>
                    <a:bodyPr/>
                    <a:lstStyle/>
                    <a:p>
                      <a:pPr algn="ctr"/>
                      <a:r>
                        <a:rPr lang="es-ES_tradnl" sz="1300" noProof="0" dirty="0">
                          <a:effectLst/>
                          <a:latin typeface="+mj-lt"/>
                        </a:rPr>
                        <a:t>amc rebel sst</a:t>
                      </a:r>
                    </a:p>
                  </a:txBody>
                  <a:tcPr marL="93254" marR="93254" marT="46627" marB="466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1300" noProof="0" dirty="0">
                          <a:effectLst/>
                          <a:latin typeface="+mj-lt"/>
                        </a:rPr>
                        <a:t> </a:t>
                      </a:r>
                      <a:r>
                        <a:rPr lang="es-ES_tradnl" sz="1300" dirty="0"/>
                        <a:t>+34-6960004</a:t>
                      </a:r>
                      <a:endParaRPr lang="es-ES_tradnl" sz="1300" noProof="0" dirty="0">
                        <a:effectLst/>
                        <a:latin typeface="+mj-lt"/>
                      </a:endParaRPr>
                    </a:p>
                  </a:txBody>
                  <a:tcPr marL="93254" marR="93254" marT="46627" marB="466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graphicFrame>
        <p:nvGraphicFramePr>
          <p:cNvPr id="4" name="Table 8">
            <a:extLst>
              <a:ext uri="{FF2B5EF4-FFF2-40B4-BE49-F238E27FC236}">
                <a16:creationId xmlns:a16="http://schemas.microsoft.com/office/drawing/2014/main" id="{3B7B54A6-8F39-4497-A53A-7F62B9F05BA3}"/>
              </a:ext>
            </a:extLst>
          </p:cNvPr>
          <p:cNvGraphicFramePr>
            <a:graphicFrameLocks noGrp="1"/>
          </p:cNvGraphicFramePr>
          <p:nvPr>
            <p:extLst>
              <p:ext uri="{D42A27DB-BD31-4B8C-83A1-F6EECF244321}">
                <p14:modId xmlns:p14="http://schemas.microsoft.com/office/powerpoint/2010/main" val="569542245"/>
              </p:ext>
            </p:extLst>
          </p:nvPr>
        </p:nvGraphicFramePr>
        <p:xfrm>
          <a:off x="441323" y="1765676"/>
          <a:ext cx="5917476" cy="1949980"/>
        </p:xfrm>
        <a:graphic>
          <a:graphicData uri="http://schemas.openxmlformats.org/drawingml/2006/table">
            <a:tbl>
              <a:tblPr firstRow="1" bandRow="1">
                <a:tableStyleId>{5C22544A-7EE6-4342-B048-85BDC9FD1C3A}</a:tableStyleId>
              </a:tblPr>
              <a:tblGrid>
                <a:gridCol w="2958738">
                  <a:extLst>
                    <a:ext uri="{9D8B030D-6E8A-4147-A177-3AD203B41FA5}">
                      <a16:colId xmlns:a16="http://schemas.microsoft.com/office/drawing/2014/main" val="20000"/>
                    </a:ext>
                  </a:extLst>
                </a:gridCol>
                <a:gridCol w="2958738">
                  <a:extLst>
                    <a:ext uri="{9D8B030D-6E8A-4147-A177-3AD203B41FA5}">
                      <a16:colId xmlns:a16="http://schemas.microsoft.com/office/drawing/2014/main" val="20001"/>
                    </a:ext>
                  </a:extLst>
                </a:gridCol>
              </a:tblGrid>
              <a:tr h="389996">
                <a:tc>
                  <a:txBody>
                    <a:bodyPr/>
                    <a:lstStyle/>
                    <a:p>
                      <a:pPr algn="ctr"/>
                      <a:r>
                        <a:rPr lang="es-ES_tradnl" sz="1300" b="0" noProof="0" dirty="0">
                          <a:solidFill>
                            <a:schemeClr val="tx1"/>
                          </a:solidFill>
                          <a:latin typeface="+mj-lt"/>
                        </a:rPr>
                        <a:t>marca</a:t>
                      </a:r>
                    </a:p>
                  </a:txBody>
                  <a:tcPr marL="96163" marR="96163" marT="48082" marB="480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s-ES_tradnl" sz="1300" b="0" noProof="0" dirty="0" err="1">
                          <a:solidFill>
                            <a:schemeClr val="tx1"/>
                          </a:solidFill>
                          <a:latin typeface="+mj-lt"/>
                        </a:rPr>
                        <a:t>concesionario_número_teléfono</a:t>
                      </a:r>
                      <a:endParaRPr lang="es-ES_tradnl" sz="1300" b="0" noProof="0" dirty="0">
                        <a:solidFill>
                          <a:schemeClr val="tx1"/>
                        </a:solidFill>
                        <a:latin typeface="+mj-lt"/>
                      </a:endParaRPr>
                    </a:p>
                  </a:txBody>
                  <a:tcPr marL="96163" marR="96163" marT="48082" marB="480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389996">
                <a:tc>
                  <a:txBody>
                    <a:bodyPr/>
                    <a:lstStyle/>
                    <a:p>
                      <a:pPr algn="ctr"/>
                      <a:r>
                        <a:rPr lang="es-ES_tradnl" sz="1300" noProof="0" dirty="0">
                          <a:effectLst/>
                          <a:latin typeface="+mj-lt"/>
                        </a:rPr>
                        <a:t>chevrolet chevelle malibu</a:t>
                      </a:r>
                    </a:p>
                  </a:txBody>
                  <a:tcPr marL="96163" marR="96163" marT="48082" marB="480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1300" dirty="0"/>
                        <a:t>+34-6760000 </a:t>
                      </a:r>
                      <a:endParaRPr lang="es-ES_tradnl" sz="1300" noProof="0" dirty="0">
                        <a:effectLst/>
                        <a:latin typeface="+mj-lt"/>
                      </a:endParaRPr>
                    </a:p>
                  </a:txBody>
                  <a:tcPr marL="96163" marR="96163" marT="48082" marB="480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89996">
                <a:tc>
                  <a:txBody>
                    <a:bodyPr/>
                    <a:lstStyle/>
                    <a:p>
                      <a:pPr algn="ctr"/>
                      <a:r>
                        <a:rPr lang="es-ES_tradnl" sz="1300" noProof="0" dirty="0">
                          <a:effectLst/>
                          <a:latin typeface="+mj-lt"/>
                        </a:rPr>
                        <a:t>buick skylark 320</a:t>
                      </a:r>
                    </a:p>
                  </a:txBody>
                  <a:tcPr marL="96163" marR="96163" marT="48082" marB="480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1300" dirty="0"/>
                        <a:t>(34)6960001</a:t>
                      </a:r>
                      <a:endParaRPr lang="es-ES_tradnl" sz="1300" noProof="0" dirty="0">
                        <a:effectLst/>
                        <a:latin typeface="+mj-lt"/>
                      </a:endParaRPr>
                    </a:p>
                  </a:txBody>
                  <a:tcPr marL="96163" marR="96163" marT="48082" marB="480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89996">
                <a:tc>
                  <a:txBody>
                    <a:bodyPr/>
                    <a:lstStyle/>
                    <a:p>
                      <a:pPr algn="ctr"/>
                      <a:r>
                        <a:rPr lang="es-ES_tradnl" sz="1300" noProof="0" dirty="0">
                          <a:effectLst/>
                          <a:latin typeface="+mj-lt"/>
                        </a:rPr>
                        <a:t>plymouth satellite</a:t>
                      </a:r>
                    </a:p>
                  </a:txBody>
                  <a:tcPr marL="96163" marR="96163" marT="48082" marB="480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1300" dirty="0"/>
                        <a:t>34-676-00-03</a:t>
                      </a:r>
                      <a:endParaRPr lang="es-ES_tradnl" sz="1300" noProof="0" dirty="0">
                        <a:effectLst/>
                        <a:latin typeface="+mj-lt"/>
                      </a:endParaRPr>
                    </a:p>
                  </a:txBody>
                  <a:tcPr marL="96163" marR="96163" marT="48082" marB="480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89996">
                <a:tc>
                  <a:txBody>
                    <a:bodyPr/>
                    <a:lstStyle/>
                    <a:p>
                      <a:pPr algn="ctr"/>
                      <a:r>
                        <a:rPr lang="es-ES_tradnl" sz="1300" noProof="0" dirty="0">
                          <a:effectLst/>
                          <a:latin typeface="+mj-lt"/>
                        </a:rPr>
                        <a:t>amc rebel sst</a:t>
                      </a:r>
                    </a:p>
                  </a:txBody>
                  <a:tcPr marL="96163" marR="96163" marT="48082" marB="480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1300" dirty="0"/>
                        <a:t>346960004</a:t>
                      </a:r>
                      <a:endParaRPr lang="es-ES_tradnl" sz="1300" noProof="0" dirty="0">
                        <a:effectLst/>
                        <a:latin typeface="+mj-lt"/>
                      </a:endParaRPr>
                    </a:p>
                  </a:txBody>
                  <a:tcPr marL="96163" marR="96163" marT="48082" marB="480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useBgFill="1">
        <p:nvSpPr>
          <p:cNvPr id="5" name="Rectángulo 4">
            <a:extLst>
              <a:ext uri="{FF2B5EF4-FFF2-40B4-BE49-F238E27FC236}">
                <a16:creationId xmlns:a16="http://schemas.microsoft.com/office/drawing/2014/main" id="{6AAD1121-7C64-4EA6-8B67-C456147C3906}"/>
              </a:ext>
            </a:extLst>
          </p:cNvPr>
          <p:cNvSpPr/>
          <p:nvPr/>
        </p:nvSpPr>
        <p:spPr>
          <a:xfrm>
            <a:off x="557208" y="1006057"/>
            <a:ext cx="5829300" cy="338554"/>
          </a:xfrm>
          <a:prstGeom prst="rect">
            <a:avLst/>
          </a:prstGeom>
        </p:spPr>
        <p:txBody>
          <a:bodyPr wrap="square">
            <a:spAutoFit/>
          </a:bodyPr>
          <a:lstStyle/>
          <a:p>
            <a:pPr marL="285750" indent="-285750">
              <a:buClr>
                <a:srgbClr val="7030A0"/>
              </a:buClr>
              <a:buFont typeface="Wingdings" panose="05000000000000000000" pitchFamily="2" charset="2"/>
              <a:buChar char="§"/>
            </a:pPr>
            <a:r>
              <a:rPr lang="es-ES_tradnl" sz="1600" b="1" dirty="0"/>
              <a:t>Ejemplo</a:t>
            </a:r>
            <a:r>
              <a:rPr lang="es-ES_tradnl" sz="1600" dirty="0"/>
              <a:t>: </a:t>
            </a:r>
            <a:r>
              <a:rPr lang="es-ES_tradnl" sz="1200" dirty="0"/>
              <a:t>tabla con una columna consistente que contiene números de teléfono</a:t>
            </a:r>
          </a:p>
        </p:txBody>
      </p:sp>
      <p:sp>
        <p:nvSpPr>
          <p:cNvPr id="7" name="Rectángulo 6">
            <a:extLst>
              <a:ext uri="{FF2B5EF4-FFF2-40B4-BE49-F238E27FC236}">
                <a16:creationId xmlns:a16="http://schemas.microsoft.com/office/drawing/2014/main" id="{8CDB0A6F-1F3E-4984-9431-3643920C9B80}"/>
              </a:ext>
            </a:extLst>
          </p:cNvPr>
          <p:cNvSpPr/>
          <p:nvPr/>
        </p:nvSpPr>
        <p:spPr>
          <a:xfrm>
            <a:off x="427762" y="4539015"/>
            <a:ext cx="5917476" cy="1963386"/>
          </a:xfrm>
          <a:prstGeom prst="rect">
            <a:avLst/>
          </a:prstGeom>
          <a:noFill/>
          <a:ln w="57150">
            <a:solidFill>
              <a:srgbClr val="00B05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33B65617-D361-4BCF-A0C3-45A425418461}"/>
              </a:ext>
            </a:extLst>
          </p:cNvPr>
          <p:cNvSpPr/>
          <p:nvPr/>
        </p:nvSpPr>
        <p:spPr>
          <a:xfrm>
            <a:off x="441324" y="1745673"/>
            <a:ext cx="5917473" cy="1984498"/>
          </a:xfrm>
          <a:prstGeom prst="rect">
            <a:avLst/>
          </a:prstGeom>
          <a:noFill/>
          <a:ln w="57150">
            <a:solidFill>
              <a:srgbClr val="FF5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A1D026ED-A41C-4D10-AA4C-C6E4D78A45A9}"/>
              </a:ext>
            </a:extLst>
          </p:cNvPr>
          <p:cNvSpPr txBox="1"/>
          <p:nvPr/>
        </p:nvSpPr>
        <p:spPr>
          <a:xfrm>
            <a:off x="-71440" y="-19948"/>
            <a:ext cx="884791" cy="769441"/>
          </a:xfrm>
          <a:prstGeom prst="rect">
            <a:avLst/>
          </a:prstGeom>
          <a:noFill/>
        </p:spPr>
        <p:txBody>
          <a:bodyPr wrap="square" rtlCol="0">
            <a:spAutoFit/>
          </a:bodyPr>
          <a:lstStyle/>
          <a:p>
            <a:pPr algn="ctr"/>
            <a:r>
              <a:rPr lang="es-ES" sz="4400" spc="-150" dirty="0">
                <a:solidFill>
                  <a:schemeClr val="bg1"/>
                </a:solidFill>
                <a:latin typeface="Neutra Text" panose="02000000000000000000" pitchFamily="50" charset="0"/>
              </a:rPr>
              <a:t>04</a:t>
            </a:r>
          </a:p>
        </p:txBody>
      </p:sp>
      <p:grpSp>
        <p:nvGrpSpPr>
          <p:cNvPr id="12" name="Grupo 11">
            <a:extLst>
              <a:ext uri="{FF2B5EF4-FFF2-40B4-BE49-F238E27FC236}">
                <a16:creationId xmlns:a16="http://schemas.microsoft.com/office/drawing/2014/main" id="{C286A5E4-A054-4631-9B51-08D17CFAAA23}"/>
              </a:ext>
            </a:extLst>
          </p:cNvPr>
          <p:cNvGrpSpPr/>
          <p:nvPr/>
        </p:nvGrpSpPr>
        <p:grpSpPr>
          <a:xfrm>
            <a:off x="5752752" y="85728"/>
            <a:ext cx="576796" cy="659105"/>
            <a:chOff x="860118" y="7709734"/>
            <a:chExt cx="309075" cy="353180"/>
          </a:xfrm>
        </p:grpSpPr>
        <p:sp>
          <p:nvSpPr>
            <p:cNvPr id="13" name="Rectángulo 12">
              <a:extLst>
                <a:ext uri="{FF2B5EF4-FFF2-40B4-BE49-F238E27FC236}">
                  <a16:creationId xmlns:a16="http://schemas.microsoft.com/office/drawing/2014/main" id="{3A11DCB9-0409-4ECB-8D2B-13F5EB2B966F}"/>
                </a:ext>
              </a:extLst>
            </p:cNvPr>
            <p:cNvSpPr/>
            <p:nvPr/>
          </p:nvSpPr>
          <p:spPr>
            <a:xfrm>
              <a:off x="860118" y="7709734"/>
              <a:ext cx="82857" cy="74574"/>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00" b="1" dirty="0">
                  <a:latin typeface="Neutra Text" panose="02000000000000000000" pitchFamily="50" charset="0"/>
                </a:rPr>
                <a:t>1</a:t>
              </a:r>
            </a:p>
          </p:txBody>
        </p:sp>
        <p:sp>
          <p:nvSpPr>
            <p:cNvPr id="14" name="Rectángulo 13">
              <a:extLst>
                <a:ext uri="{FF2B5EF4-FFF2-40B4-BE49-F238E27FC236}">
                  <a16:creationId xmlns:a16="http://schemas.microsoft.com/office/drawing/2014/main" id="{81F5B6EA-497F-4162-ADBA-EAAD9E816FB0}"/>
                </a:ext>
              </a:extLst>
            </p:cNvPr>
            <p:cNvSpPr/>
            <p:nvPr/>
          </p:nvSpPr>
          <p:spPr>
            <a:xfrm>
              <a:off x="974418" y="7709734"/>
              <a:ext cx="82857" cy="74574"/>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00" b="1" dirty="0">
                  <a:latin typeface="Neutra Text" panose="02000000000000000000" pitchFamily="50" charset="0"/>
                </a:rPr>
                <a:t>2</a:t>
              </a:r>
            </a:p>
          </p:txBody>
        </p:sp>
        <p:sp>
          <p:nvSpPr>
            <p:cNvPr id="15" name="Rectángulo 14">
              <a:extLst>
                <a:ext uri="{FF2B5EF4-FFF2-40B4-BE49-F238E27FC236}">
                  <a16:creationId xmlns:a16="http://schemas.microsoft.com/office/drawing/2014/main" id="{5509F0FE-B392-45C0-9FF9-21E4DFC7E50F}"/>
                </a:ext>
              </a:extLst>
            </p:cNvPr>
            <p:cNvSpPr/>
            <p:nvPr/>
          </p:nvSpPr>
          <p:spPr>
            <a:xfrm>
              <a:off x="1086336" y="7709734"/>
              <a:ext cx="82857" cy="74574"/>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00" b="1" dirty="0">
                  <a:latin typeface="Neutra Text" panose="02000000000000000000" pitchFamily="50" charset="0"/>
                </a:rPr>
                <a:t>3</a:t>
              </a:r>
            </a:p>
          </p:txBody>
        </p:sp>
        <p:sp>
          <p:nvSpPr>
            <p:cNvPr id="16" name="Rectángulo 15">
              <a:extLst>
                <a:ext uri="{FF2B5EF4-FFF2-40B4-BE49-F238E27FC236}">
                  <a16:creationId xmlns:a16="http://schemas.microsoft.com/office/drawing/2014/main" id="{41BED890-2566-48ED-8685-6D6A683B2284}"/>
                </a:ext>
              </a:extLst>
            </p:cNvPr>
            <p:cNvSpPr/>
            <p:nvPr/>
          </p:nvSpPr>
          <p:spPr>
            <a:xfrm>
              <a:off x="860118" y="7804984"/>
              <a:ext cx="82857" cy="74574"/>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00" b="1" dirty="0">
                  <a:latin typeface="Neutra Text" panose="02000000000000000000" pitchFamily="50" charset="0"/>
                </a:rPr>
                <a:t>4</a:t>
              </a:r>
            </a:p>
          </p:txBody>
        </p:sp>
        <p:sp>
          <p:nvSpPr>
            <p:cNvPr id="17" name="Rectángulo 16">
              <a:extLst>
                <a:ext uri="{FF2B5EF4-FFF2-40B4-BE49-F238E27FC236}">
                  <a16:creationId xmlns:a16="http://schemas.microsoft.com/office/drawing/2014/main" id="{82A0C492-D2D0-4E19-97D8-43FF28BB1BA6}"/>
                </a:ext>
              </a:extLst>
            </p:cNvPr>
            <p:cNvSpPr/>
            <p:nvPr/>
          </p:nvSpPr>
          <p:spPr>
            <a:xfrm>
              <a:off x="974418" y="7804984"/>
              <a:ext cx="82857" cy="74574"/>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00" b="1" dirty="0">
                  <a:latin typeface="Neutra Text" panose="02000000000000000000" pitchFamily="50" charset="0"/>
                </a:rPr>
                <a:t>5</a:t>
              </a:r>
            </a:p>
          </p:txBody>
        </p:sp>
        <p:sp>
          <p:nvSpPr>
            <p:cNvPr id="18" name="Rectángulo 17">
              <a:extLst>
                <a:ext uri="{FF2B5EF4-FFF2-40B4-BE49-F238E27FC236}">
                  <a16:creationId xmlns:a16="http://schemas.microsoft.com/office/drawing/2014/main" id="{63A71818-87FF-414B-ACFD-DA16C2A6A58E}"/>
                </a:ext>
              </a:extLst>
            </p:cNvPr>
            <p:cNvSpPr/>
            <p:nvPr/>
          </p:nvSpPr>
          <p:spPr>
            <a:xfrm>
              <a:off x="1086336" y="7804984"/>
              <a:ext cx="82857" cy="74574"/>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00" b="1" dirty="0">
                  <a:latin typeface="Neutra Text" panose="02000000000000000000" pitchFamily="50" charset="0"/>
                </a:rPr>
                <a:t>6</a:t>
              </a:r>
            </a:p>
          </p:txBody>
        </p:sp>
        <p:sp>
          <p:nvSpPr>
            <p:cNvPr id="19" name="Rectángulo 18">
              <a:extLst>
                <a:ext uri="{FF2B5EF4-FFF2-40B4-BE49-F238E27FC236}">
                  <a16:creationId xmlns:a16="http://schemas.microsoft.com/office/drawing/2014/main" id="{1E9D25D0-8D5E-4D77-AD47-50CC88989979}"/>
                </a:ext>
              </a:extLst>
            </p:cNvPr>
            <p:cNvSpPr/>
            <p:nvPr/>
          </p:nvSpPr>
          <p:spPr>
            <a:xfrm>
              <a:off x="860118" y="7900234"/>
              <a:ext cx="82857" cy="74574"/>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00" b="1" dirty="0">
                  <a:latin typeface="Neutra Text" panose="02000000000000000000" pitchFamily="50" charset="0"/>
                </a:rPr>
                <a:t>7</a:t>
              </a:r>
            </a:p>
          </p:txBody>
        </p:sp>
        <p:sp>
          <p:nvSpPr>
            <p:cNvPr id="20" name="Rectángulo 19">
              <a:extLst>
                <a:ext uri="{FF2B5EF4-FFF2-40B4-BE49-F238E27FC236}">
                  <a16:creationId xmlns:a16="http://schemas.microsoft.com/office/drawing/2014/main" id="{8BE4F609-7912-4C8B-ADAD-6845FC922024}"/>
                </a:ext>
              </a:extLst>
            </p:cNvPr>
            <p:cNvSpPr/>
            <p:nvPr/>
          </p:nvSpPr>
          <p:spPr>
            <a:xfrm>
              <a:off x="974418" y="7900234"/>
              <a:ext cx="82857" cy="74574"/>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00" b="1" dirty="0">
                  <a:latin typeface="Neutra Text" panose="02000000000000000000" pitchFamily="50" charset="0"/>
                </a:rPr>
                <a:t>8</a:t>
              </a:r>
            </a:p>
          </p:txBody>
        </p:sp>
        <p:sp>
          <p:nvSpPr>
            <p:cNvPr id="21" name="Rectángulo 20">
              <a:extLst>
                <a:ext uri="{FF2B5EF4-FFF2-40B4-BE49-F238E27FC236}">
                  <a16:creationId xmlns:a16="http://schemas.microsoft.com/office/drawing/2014/main" id="{B79F0EE8-C842-4A49-BFC0-0C8B330B10C0}"/>
                </a:ext>
              </a:extLst>
            </p:cNvPr>
            <p:cNvSpPr/>
            <p:nvPr/>
          </p:nvSpPr>
          <p:spPr>
            <a:xfrm>
              <a:off x="1086336" y="7900234"/>
              <a:ext cx="82857" cy="74574"/>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00" b="1" dirty="0">
                  <a:latin typeface="Neutra Text" panose="02000000000000000000" pitchFamily="50" charset="0"/>
                </a:rPr>
                <a:t>9</a:t>
              </a:r>
            </a:p>
          </p:txBody>
        </p:sp>
        <p:sp>
          <p:nvSpPr>
            <p:cNvPr id="22" name="Rectángulo 21">
              <a:extLst>
                <a:ext uri="{FF2B5EF4-FFF2-40B4-BE49-F238E27FC236}">
                  <a16:creationId xmlns:a16="http://schemas.microsoft.com/office/drawing/2014/main" id="{B9429B10-2B90-4B5D-809A-BDDDFF2BD472}"/>
                </a:ext>
              </a:extLst>
            </p:cNvPr>
            <p:cNvSpPr/>
            <p:nvPr/>
          </p:nvSpPr>
          <p:spPr>
            <a:xfrm>
              <a:off x="974418" y="7988340"/>
              <a:ext cx="82857" cy="74574"/>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600" b="1" dirty="0">
                  <a:latin typeface="Neutra Text" panose="02000000000000000000" pitchFamily="50" charset="0"/>
                </a:rPr>
                <a:t>0</a:t>
              </a:r>
            </a:p>
          </p:txBody>
        </p:sp>
      </p:grpSp>
      <p:pic>
        <p:nvPicPr>
          <p:cNvPr id="24" name="Imagen 23">
            <a:extLst>
              <a:ext uri="{FF2B5EF4-FFF2-40B4-BE49-F238E27FC236}">
                <a16:creationId xmlns:a16="http://schemas.microsoft.com/office/drawing/2014/main" id="{96BAF31C-03B6-4BF0-B561-AAD956FF66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47420" y="1469756"/>
            <a:ext cx="538511" cy="597890"/>
          </a:xfrm>
          <a:prstGeom prst="rect">
            <a:avLst/>
          </a:prstGeom>
        </p:spPr>
      </p:pic>
      <p:pic>
        <p:nvPicPr>
          <p:cNvPr id="25" name="Imagen 24">
            <a:extLst>
              <a:ext uri="{FF2B5EF4-FFF2-40B4-BE49-F238E27FC236}">
                <a16:creationId xmlns:a16="http://schemas.microsoft.com/office/drawing/2014/main" id="{A5F47D83-1274-4B7B-AEC8-9EB46A53BC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6844" y="4262278"/>
            <a:ext cx="591315" cy="589395"/>
          </a:xfrm>
          <a:prstGeom prst="rect">
            <a:avLst/>
          </a:prstGeom>
        </p:spPr>
      </p:pic>
    </p:spTree>
    <p:extLst>
      <p:ext uri="{BB962C8B-B14F-4D97-AF65-F5344CB8AC3E}">
        <p14:creationId xmlns:p14="http://schemas.microsoft.com/office/powerpoint/2010/main" val="4631219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ángulo 13">
            <a:extLst>
              <a:ext uri="{FF2B5EF4-FFF2-40B4-BE49-F238E27FC236}">
                <a16:creationId xmlns:a16="http://schemas.microsoft.com/office/drawing/2014/main" id="{8D1C1E98-C1FA-4266-9C64-AD7D49523240}"/>
              </a:ext>
            </a:extLst>
          </p:cNvPr>
          <p:cNvSpPr/>
          <p:nvPr/>
        </p:nvSpPr>
        <p:spPr>
          <a:xfrm>
            <a:off x="5179631" y="7046"/>
            <a:ext cx="1678369" cy="783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Marcador de número de diapositiva 1">
            <a:extLst>
              <a:ext uri="{FF2B5EF4-FFF2-40B4-BE49-F238E27FC236}">
                <a16:creationId xmlns:a16="http://schemas.microsoft.com/office/drawing/2014/main" id="{DA166F81-2ACA-482F-ADD8-7DA87E1483B4}"/>
              </a:ext>
            </a:extLst>
          </p:cNvPr>
          <p:cNvSpPr>
            <a:spLocks noGrp="1"/>
          </p:cNvSpPr>
          <p:nvPr>
            <p:ph type="sldNum" sz="quarter" idx="12"/>
          </p:nvPr>
        </p:nvSpPr>
        <p:spPr/>
        <p:txBody>
          <a:bodyPr/>
          <a:lstStyle/>
          <a:p>
            <a:fld id="{B0B223AA-581B-472F-BB2F-AB3AEAB0FF05}" type="slidenum">
              <a:rPr lang="es-ES" smtClean="0"/>
              <a:t>47</a:t>
            </a:fld>
            <a:endParaRPr lang="es-ES" dirty="0"/>
          </a:p>
        </p:txBody>
      </p:sp>
      <p:sp>
        <p:nvSpPr>
          <p:cNvPr id="3" name="CuadroTexto 2">
            <a:extLst>
              <a:ext uri="{FF2B5EF4-FFF2-40B4-BE49-F238E27FC236}">
                <a16:creationId xmlns:a16="http://schemas.microsoft.com/office/drawing/2014/main" id="{BEABAD3F-6D09-4CA7-B2D6-C19BD2AA6E61}"/>
              </a:ext>
            </a:extLst>
          </p:cNvPr>
          <p:cNvSpPr txBox="1"/>
          <p:nvPr/>
        </p:nvSpPr>
        <p:spPr>
          <a:xfrm>
            <a:off x="-64961" y="2822712"/>
            <a:ext cx="884791" cy="769441"/>
          </a:xfrm>
          <a:prstGeom prst="rect">
            <a:avLst/>
          </a:prstGeom>
          <a:noFill/>
        </p:spPr>
        <p:txBody>
          <a:bodyPr wrap="square" rtlCol="0">
            <a:spAutoFit/>
          </a:bodyPr>
          <a:lstStyle/>
          <a:p>
            <a:pPr algn="ctr"/>
            <a:r>
              <a:rPr lang="es-ES" sz="4400" spc="-150" dirty="0">
                <a:solidFill>
                  <a:schemeClr val="bg1"/>
                </a:solidFill>
                <a:latin typeface="Neutra Text" panose="02000000000000000000" pitchFamily="50" charset="0"/>
              </a:rPr>
              <a:t>04</a:t>
            </a:r>
          </a:p>
        </p:txBody>
      </p:sp>
      <p:sp>
        <p:nvSpPr>
          <p:cNvPr id="4" name="CuadroTexto 3">
            <a:extLst>
              <a:ext uri="{FF2B5EF4-FFF2-40B4-BE49-F238E27FC236}">
                <a16:creationId xmlns:a16="http://schemas.microsoft.com/office/drawing/2014/main" id="{FBAB343A-E574-43AD-B943-5B18EDC28AA6}"/>
              </a:ext>
            </a:extLst>
          </p:cNvPr>
          <p:cNvSpPr txBox="1"/>
          <p:nvPr/>
        </p:nvSpPr>
        <p:spPr>
          <a:xfrm>
            <a:off x="839702" y="1281727"/>
            <a:ext cx="1414365" cy="1107996"/>
          </a:xfrm>
          <a:prstGeom prst="rect">
            <a:avLst/>
          </a:prstGeom>
          <a:noFill/>
        </p:spPr>
        <p:txBody>
          <a:bodyPr wrap="square" rtlCol="0">
            <a:spAutoFit/>
          </a:bodyPr>
          <a:lstStyle/>
          <a:p>
            <a:r>
              <a:rPr lang="es-ES" sz="6600" spc="-300" dirty="0">
                <a:solidFill>
                  <a:srgbClr val="801F8A"/>
                </a:solidFill>
                <a:latin typeface="Neutra Text" panose="02000000000000000000" pitchFamily="50" charset="0"/>
              </a:rPr>
              <a:t>P14</a:t>
            </a:r>
          </a:p>
        </p:txBody>
      </p:sp>
      <p:pic>
        <p:nvPicPr>
          <p:cNvPr id="5" name="Imagen 4">
            <a:extLst>
              <a:ext uri="{FF2B5EF4-FFF2-40B4-BE49-F238E27FC236}">
                <a16:creationId xmlns:a16="http://schemas.microsoft.com/office/drawing/2014/main" id="{195C98A9-23AF-40B1-BC36-42F69A6DAF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871" y="2331107"/>
            <a:ext cx="5632594" cy="79617"/>
          </a:xfrm>
          <a:prstGeom prst="rect">
            <a:avLst/>
          </a:prstGeom>
        </p:spPr>
      </p:pic>
      <p:sp>
        <p:nvSpPr>
          <p:cNvPr id="6" name="CuadroTexto 5">
            <a:extLst>
              <a:ext uri="{FF2B5EF4-FFF2-40B4-BE49-F238E27FC236}">
                <a16:creationId xmlns:a16="http://schemas.microsoft.com/office/drawing/2014/main" id="{AF3A6087-0F53-4E84-940A-91986953ED08}"/>
              </a:ext>
            </a:extLst>
          </p:cNvPr>
          <p:cNvSpPr txBox="1"/>
          <p:nvPr/>
        </p:nvSpPr>
        <p:spPr>
          <a:xfrm>
            <a:off x="2076113" y="1102724"/>
            <a:ext cx="4410427" cy="1200329"/>
          </a:xfrm>
          <a:prstGeom prst="rect">
            <a:avLst/>
          </a:prstGeom>
          <a:noFill/>
        </p:spPr>
        <p:txBody>
          <a:bodyPr wrap="square" rtlCol="0">
            <a:spAutoFit/>
          </a:bodyPr>
          <a:lstStyle/>
          <a:p>
            <a:r>
              <a:rPr lang="es-ES_tradnl" sz="3600" dirty="0">
                <a:latin typeface="Neutra Text" panose="02000000000000000000" pitchFamily="50" charset="0"/>
              </a:rPr>
              <a:t>Campos con direcciones postales</a:t>
            </a:r>
            <a:endParaRPr lang="es-ES" sz="3600" spc="-150" dirty="0">
              <a:latin typeface="Neutra Text" panose="02000000000000000000" pitchFamily="50" charset="0"/>
            </a:endParaRPr>
          </a:p>
        </p:txBody>
      </p:sp>
      <p:sp>
        <p:nvSpPr>
          <p:cNvPr id="8" name="Rectángulo 7">
            <a:extLst>
              <a:ext uri="{FF2B5EF4-FFF2-40B4-BE49-F238E27FC236}">
                <a16:creationId xmlns:a16="http://schemas.microsoft.com/office/drawing/2014/main" id="{7BC99216-D4B1-432E-A76E-52E204B295BA}"/>
              </a:ext>
            </a:extLst>
          </p:cNvPr>
          <p:cNvSpPr/>
          <p:nvPr/>
        </p:nvSpPr>
        <p:spPr>
          <a:xfrm>
            <a:off x="944763" y="2561503"/>
            <a:ext cx="5484930" cy="4154984"/>
          </a:xfrm>
          <a:prstGeom prst="rect">
            <a:avLst/>
          </a:prstGeom>
        </p:spPr>
        <p:txBody>
          <a:bodyPr wrap="square">
            <a:spAutoFit/>
          </a:bodyPr>
          <a:lstStyle/>
          <a:p>
            <a:pPr marL="171450" indent="-171450" algn="just">
              <a:buClr>
                <a:srgbClr val="7030A0"/>
              </a:buClr>
              <a:buFont typeface="Wingdings" panose="05000000000000000000" pitchFamily="2" charset="2"/>
              <a:buChar char="§"/>
            </a:pPr>
            <a:r>
              <a:rPr lang="es-ES_tradnl" sz="1200" dirty="0"/>
              <a:t>Usar una codificación precisa de las direcciones postales es fundamental para manejar dimensiones geográficas con los datos. Las direcciones postales bien estructuradas pueden ser </a:t>
            </a:r>
            <a:r>
              <a:rPr lang="es-ES_tradnl" sz="1200" dirty="0" err="1"/>
              <a:t>geolocalizadas</a:t>
            </a:r>
            <a:r>
              <a:rPr lang="es-ES_tradnl" sz="1200" dirty="0"/>
              <a:t>, generando las coordenadas de latitud y longitud, usando aplicaciones especificas para ello.</a:t>
            </a:r>
          </a:p>
          <a:p>
            <a:pPr algn="just">
              <a:buClr>
                <a:srgbClr val="7030A0"/>
              </a:buClr>
            </a:pPr>
            <a:endParaRPr lang="es-ES_tradnl" sz="1200" dirty="0"/>
          </a:p>
          <a:p>
            <a:pPr marL="171450" indent="-171450" algn="just">
              <a:buClr>
                <a:srgbClr val="7030A0"/>
              </a:buClr>
              <a:buFont typeface="Wingdings" panose="05000000000000000000" pitchFamily="2" charset="2"/>
              <a:buChar char="§"/>
            </a:pPr>
            <a:r>
              <a:rPr lang="es-ES_tradnl" sz="1200" dirty="0"/>
              <a:t>A tener en cuenta:</a:t>
            </a:r>
          </a:p>
          <a:p>
            <a:pPr marL="171450" indent="-171450" algn="just">
              <a:buClr>
                <a:srgbClr val="7030A0"/>
              </a:buClr>
              <a:buFont typeface="Wingdings" panose="05000000000000000000" pitchFamily="2" charset="2"/>
              <a:buChar char="§"/>
            </a:pPr>
            <a:endParaRPr lang="es-ES_tradnl" sz="1200" dirty="0"/>
          </a:p>
          <a:p>
            <a:pPr marL="628650" lvl="1" indent="-171450" algn="just">
              <a:buClr>
                <a:srgbClr val="7030A0"/>
              </a:buClr>
              <a:buFont typeface="Arial" panose="020B0604020202020204" pitchFamily="34" charset="0"/>
              <a:buChar char="•"/>
            </a:pPr>
            <a:r>
              <a:rPr lang="es-ES_tradnl" sz="1200" dirty="0"/>
              <a:t>Si bien existe una norma técnica para el </a:t>
            </a:r>
            <a:r>
              <a:rPr lang="es-ES_tradnl" sz="1200" dirty="0">
                <a:hlinkClick r:id="rId3"/>
              </a:rPr>
              <a:t>diseño de registros de los ficheros de intercambio de información referente al Padrón municipal </a:t>
            </a:r>
            <a:r>
              <a:rPr lang="es-ES_tradnl" sz="1200" dirty="0"/>
              <a:t>(INE, Callejero de Censo Electoral), es aconsejable codificar una dirección postal como una cadena de caracteres con los elementos necesarios para localizar un domicilio dentro de una localidad. </a:t>
            </a:r>
          </a:p>
          <a:p>
            <a:pPr marL="628650" lvl="1" indent="-171450" algn="just">
              <a:buClr>
                <a:srgbClr val="7030A0"/>
              </a:buClr>
              <a:buFont typeface="Arial" panose="020B0604020202020204" pitchFamily="34" charset="0"/>
              <a:buChar char="•"/>
            </a:pPr>
            <a:endParaRPr lang="es-ES_tradnl" sz="1200" dirty="0"/>
          </a:p>
          <a:p>
            <a:pPr marL="628650" lvl="1" indent="-171450" algn="just">
              <a:buClr>
                <a:srgbClr val="7030A0"/>
              </a:buClr>
              <a:buFont typeface="Arial" panose="020B0604020202020204" pitchFamily="34" charset="0"/>
              <a:buChar char="•"/>
            </a:pPr>
            <a:r>
              <a:rPr lang="es-ES_tradnl" sz="1200" dirty="0"/>
              <a:t>Estos elementos son:</a:t>
            </a:r>
          </a:p>
          <a:p>
            <a:pPr marL="1085850" lvl="2" indent="-171450" algn="just">
              <a:buClr>
                <a:srgbClr val="7030A0"/>
              </a:buClr>
              <a:buFont typeface="Courier New" panose="02070309020205020404" pitchFamily="49" charset="0"/>
              <a:buChar char="o"/>
            </a:pPr>
            <a:r>
              <a:rPr lang="es-ES_tradnl" sz="1200" dirty="0"/>
              <a:t>tipo de vía (calle, avenida, plaza, ...) </a:t>
            </a:r>
          </a:p>
          <a:p>
            <a:pPr marL="1085850" lvl="2" indent="-171450" algn="just">
              <a:buClr>
                <a:srgbClr val="7030A0"/>
              </a:buClr>
              <a:buFont typeface="Courier New" panose="02070309020205020404" pitchFamily="49" charset="0"/>
              <a:buChar char="o"/>
            </a:pPr>
            <a:r>
              <a:rPr lang="es-ES_tradnl" sz="1200" dirty="0"/>
              <a:t>nombre de la vía, número, bloque, planta, letra, etc.</a:t>
            </a:r>
          </a:p>
          <a:p>
            <a:pPr marL="1085850" lvl="2" indent="-171450" algn="just">
              <a:buClr>
                <a:srgbClr val="7030A0"/>
              </a:buClr>
              <a:buFont typeface="Courier New" panose="02070309020205020404" pitchFamily="49" charset="0"/>
              <a:buChar char="o"/>
            </a:pPr>
            <a:r>
              <a:rPr lang="es-ES_tradnl" sz="1200" dirty="0"/>
              <a:t>localidad (nombre)</a:t>
            </a:r>
          </a:p>
          <a:p>
            <a:pPr marL="1085850" lvl="2" indent="-171450" algn="just">
              <a:buClr>
                <a:srgbClr val="7030A0"/>
              </a:buClr>
              <a:buFont typeface="Courier New" panose="02070309020205020404" pitchFamily="49" charset="0"/>
              <a:buChar char="o"/>
            </a:pPr>
            <a:r>
              <a:rPr lang="es-ES_tradnl" sz="1200" dirty="0"/>
              <a:t>código postal (5 caracteres numéricos)</a:t>
            </a:r>
          </a:p>
          <a:p>
            <a:pPr lvl="2" algn="just">
              <a:buClr>
                <a:srgbClr val="7030A0"/>
              </a:buClr>
            </a:pPr>
            <a:endParaRPr lang="es-ES_tradnl" sz="1200" dirty="0"/>
          </a:p>
          <a:p>
            <a:pPr marL="628650" lvl="1" indent="-171450" algn="just">
              <a:buClr>
                <a:srgbClr val="7030A0"/>
              </a:buClr>
              <a:buFont typeface="Arial" panose="020B0604020202020204" pitchFamily="34" charset="0"/>
              <a:buChar char="•"/>
            </a:pPr>
            <a:r>
              <a:rPr lang="es-ES_tradnl" sz="1200" dirty="0"/>
              <a:t>Siempre que sea posible, es recomendable usar además campos diferenciados para los valores de latitud y longitud correspondientes al punto geográfico de la dirección postal.</a:t>
            </a:r>
            <a:endParaRPr lang="en-US" sz="1200" dirty="0"/>
          </a:p>
        </p:txBody>
      </p:sp>
      <p:pic>
        <p:nvPicPr>
          <p:cNvPr id="13" name="Imagen 12">
            <a:extLst>
              <a:ext uri="{FF2B5EF4-FFF2-40B4-BE49-F238E27FC236}">
                <a16:creationId xmlns:a16="http://schemas.microsoft.com/office/drawing/2014/main" id="{BFCA0A33-BE54-49C8-BBBC-E891EC2C46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5029" y="47106"/>
            <a:ext cx="606393" cy="638968"/>
          </a:xfrm>
          <a:prstGeom prst="rect">
            <a:avLst/>
          </a:prstGeom>
        </p:spPr>
      </p:pic>
      <p:sp>
        <p:nvSpPr>
          <p:cNvPr id="15" name="Marcador de número de diapositiva 1">
            <a:extLst>
              <a:ext uri="{FF2B5EF4-FFF2-40B4-BE49-F238E27FC236}">
                <a16:creationId xmlns:a16="http://schemas.microsoft.com/office/drawing/2014/main" id="{AD796A76-E6FA-42ED-8C13-4AEA33475D7A}"/>
              </a:ext>
            </a:extLst>
          </p:cNvPr>
          <p:cNvSpPr txBox="1">
            <a:spLocks/>
          </p:cNvSpPr>
          <p:nvPr/>
        </p:nvSpPr>
        <p:spPr>
          <a:xfrm>
            <a:off x="5032669" y="9216956"/>
            <a:ext cx="1543050" cy="527403"/>
          </a:xfrm>
          <a:prstGeom prst="rect">
            <a:avLst/>
          </a:prstGeom>
        </p:spPr>
        <p:txBody>
          <a:bodyPr vert="horz" lIns="91440" tIns="45720" rIns="91440" bIns="45720" rtlCol="0" anchor="ctr"/>
          <a:lstStyle>
            <a:defPPr>
              <a:defRPr lang="es-E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0B223AA-581B-472F-BB2F-AB3AEAB0FF05}" type="slidenum">
              <a:rPr lang="es-ES" smtClean="0"/>
              <a:pPr/>
              <a:t>47</a:t>
            </a:fld>
            <a:endParaRPr lang="es-ES" dirty="0"/>
          </a:p>
        </p:txBody>
      </p:sp>
      <p:pic>
        <p:nvPicPr>
          <p:cNvPr id="16" name="Imagen 15">
            <a:extLst>
              <a:ext uri="{FF2B5EF4-FFF2-40B4-BE49-F238E27FC236}">
                <a16:creationId xmlns:a16="http://schemas.microsoft.com/office/drawing/2014/main" id="{796B8823-F9C6-4635-977E-B2E6AB7CA1E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43754" b="18115"/>
          <a:stretch/>
        </p:blipFill>
        <p:spPr>
          <a:xfrm>
            <a:off x="0" y="6904512"/>
            <a:ext cx="6858000" cy="2277588"/>
          </a:xfrm>
          <a:prstGeom prst="rect">
            <a:avLst/>
          </a:prstGeom>
        </p:spPr>
      </p:pic>
      <p:sp>
        <p:nvSpPr>
          <p:cNvPr id="17" name="Rectángulo 16">
            <a:extLst>
              <a:ext uri="{FF2B5EF4-FFF2-40B4-BE49-F238E27FC236}">
                <a16:creationId xmlns:a16="http://schemas.microsoft.com/office/drawing/2014/main" id="{D0CB7CD4-45F5-44A1-A3B8-B3F7AB059071}"/>
              </a:ext>
            </a:extLst>
          </p:cNvPr>
          <p:cNvSpPr/>
          <p:nvPr/>
        </p:nvSpPr>
        <p:spPr>
          <a:xfrm>
            <a:off x="0" y="6872274"/>
            <a:ext cx="6858000" cy="2321351"/>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CuadroTexto 17">
            <a:extLst>
              <a:ext uri="{FF2B5EF4-FFF2-40B4-BE49-F238E27FC236}">
                <a16:creationId xmlns:a16="http://schemas.microsoft.com/office/drawing/2014/main" id="{EA1024F6-1014-439E-B5A4-D1AC6D4313E7}"/>
              </a:ext>
            </a:extLst>
          </p:cNvPr>
          <p:cNvSpPr txBox="1"/>
          <p:nvPr/>
        </p:nvSpPr>
        <p:spPr>
          <a:xfrm>
            <a:off x="0" y="7287558"/>
            <a:ext cx="4203700" cy="2400657"/>
          </a:xfrm>
          <a:prstGeom prst="rect">
            <a:avLst/>
          </a:prstGeom>
          <a:noFill/>
        </p:spPr>
        <p:txBody>
          <a:bodyPr wrap="square" rtlCol="0">
            <a:spAutoFit/>
          </a:bodyPr>
          <a:lstStyle/>
          <a:p>
            <a:r>
              <a:rPr lang="es-ES_tradnl" sz="15000" b="1" spc="-300" dirty="0">
                <a:solidFill>
                  <a:schemeClr val="tx1">
                    <a:alpha val="16000"/>
                  </a:schemeClr>
                </a:solidFill>
                <a:latin typeface="Neutra Text" panose="02000000000000000000" pitchFamily="50" charset="0"/>
              </a:rPr>
              <a:t>CSV</a:t>
            </a:r>
            <a:endParaRPr lang="es-ES" sz="15000" b="1" spc="-300" dirty="0">
              <a:solidFill>
                <a:schemeClr val="tx1">
                  <a:alpha val="16000"/>
                </a:schemeClr>
              </a:solidFill>
              <a:latin typeface="Neutra Text" panose="02000000000000000000" pitchFamily="50" charset="0"/>
            </a:endParaRPr>
          </a:p>
        </p:txBody>
      </p:sp>
    </p:spTree>
    <p:extLst>
      <p:ext uri="{BB962C8B-B14F-4D97-AF65-F5344CB8AC3E}">
        <p14:creationId xmlns:p14="http://schemas.microsoft.com/office/powerpoint/2010/main" val="37272041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B9C299D1-46A0-4E61-9411-B2F1B0FF50AA}"/>
              </a:ext>
            </a:extLst>
          </p:cNvPr>
          <p:cNvSpPr/>
          <p:nvPr/>
        </p:nvSpPr>
        <p:spPr>
          <a:xfrm>
            <a:off x="5179631" y="7046"/>
            <a:ext cx="1678369" cy="783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Marcador de número de diapositiva 1">
            <a:extLst>
              <a:ext uri="{FF2B5EF4-FFF2-40B4-BE49-F238E27FC236}">
                <a16:creationId xmlns:a16="http://schemas.microsoft.com/office/drawing/2014/main" id="{DEAAD6B8-6CCE-4E5F-822E-533E3F027A39}"/>
              </a:ext>
            </a:extLst>
          </p:cNvPr>
          <p:cNvSpPr>
            <a:spLocks noGrp="1"/>
          </p:cNvSpPr>
          <p:nvPr>
            <p:ph type="sldNum" sz="quarter" idx="12"/>
          </p:nvPr>
        </p:nvSpPr>
        <p:spPr/>
        <p:txBody>
          <a:bodyPr/>
          <a:lstStyle/>
          <a:p>
            <a:fld id="{B0B223AA-581B-472F-BB2F-AB3AEAB0FF05}" type="slidenum">
              <a:rPr lang="es-ES" smtClean="0"/>
              <a:t>48</a:t>
            </a:fld>
            <a:endParaRPr lang="es-ES" dirty="0"/>
          </a:p>
        </p:txBody>
      </p:sp>
      <p:graphicFrame>
        <p:nvGraphicFramePr>
          <p:cNvPr id="3" name="Table 7">
            <a:extLst>
              <a:ext uri="{FF2B5EF4-FFF2-40B4-BE49-F238E27FC236}">
                <a16:creationId xmlns:a16="http://schemas.microsoft.com/office/drawing/2014/main" id="{B7A68731-0BD0-4174-B058-DAF80CBCDF03}"/>
              </a:ext>
            </a:extLst>
          </p:cNvPr>
          <p:cNvGraphicFramePr>
            <a:graphicFrameLocks noGrp="1"/>
          </p:cNvGraphicFramePr>
          <p:nvPr>
            <p:extLst>
              <p:ext uri="{D42A27DB-BD31-4B8C-83A1-F6EECF244321}">
                <p14:modId xmlns:p14="http://schemas.microsoft.com/office/powerpoint/2010/main" val="268135529"/>
              </p:ext>
            </p:extLst>
          </p:nvPr>
        </p:nvGraphicFramePr>
        <p:xfrm>
          <a:off x="425322" y="3413727"/>
          <a:ext cx="5935919" cy="1691676"/>
        </p:xfrm>
        <a:graphic>
          <a:graphicData uri="http://schemas.openxmlformats.org/drawingml/2006/table">
            <a:tbl>
              <a:tblPr firstRow="1" bandRow="1">
                <a:tableStyleId>{5C22544A-7EE6-4342-B048-85BDC9FD1C3A}</a:tableStyleId>
              </a:tblPr>
              <a:tblGrid>
                <a:gridCol w="1030573">
                  <a:extLst>
                    <a:ext uri="{9D8B030D-6E8A-4147-A177-3AD203B41FA5}">
                      <a16:colId xmlns:a16="http://schemas.microsoft.com/office/drawing/2014/main" val="20000"/>
                    </a:ext>
                  </a:extLst>
                </a:gridCol>
                <a:gridCol w="1308741">
                  <a:extLst>
                    <a:ext uri="{9D8B030D-6E8A-4147-A177-3AD203B41FA5}">
                      <a16:colId xmlns:a16="http://schemas.microsoft.com/office/drawing/2014/main" val="20001"/>
                    </a:ext>
                  </a:extLst>
                </a:gridCol>
                <a:gridCol w="1169656">
                  <a:extLst>
                    <a:ext uri="{9D8B030D-6E8A-4147-A177-3AD203B41FA5}">
                      <a16:colId xmlns:a16="http://schemas.microsoft.com/office/drawing/2014/main" val="20002"/>
                    </a:ext>
                  </a:extLst>
                </a:gridCol>
                <a:gridCol w="1207301">
                  <a:extLst>
                    <a:ext uri="{9D8B030D-6E8A-4147-A177-3AD203B41FA5}">
                      <a16:colId xmlns:a16="http://schemas.microsoft.com/office/drawing/2014/main" val="2673523792"/>
                    </a:ext>
                  </a:extLst>
                </a:gridCol>
                <a:gridCol w="1219648">
                  <a:extLst>
                    <a:ext uri="{9D8B030D-6E8A-4147-A177-3AD203B41FA5}">
                      <a16:colId xmlns:a16="http://schemas.microsoft.com/office/drawing/2014/main" val="3973560136"/>
                    </a:ext>
                  </a:extLst>
                </a:gridCol>
              </a:tblGrid>
              <a:tr h="576204">
                <a:tc>
                  <a:txBody>
                    <a:bodyPr/>
                    <a:lstStyle/>
                    <a:p>
                      <a:pPr algn="ctr">
                        <a:lnSpc>
                          <a:spcPts val="1200"/>
                        </a:lnSpc>
                      </a:pPr>
                      <a:r>
                        <a:rPr lang="es-ES_tradnl" sz="900" b="0" i="0" noProof="0" dirty="0">
                          <a:solidFill>
                            <a:schemeClr val="tx1"/>
                          </a:solidFill>
                          <a:effectLst/>
                          <a:latin typeface="Calibri" panose="020F0502020204030204" pitchFamily="34" charset="0"/>
                        </a:rPr>
                        <a:t>marca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lnSpc>
                          <a:spcPts val="1200"/>
                        </a:lnSpc>
                      </a:pPr>
                      <a:r>
                        <a:rPr lang="es-ES_tradnl" sz="900" b="0" i="0" noProof="0" dirty="0" err="1">
                          <a:solidFill>
                            <a:schemeClr val="tx1"/>
                          </a:solidFill>
                          <a:effectLst/>
                          <a:latin typeface="Calibri" panose="020F0502020204030204" pitchFamily="34" charset="0"/>
                        </a:rPr>
                        <a:t>concesionario_dirección_tipo_via</a:t>
                      </a:r>
                      <a:endParaRPr lang="es-ES_tradnl" sz="900" b="0" i="0" noProof="0" dirty="0">
                        <a:solidFill>
                          <a:schemeClr val="tx1"/>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lnSpc>
                          <a:spcPts val="1200"/>
                        </a:lnSpc>
                      </a:pPr>
                      <a:r>
                        <a:rPr lang="es-ES_tradnl" sz="900" b="0" i="0" noProof="0" dirty="0" err="1">
                          <a:solidFill>
                            <a:schemeClr val="tx1"/>
                          </a:solidFill>
                          <a:effectLst/>
                          <a:latin typeface="Calibri" panose="020F0502020204030204" pitchFamily="34" charset="0"/>
                        </a:rPr>
                        <a:t>concesionario_dirección_mombre_via</a:t>
                      </a:r>
                      <a:endParaRPr lang="es-ES_tradnl" sz="900" b="0" i="0" noProof="0" dirty="0">
                        <a:solidFill>
                          <a:schemeClr val="tx1"/>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marR="0" lvl="0" indent="0" algn="ctr" defTabSz="457200" rtl="0" eaLnBrk="1" fontAlgn="auto" latinLnBrk="0" hangingPunct="1">
                        <a:lnSpc>
                          <a:spcPts val="1200"/>
                        </a:lnSpc>
                        <a:spcBef>
                          <a:spcPts val="0"/>
                        </a:spcBef>
                        <a:spcAft>
                          <a:spcPts val="0"/>
                        </a:spcAft>
                        <a:buClrTx/>
                        <a:buSzTx/>
                        <a:buFontTx/>
                        <a:buNone/>
                        <a:tabLst/>
                        <a:defRPr/>
                      </a:pPr>
                      <a:r>
                        <a:rPr lang="es-ES_tradnl" sz="900" b="0" i="0" noProof="0" dirty="0" err="1">
                          <a:solidFill>
                            <a:schemeClr val="tx1"/>
                          </a:solidFill>
                          <a:effectLst/>
                          <a:latin typeface="Calibri" panose="020F0502020204030204" pitchFamily="34" charset="0"/>
                        </a:rPr>
                        <a:t>concesionario_dirección_localidad</a:t>
                      </a:r>
                      <a:endParaRPr lang="es-ES_tradnl" sz="900" b="0" i="0" noProof="0" dirty="0">
                        <a:solidFill>
                          <a:schemeClr val="tx1"/>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marL="0" marR="0" lvl="0" indent="0" algn="ctr" defTabSz="457200" rtl="0" eaLnBrk="1" fontAlgn="auto" latinLnBrk="0" hangingPunct="1">
                        <a:lnSpc>
                          <a:spcPts val="1200"/>
                        </a:lnSpc>
                        <a:spcBef>
                          <a:spcPts val="0"/>
                        </a:spcBef>
                        <a:spcAft>
                          <a:spcPts val="0"/>
                        </a:spcAft>
                        <a:buClrTx/>
                        <a:buSzTx/>
                        <a:buFontTx/>
                        <a:buNone/>
                        <a:tabLst/>
                        <a:defRPr/>
                      </a:pPr>
                      <a:r>
                        <a:rPr lang="es-ES_tradnl" sz="900" b="0" i="0" noProof="0" dirty="0" err="1">
                          <a:solidFill>
                            <a:schemeClr val="tx1"/>
                          </a:solidFill>
                          <a:effectLst/>
                          <a:latin typeface="Calibri" panose="020F0502020204030204" pitchFamily="34" charset="0"/>
                        </a:rPr>
                        <a:t>concesionario_dirección_código_postal</a:t>
                      </a:r>
                      <a:endParaRPr lang="es-ES_tradnl" sz="900" b="0" i="0" noProof="0" dirty="0">
                        <a:solidFill>
                          <a:schemeClr val="tx1"/>
                        </a:solidFill>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576204">
                <a:tc>
                  <a:txBody>
                    <a:bodyPr/>
                    <a:lstStyle/>
                    <a:p>
                      <a:pPr algn="ctr">
                        <a:lnSpc>
                          <a:spcPts val="1200"/>
                        </a:lnSpc>
                      </a:pPr>
                      <a:r>
                        <a:rPr lang="es-ES_tradnl" sz="1000" b="0" i="0" noProof="0" dirty="0" err="1">
                          <a:effectLst/>
                          <a:latin typeface="Calibri" panose="020F0502020204030204" pitchFamily="34" charset="0"/>
                        </a:rPr>
                        <a:t>chevrolet</a:t>
                      </a:r>
                      <a:r>
                        <a:rPr lang="es-ES_tradnl" sz="1000" b="0" i="0" noProof="0" dirty="0">
                          <a:effectLst/>
                          <a:latin typeface="Calibri" panose="020F0502020204030204" pitchFamily="34" charset="0"/>
                        </a:rPr>
                        <a:t> </a:t>
                      </a:r>
                      <a:r>
                        <a:rPr lang="es-ES_tradnl" sz="1000" b="0" i="0" noProof="0" dirty="0" err="1">
                          <a:effectLst/>
                          <a:latin typeface="Calibri" panose="020F0502020204030204" pitchFamily="34" charset="0"/>
                        </a:rPr>
                        <a:t>chevelle</a:t>
                      </a:r>
                      <a:r>
                        <a:rPr lang="es-ES_tradnl" sz="1000" b="0" i="0" noProof="0" dirty="0">
                          <a:effectLst/>
                          <a:latin typeface="Calibri" panose="020F0502020204030204" pitchFamily="34" charset="0"/>
                        </a:rPr>
                        <a:t> </a:t>
                      </a:r>
                      <a:r>
                        <a:rPr lang="es-ES_tradnl" sz="1000" b="0" i="0" noProof="0" dirty="0" err="1">
                          <a:effectLst/>
                          <a:latin typeface="Calibri" panose="020F0502020204030204" pitchFamily="34" charset="0"/>
                        </a:rPr>
                        <a:t>malibu</a:t>
                      </a:r>
                      <a:endParaRPr lang="es-ES_tradnl" sz="1000" b="0" i="0" noProof="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es-ES_tradnl" sz="1000" b="0" i="0" noProof="0" dirty="0">
                          <a:effectLst/>
                          <a:latin typeface="Calibri" panose="020F0502020204030204" pitchFamily="34" charset="0"/>
                        </a:rPr>
                        <a:t>Calle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es-ES_tradnl" sz="1000" b="0" i="0" noProof="0" dirty="0">
                          <a:effectLst/>
                          <a:latin typeface="Calibri" panose="020F0502020204030204" pitchFamily="34" charset="0"/>
                        </a:rPr>
                        <a:t>automoción, 23, Bajo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es-ES_tradnl" sz="1000" b="0" i="0" noProof="0" dirty="0">
                          <a:effectLst/>
                          <a:latin typeface="Calibri" panose="020F0502020204030204" pitchFamily="34" charset="0"/>
                        </a:rPr>
                        <a:t>Alicante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es-ES_tradnl" sz="1000" b="0" i="0" noProof="0" dirty="0">
                          <a:effectLst/>
                          <a:latin typeface="Calibri" panose="020F0502020204030204" pitchFamily="34" charset="0"/>
                        </a:rPr>
                        <a:t>03011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39268">
                <a:tc>
                  <a:txBody>
                    <a:bodyPr/>
                    <a:lstStyle/>
                    <a:p>
                      <a:pPr algn="ctr">
                        <a:lnSpc>
                          <a:spcPts val="1200"/>
                        </a:lnSpc>
                      </a:pPr>
                      <a:r>
                        <a:rPr lang="es-ES_tradnl" sz="1000" b="0" i="0" noProof="0" dirty="0" err="1">
                          <a:effectLst/>
                          <a:latin typeface="Calibri" panose="020F0502020204030204" pitchFamily="34" charset="0"/>
                        </a:rPr>
                        <a:t>buick</a:t>
                      </a:r>
                      <a:r>
                        <a:rPr lang="es-ES_tradnl" sz="1000" b="0" i="0" noProof="0" dirty="0">
                          <a:effectLst/>
                          <a:latin typeface="Calibri" panose="020F0502020204030204" pitchFamily="34" charset="0"/>
                        </a:rPr>
                        <a:t> </a:t>
                      </a:r>
                      <a:r>
                        <a:rPr lang="es-ES_tradnl" sz="1000" b="0" i="0" noProof="0" dirty="0" err="1">
                          <a:effectLst/>
                          <a:latin typeface="Calibri" panose="020F0502020204030204" pitchFamily="34" charset="0"/>
                        </a:rPr>
                        <a:t>skylark</a:t>
                      </a:r>
                      <a:r>
                        <a:rPr lang="es-ES_tradnl" sz="1000" b="0" i="0" noProof="0" dirty="0">
                          <a:effectLst/>
                          <a:latin typeface="Calibri" panose="020F0502020204030204" pitchFamily="34" charset="0"/>
                        </a:rPr>
                        <a:t> 320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es-ES_tradnl" sz="1000" b="0" i="0" noProof="0" dirty="0">
                          <a:effectLst/>
                          <a:latin typeface="Calibri" panose="020F0502020204030204" pitchFamily="34" charset="0"/>
                        </a:rPr>
                        <a:t>Avenida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es-ES_tradnl" sz="1000" b="0" i="0" noProof="0" dirty="0">
                          <a:effectLst/>
                          <a:latin typeface="Calibri" panose="020F0502020204030204" pitchFamily="34" charset="0"/>
                        </a:rPr>
                        <a:t>industria, 33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es-ES_tradnl" sz="1000" b="0" i="0" noProof="0" dirty="0">
                          <a:effectLst/>
                          <a:latin typeface="Calibri" panose="020F0502020204030204" pitchFamily="34" charset="0"/>
                        </a:rPr>
                        <a:t>Oviedo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es-ES_tradnl" sz="1000" b="0" i="0" noProof="0" dirty="0">
                          <a:effectLst/>
                          <a:latin typeface="Calibri" panose="020F0502020204030204" pitchFamily="34" charset="0"/>
                        </a:rPr>
                        <a:t>33201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graphicFrame>
        <p:nvGraphicFramePr>
          <p:cNvPr id="4" name="Table 7">
            <a:extLst>
              <a:ext uri="{FF2B5EF4-FFF2-40B4-BE49-F238E27FC236}">
                <a16:creationId xmlns:a16="http://schemas.microsoft.com/office/drawing/2014/main" id="{33B7C553-080A-4C6F-B66F-6D32E0587175}"/>
              </a:ext>
            </a:extLst>
          </p:cNvPr>
          <p:cNvGraphicFramePr>
            <a:graphicFrameLocks noGrp="1"/>
          </p:cNvGraphicFramePr>
          <p:nvPr>
            <p:extLst>
              <p:ext uri="{D42A27DB-BD31-4B8C-83A1-F6EECF244321}">
                <p14:modId xmlns:p14="http://schemas.microsoft.com/office/powerpoint/2010/main" val="2597879678"/>
              </p:ext>
            </p:extLst>
          </p:nvPr>
        </p:nvGraphicFramePr>
        <p:xfrm>
          <a:off x="441325" y="1690587"/>
          <a:ext cx="5903913" cy="1310241"/>
        </p:xfrm>
        <a:graphic>
          <a:graphicData uri="http://schemas.openxmlformats.org/drawingml/2006/table">
            <a:tbl>
              <a:tblPr firstRow="1" bandRow="1">
                <a:tableStyleId>{5C22544A-7EE6-4342-B048-85BDC9FD1C3A}</a:tableStyleId>
              </a:tblPr>
              <a:tblGrid>
                <a:gridCol w="2804703">
                  <a:extLst>
                    <a:ext uri="{9D8B030D-6E8A-4147-A177-3AD203B41FA5}">
                      <a16:colId xmlns:a16="http://schemas.microsoft.com/office/drawing/2014/main" val="20000"/>
                    </a:ext>
                  </a:extLst>
                </a:gridCol>
                <a:gridCol w="3099210">
                  <a:extLst>
                    <a:ext uri="{9D8B030D-6E8A-4147-A177-3AD203B41FA5}">
                      <a16:colId xmlns:a16="http://schemas.microsoft.com/office/drawing/2014/main" val="20001"/>
                    </a:ext>
                  </a:extLst>
                </a:gridCol>
              </a:tblGrid>
              <a:tr h="436747">
                <a:tc>
                  <a:txBody>
                    <a:bodyPr/>
                    <a:lstStyle/>
                    <a:p>
                      <a:pPr algn="ctr">
                        <a:lnSpc>
                          <a:spcPts val="1200"/>
                        </a:lnSpc>
                      </a:pPr>
                      <a:r>
                        <a:rPr lang="es-ES_tradnl" sz="1000" b="0" i="0" noProof="0" dirty="0">
                          <a:solidFill>
                            <a:schemeClr val="tx1"/>
                          </a:solidFill>
                          <a:effectLst/>
                          <a:latin typeface="Calibri" panose="020F0502020204030204" pitchFamily="34" charset="0"/>
                        </a:rPr>
                        <a:t>Marca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lnSpc>
                          <a:spcPts val="1200"/>
                        </a:lnSpc>
                      </a:pPr>
                      <a:r>
                        <a:rPr lang="es-ES_tradnl" sz="1000" b="0" i="0" noProof="0" dirty="0">
                          <a:solidFill>
                            <a:schemeClr val="tx1"/>
                          </a:solidFill>
                          <a:effectLst/>
                          <a:latin typeface="Calibri" panose="020F0502020204030204" pitchFamily="34" charset="0"/>
                        </a:rPr>
                        <a:t>Dirección del Concesionario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436747">
                <a:tc>
                  <a:txBody>
                    <a:bodyPr/>
                    <a:lstStyle/>
                    <a:p>
                      <a:pPr algn="ctr">
                        <a:lnSpc>
                          <a:spcPts val="1200"/>
                        </a:lnSpc>
                      </a:pPr>
                      <a:r>
                        <a:rPr lang="es-ES_tradnl" sz="1000" b="0" i="0" noProof="0" dirty="0" err="1">
                          <a:effectLst/>
                          <a:latin typeface="Calibri" panose="020F0502020204030204" pitchFamily="34" charset="0"/>
                        </a:rPr>
                        <a:t>chevrolet</a:t>
                      </a:r>
                      <a:r>
                        <a:rPr lang="es-ES_tradnl" sz="1000" b="0" i="0" noProof="0" dirty="0">
                          <a:effectLst/>
                          <a:latin typeface="Calibri" panose="020F0502020204030204" pitchFamily="34" charset="0"/>
                        </a:rPr>
                        <a:t> </a:t>
                      </a:r>
                      <a:r>
                        <a:rPr lang="es-ES_tradnl" sz="1000" b="0" i="0" noProof="0" dirty="0" err="1">
                          <a:effectLst/>
                          <a:latin typeface="Calibri" panose="020F0502020204030204" pitchFamily="34" charset="0"/>
                        </a:rPr>
                        <a:t>chevelle</a:t>
                      </a:r>
                      <a:r>
                        <a:rPr lang="es-ES_tradnl" sz="1000" b="0" i="0" noProof="0" dirty="0">
                          <a:effectLst/>
                          <a:latin typeface="Calibri" panose="020F0502020204030204" pitchFamily="34" charset="0"/>
                        </a:rPr>
                        <a:t> </a:t>
                      </a:r>
                      <a:r>
                        <a:rPr lang="es-ES_tradnl" sz="1000" b="0" i="0" noProof="0" dirty="0" err="1">
                          <a:effectLst/>
                          <a:latin typeface="Calibri" panose="020F0502020204030204" pitchFamily="34" charset="0"/>
                        </a:rPr>
                        <a:t>malibu</a:t>
                      </a:r>
                      <a:endParaRPr lang="es-ES_tradnl" sz="1000" b="0" i="0" noProof="0" dirty="0">
                        <a:effectLst/>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es-ES_tradnl" sz="1000" b="0" i="0" noProof="0" dirty="0">
                          <a:effectLst/>
                          <a:latin typeface="Calibri" panose="020F0502020204030204" pitchFamily="34" charset="0"/>
                        </a:rPr>
                        <a:t>Calle Automoción, 23, Bajo, Alicante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36747">
                <a:tc>
                  <a:txBody>
                    <a:bodyPr/>
                    <a:lstStyle/>
                    <a:p>
                      <a:pPr algn="ctr">
                        <a:lnSpc>
                          <a:spcPts val="1200"/>
                        </a:lnSpc>
                      </a:pPr>
                      <a:r>
                        <a:rPr lang="es-ES_tradnl" sz="1000" b="0" i="0" noProof="0" dirty="0" err="1">
                          <a:effectLst/>
                          <a:latin typeface="Calibri" panose="020F0502020204030204" pitchFamily="34" charset="0"/>
                        </a:rPr>
                        <a:t>buick</a:t>
                      </a:r>
                      <a:r>
                        <a:rPr lang="es-ES_tradnl" sz="1000" b="0" i="0" noProof="0" dirty="0">
                          <a:effectLst/>
                          <a:latin typeface="Calibri" panose="020F0502020204030204" pitchFamily="34" charset="0"/>
                        </a:rPr>
                        <a:t> </a:t>
                      </a:r>
                      <a:r>
                        <a:rPr lang="es-ES_tradnl" sz="1000" b="0" i="0" noProof="0" dirty="0" err="1">
                          <a:effectLst/>
                          <a:latin typeface="Calibri" panose="020F0502020204030204" pitchFamily="34" charset="0"/>
                        </a:rPr>
                        <a:t>skylark</a:t>
                      </a:r>
                      <a:r>
                        <a:rPr lang="es-ES_tradnl" sz="1000" b="0" i="0" noProof="0" dirty="0">
                          <a:effectLst/>
                          <a:latin typeface="Calibri" panose="020F0502020204030204" pitchFamily="34" charset="0"/>
                        </a:rPr>
                        <a:t> 320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es-ES_tradnl" sz="1000" b="0" i="0" noProof="0" dirty="0">
                          <a:effectLst/>
                          <a:latin typeface="Calibri" panose="020F0502020204030204" pitchFamily="34" charset="0"/>
                        </a:rPr>
                        <a:t>C/ Industria, 33, 33201, Asturias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5" name="Rectángulo 4">
            <a:extLst>
              <a:ext uri="{FF2B5EF4-FFF2-40B4-BE49-F238E27FC236}">
                <a16:creationId xmlns:a16="http://schemas.microsoft.com/office/drawing/2014/main" id="{AECD2B21-A00A-4EC2-B2B3-A23C95E47C4E}"/>
              </a:ext>
            </a:extLst>
          </p:cNvPr>
          <p:cNvSpPr/>
          <p:nvPr/>
        </p:nvSpPr>
        <p:spPr>
          <a:xfrm>
            <a:off x="566310" y="1004241"/>
            <a:ext cx="5829300" cy="338554"/>
          </a:xfrm>
          <a:prstGeom prst="rect">
            <a:avLst/>
          </a:prstGeom>
        </p:spPr>
        <p:txBody>
          <a:bodyPr wrap="square">
            <a:spAutoFit/>
          </a:bodyPr>
          <a:lstStyle/>
          <a:p>
            <a:pPr marL="285750" indent="-285750">
              <a:buClr>
                <a:srgbClr val="7030A0"/>
              </a:buClr>
              <a:buFont typeface="Wingdings" panose="05000000000000000000" pitchFamily="2" charset="2"/>
              <a:buChar char="§"/>
            </a:pPr>
            <a:r>
              <a:rPr lang="es-ES_tradnl" sz="1600" b="1" dirty="0"/>
              <a:t>Ejemplo</a:t>
            </a:r>
            <a:r>
              <a:rPr lang="es-ES_tradnl" sz="1600" dirty="0"/>
              <a:t>: </a:t>
            </a:r>
            <a:r>
              <a:rPr lang="es-ES_tradnl" sz="1200" dirty="0"/>
              <a:t>codificación de direcciones postales en campos separados.</a:t>
            </a:r>
          </a:p>
        </p:txBody>
      </p:sp>
      <p:sp>
        <p:nvSpPr>
          <p:cNvPr id="7" name="Rectángulo 6">
            <a:extLst>
              <a:ext uri="{FF2B5EF4-FFF2-40B4-BE49-F238E27FC236}">
                <a16:creationId xmlns:a16="http://schemas.microsoft.com/office/drawing/2014/main" id="{911AD4ED-4ED3-437F-95C6-F441D05C4E6F}"/>
              </a:ext>
            </a:extLst>
          </p:cNvPr>
          <p:cNvSpPr/>
          <p:nvPr/>
        </p:nvSpPr>
        <p:spPr>
          <a:xfrm>
            <a:off x="425322" y="3388760"/>
            <a:ext cx="5919916" cy="1716643"/>
          </a:xfrm>
          <a:prstGeom prst="rect">
            <a:avLst/>
          </a:prstGeom>
          <a:noFill/>
          <a:ln w="57150">
            <a:solidFill>
              <a:srgbClr val="00B05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5E840B97-3512-4B21-9751-05772F900E31}"/>
              </a:ext>
            </a:extLst>
          </p:cNvPr>
          <p:cNvSpPr/>
          <p:nvPr/>
        </p:nvSpPr>
        <p:spPr>
          <a:xfrm>
            <a:off x="441325" y="1660237"/>
            <a:ext cx="5919916" cy="1355107"/>
          </a:xfrm>
          <a:prstGeom prst="rect">
            <a:avLst/>
          </a:prstGeom>
          <a:noFill/>
          <a:ln w="57150">
            <a:solidFill>
              <a:srgbClr val="FF5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D14E2FCD-6B24-49C2-836A-F02B740E2594}"/>
              </a:ext>
            </a:extLst>
          </p:cNvPr>
          <p:cNvSpPr txBox="1"/>
          <p:nvPr/>
        </p:nvSpPr>
        <p:spPr>
          <a:xfrm>
            <a:off x="-57152" y="-19948"/>
            <a:ext cx="884791" cy="769441"/>
          </a:xfrm>
          <a:prstGeom prst="rect">
            <a:avLst/>
          </a:prstGeom>
          <a:noFill/>
        </p:spPr>
        <p:txBody>
          <a:bodyPr wrap="square" rtlCol="0">
            <a:spAutoFit/>
          </a:bodyPr>
          <a:lstStyle/>
          <a:p>
            <a:pPr algn="ctr"/>
            <a:r>
              <a:rPr lang="es-ES" sz="4400" spc="-150" dirty="0">
                <a:solidFill>
                  <a:schemeClr val="bg1"/>
                </a:solidFill>
                <a:latin typeface="Neutra Text" panose="02000000000000000000" pitchFamily="50" charset="0"/>
              </a:rPr>
              <a:t>04</a:t>
            </a:r>
          </a:p>
        </p:txBody>
      </p:sp>
      <p:pic>
        <p:nvPicPr>
          <p:cNvPr id="12" name="Imagen 11">
            <a:extLst>
              <a:ext uri="{FF2B5EF4-FFF2-40B4-BE49-F238E27FC236}">
                <a16:creationId xmlns:a16="http://schemas.microsoft.com/office/drawing/2014/main" id="{3B82EB1B-C310-48DC-B69C-6D4900D58B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18" y="79081"/>
            <a:ext cx="606393" cy="638968"/>
          </a:xfrm>
          <a:prstGeom prst="rect">
            <a:avLst/>
          </a:prstGeom>
        </p:spPr>
      </p:pic>
      <p:pic>
        <p:nvPicPr>
          <p:cNvPr id="14" name="Imagen 13">
            <a:extLst>
              <a:ext uri="{FF2B5EF4-FFF2-40B4-BE49-F238E27FC236}">
                <a16:creationId xmlns:a16="http://schemas.microsoft.com/office/drawing/2014/main" id="{5FC2A6ED-17D2-490D-836B-B51E71418A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7419" y="1361291"/>
            <a:ext cx="538511" cy="597890"/>
          </a:xfrm>
          <a:prstGeom prst="rect">
            <a:avLst/>
          </a:prstGeom>
        </p:spPr>
      </p:pic>
      <p:pic>
        <p:nvPicPr>
          <p:cNvPr id="15" name="Imagen 14">
            <a:extLst>
              <a:ext uri="{FF2B5EF4-FFF2-40B4-BE49-F238E27FC236}">
                <a16:creationId xmlns:a16="http://schemas.microsoft.com/office/drawing/2014/main" id="{97CA49D1-36C9-431C-9091-57AF60B059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4057" y="3119029"/>
            <a:ext cx="591315" cy="589395"/>
          </a:xfrm>
          <a:prstGeom prst="rect">
            <a:avLst/>
          </a:prstGeom>
        </p:spPr>
      </p:pic>
    </p:spTree>
    <p:extLst>
      <p:ext uri="{BB962C8B-B14F-4D97-AF65-F5344CB8AC3E}">
        <p14:creationId xmlns:p14="http://schemas.microsoft.com/office/powerpoint/2010/main" val="35307015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08490258-8FBC-42E5-BAA3-DDF15CB53EB7}"/>
              </a:ext>
            </a:extLst>
          </p:cNvPr>
          <p:cNvSpPr/>
          <p:nvPr/>
        </p:nvSpPr>
        <p:spPr>
          <a:xfrm>
            <a:off x="5179631" y="7046"/>
            <a:ext cx="1678369" cy="783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Marcador de número de diapositiva 1">
            <a:extLst>
              <a:ext uri="{FF2B5EF4-FFF2-40B4-BE49-F238E27FC236}">
                <a16:creationId xmlns:a16="http://schemas.microsoft.com/office/drawing/2014/main" id="{EF0838D5-A357-4F1C-A9BC-88E690DBCA45}"/>
              </a:ext>
            </a:extLst>
          </p:cNvPr>
          <p:cNvSpPr>
            <a:spLocks noGrp="1"/>
          </p:cNvSpPr>
          <p:nvPr>
            <p:ph type="sldNum" sz="quarter" idx="12"/>
          </p:nvPr>
        </p:nvSpPr>
        <p:spPr/>
        <p:txBody>
          <a:bodyPr/>
          <a:lstStyle/>
          <a:p>
            <a:fld id="{B0B223AA-581B-472F-BB2F-AB3AEAB0FF05}" type="slidenum">
              <a:rPr lang="es-ES" smtClean="0"/>
              <a:t>49</a:t>
            </a:fld>
            <a:endParaRPr lang="es-ES" dirty="0"/>
          </a:p>
        </p:txBody>
      </p:sp>
      <p:sp>
        <p:nvSpPr>
          <p:cNvPr id="3" name="CuadroTexto 2">
            <a:extLst>
              <a:ext uri="{FF2B5EF4-FFF2-40B4-BE49-F238E27FC236}">
                <a16:creationId xmlns:a16="http://schemas.microsoft.com/office/drawing/2014/main" id="{C8868590-903B-4D7B-A8F7-20AB6ED89BA0}"/>
              </a:ext>
            </a:extLst>
          </p:cNvPr>
          <p:cNvSpPr txBox="1"/>
          <p:nvPr/>
        </p:nvSpPr>
        <p:spPr>
          <a:xfrm>
            <a:off x="-64961" y="2822709"/>
            <a:ext cx="884791" cy="769441"/>
          </a:xfrm>
          <a:prstGeom prst="rect">
            <a:avLst/>
          </a:prstGeom>
          <a:noFill/>
        </p:spPr>
        <p:txBody>
          <a:bodyPr wrap="square" rtlCol="0">
            <a:spAutoFit/>
          </a:bodyPr>
          <a:lstStyle/>
          <a:p>
            <a:pPr algn="ctr"/>
            <a:r>
              <a:rPr lang="es-ES" sz="4400" spc="-150" dirty="0">
                <a:solidFill>
                  <a:schemeClr val="bg1"/>
                </a:solidFill>
                <a:latin typeface="Neutra Text" panose="02000000000000000000" pitchFamily="50" charset="0"/>
              </a:rPr>
              <a:t>04</a:t>
            </a:r>
          </a:p>
        </p:txBody>
      </p:sp>
      <p:sp>
        <p:nvSpPr>
          <p:cNvPr id="4" name="CuadroTexto 3">
            <a:extLst>
              <a:ext uri="{FF2B5EF4-FFF2-40B4-BE49-F238E27FC236}">
                <a16:creationId xmlns:a16="http://schemas.microsoft.com/office/drawing/2014/main" id="{B2555791-B578-40C1-8F07-DA8A3E79AA9A}"/>
              </a:ext>
            </a:extLst>
          </p:cNvPr>
          <p:cNvSpPr txBox="1"/>
          <p:nvPr/>
        </p:nvSpPr>
        <p:spPr>
          <a:xfrm>
            <a:off x="839702" y="1283634"/>
            <a:ext cx="1414365" cy="1107996"/>
          </a:xfrm>
          <a:prstGeom prst="rect">
            <a:avLst/>
          </a:prstGeom>
          <a:noFill/>
        </p:spPr>
        <p:txBody>
          <a:bodyPr wrap="square" rtlCol="0">
            <a:spAutoFit/>
          </a:bodyPr>
          <a:lstStyle/>
          <a:p>
            <a:r>
              <a:rPr lang="es-ES" sz="6600" spc="-300" dirty="0">
                <a:solidFill>
                  <a:srgbClr val="801F8A"/>
                </a:solidFill>
                <a:latin typeface="Neutra Text" panose="02000000000000000000" pitchFamily="50" charset="0"/>
              </a:rPr>
              <a:t>P15</a:t>
            </a:r>
          </a:p>
        </p:txBody>
      </p:sp>
      <p:pic>
        <p:nvPicPr>
          <p:cNvPr id="5" name="Imagen 4">
            <a:extLst>
              <a:ext uri="{FF2B5EF4-FFF2-40B4-BE49-F238E27FC236}">
                <a16:creationId xmlns:a16="http://schemas.microsoft.com/office/drawing/2014/main" id="{4C34D595-5C45-4722-8053-5D62C91D0B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4111" y="2331107"/>
            <a:ext cx="5632594" cy="79617"/>
          </a:xfrm>
          <a:prstGeom prst="rect">
            <a:avLst/>
          </a:prstGeom>
        </p:spPr>
      </p:pic>
      <p:sp>
        <p:nvSpPr>
          <p:cNvPr id="6" name="CuadroTexto 5">
            <a:extLst>
              <a:ext uri="{FF2B5EF4-FFF2-40B4-BE49-F238E27FC236}">
                <a16:creationId xmlns:a16="http://schemas.microsoft.com/office/drawing/2014/main" id="{936ECF02-D7E1-4708-9382-7468EC4404CB}"/>
              </a:ext>
            </a:extLst>
          </p:cNvPr>
          <p:cNvSpPr txBox="1"/>
          <p:nvPr/>
        </p:nvSpPr>
        <p:spPr>
          <a:xfrm>
            <a:off x="2073445" y="1094616"/>
            <a:ext cx="4813131" cy="1200329"/>
          </a:xfrm>
          <a:prstGeom prst="rect">
            <a:avLst/>
          </a:prstGeom>
          <a:noFill/>
        </p:spPr>
        <p:txBody>
          <a:bodyPr wrap="square" rtlCol="0">
            <a:spAutoFit/>
          </a:bodyPr>
          <a:lstStyle/>
          <a:p>
            <a:r>
              <a:rPr lang="es-ES_tradnl" sz="3600" dirty="0">
                <a:latin typeface="Neutra Text" panose="02000000000000000000" pitchFamily="50" charset="0"/>
              </a:rPr>
              <a:t>Campos con coordenadas geográficas</a:t>
            </a:r>
            <a:endParaRPr lang="es-ES" sz="3600" spc="-150" dirty="0">
              <a:latin typeface="Neutra Text" panose="02000000000000000000" pitchFamily="50" charset="0"/>
            </a:endParaRPr>
          </a:p>
        </p:txBody>
      </p:sp>
      <p:pic>
        <p:nvPicPr>
          <p:cNvPr id="11" name="Imagen 10">
            <a:extLst>
              <a:ext uri="{FF2B5EF4-FFF2-40B4-BE49-F238E27FC236}">
                <a16:creationId xmlns:a16="http://schemas.microsoft.com/office/drawing/2014/main" id="{3C569837-6677-4C1B-AC17-22892B5F59A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43754" b="18115"/>
          <a:stretch/>
        </p:blipFill>
        <p:spPr>
          <a:xfrm>
            <a:off x="0" y="7235807"/>
            <a:ext cx="6858000" cy="1935079"/>
          </a:xfrm>
          <a:prstGeom prst="rect">
            <a:avLst/>
          </a:prstGeom>
        </p:spPr>
      </p:pic>
      <p:sp>
        <p:nvSpPr>
          <p:cNvPr id="12" name="Rectángulo 11">
            <a:extLst>
              <a:ext uri="{FF2B5EF4-FFF2-40B4-BE49-F238E27FC236}">
                <a16:creationId xmlns:a16="http://schemas.microsoft.com/office/drawing/2014/main" id="{95396A08-38C1-4810-97A6-073781000F9B}"/>
              </a:ext>
            </a:extLst>
          </p:cNvPr>
          <p:cNvSpPr/>
          <p:nvPr/>
        </p:nvSpPr>
        <p:spPr>
          <a:xfrm>
            <a:off x="-2" y="7235807"/>
            <a:ext cx="6858000" cy="1957406"/>
          </a:xfrm>
          <a:prstGeom prst="rect">
            <a:avLst/>
          </a:prstGeom>
          <a:solidFill>
            <a:schemeClr val="bg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4" name="Imagen 13">
            <a:extLst>
              <a:ext uri="{FF2B5EF4-FFF2-40B4-BE49-F238E27FC236}">
                <a16:creationId xmlns:a16="http://schemas.microsoft.com/office/drawing/2014/main" id="{F129453F-341E-43C5-A6B1-60B874D694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04194" y="110380"/>
            <a:ext cx="507147" cy="534390"/>
          </a:xfrm>
          <a:prstGeom prst="rect">
            <a:avLst/>
          </a:prstGeom>
        </p:spPr>
      </p:pic>
      <p:sp>
        <p:nvSpPr>
          <p:cNvPr id="8" name="Rectángulo 7">
            <a:extLst>
              <a:ext uri="{FF2B5EF4-FFF2-40B4-BE49-F238E27FC236}">
                <a16:creationId xmlns:a16="http://schemas.microsoft.com/office/drawing/2014/main" id="{3FA83083-2D4B-462D-903C-F54BF13D2A37}"/>
              </a:ext>
            </a:extLst>
          </p:cNvPr>
          <p:cNvSpPr/>
          <p:nvPr/>
        </p:nvSpPr>
        <p:spPr>
          <a:xfrm>
            <a:off x="957943" y="2592121"/>
            <a:ext cx="5496062" cy="4185761"/>
          </a:xfrm>
          <a:prstGeom prst="rect">
            <a:avLst/>
          </a:prstGeom>
        </p:spPr>
        <p:txBody>
          <a:bodyPr wrap="square">
            <a:spAutoFit/>
          </a:bodyPr>
          <a:lstStyle/>
          <a:p>
            <a:pPr marL="171450" indent="-171450" algn="just">
              <a:spcBef>
                <a:spcPts val="600"/>
              </a:spcBef>
              <a:spcAft>
                <a:spcPts val="600"/>
              </a:spcAft>
              <a:buClr>
                <a:srgbClr val="7030A0"/>
              </a:buClr>
              <a:buFont typeface="Wingdings" panose="05000000000000000000" pitchFamily="2" charset="2"/>
              <a:buChar char="§"/>
            </a:pPr>
            <a:r>
              <a:rPr lang="es-ES_tradnl" sz="1200" dirty="0"/>
              <a:t>El formato más adaptable para representar coordenadas geográficas en mapas es la especificación de latitud y longitud en grados decimales, cuyos valores deben presentarse en columnas separadas, con cabeceras de columna que deben llamarse: Latitud y Longitud, respectivamente.</a:t>
            </a:r>
          </a:p>
          <a:p>
            <a:pPr marL="171450" indent="-171450" algn="just">
              <a:spcBef>
                <a:spcPts val="600"/>
              </a:spcBef>
              <a:spcAft>
                <a:spcPts val="600"/>
              </a:spcAft>
              <a:buClr>
                <a:srgbClr val="7030A0"/>
              </a:buClr>
              <a:buFont typeface="Wingdings" panose="05000000000000000000" pitchFamily="2" charset="2"/>
              <a:buChar char="§"/>
            </a:pPr>
            <a:r>
              <a:rPr lang="es-ES_tradnl" sz="1200" dirty="0"/>
              <a:t>A tener en cuenta:</a:t>
            </a:r>
          </a:p>
          <a:p>
            <a:pPr marL="628650" lvl="1" indent="-171450" algn="just">
              <a:spcBef>
                <a:spcPts val="600"/>
              </a:spcBef>
              <a:spcAft>
                <a:spcPts val="600"/>
              </a:spcAft>
              <a:buClr>
                <a:srgbClr val="7030A0"/>
              </a:buClr>
              <a:buFont typeface="Arial" panose="020B0604020202020204" pitchFamily="34" charset="0"/>
              <a:buChar char="•"/>
            </a:pPr>
            <a:r>
              <a:rPr lang="es-ES" sz="1200" dirty="0"/>
              <a:t>Si es necesario especificar el nombre de una entidad de la cual se consignan las coordenadas, se usarán los sufijos “_latitud” y “_longitud”.</a:t>
            </a:r>
          </a:p>
          <a:p>
            <a:pPr marL="628650" lvl="1" indent="-171450" algn="just">
              <a:spcBef>
                <a:spcPts val="600"/>
              </a:spcBef>
              <a:spcAft>
                <a:spcPts val="600"/>
              </a:spcAft>
              <a:buClr>
                <a:srgbClr val="7030A0"/>
              </a:buClr>
              <a:buFont typeface="Arial" panose="020B0604020202020204" pitchFamily="34" charset="0"/>
              <a:buChar char="•"/>
            </a:pPr>
            <a:r>
              <a:rPr lang="es-ES_tradnl" sz="1200" dirty="0"/>
              <a:t>Se pueden usar conversores de coordenadas UTM o de grados sexagesimales a grados decimales. Por ejemplo: la </a:t>
            </a:r>
            <a:r>
              <a:rPr lang="es-ES_tradnl" sz="1200" dirty="0">
                <a:hlinkClick r:id="rId6"/>
              </a:rPr>
              <a:t>herramienta de conversión </a:t>
            </a:r>
            <a:r>
              <a:rPr lang="es-ES_tradnl" sz="1200" dirty="0"/>
              <a:t>de la Junta de Andalucía. </a:t>
            </a:r>
          </a:p>
          <a:p>
            <a:pPr marL="628650" lvl="1" indent="-171450" algn="just">
              <a:spcBef>
                <a:spcPts val="600"/>
              </a:spcBef>
              <a:spcAft>
                <a:spcPts val="600"/>
              </a:spcAft>
              <a:buClr>
                <a:srgbClr val="7030A0"/>
              </a:buClr>
              <a:buFont typeface="Arial" panose="020B0604020202020204" pitchFamily="34" charset="0"/>
              <a:buChar char="•"/>
            </a:pPr>
            <a:r>
              <a:rPr lang="es-ES" sz="1200" dirty="0"/>
              <a:t>Para datos geográficos que no sean puntos, por ejemplo: líneas o polígonos, es recomendable seguir </a:t>
            </a:r>
            <a:r>
              <a:rPr lang="es-ES" sz="1200" dirty="0">
                <a:hlinkClick r:id="rId7"/>
              </a:rPr>
              <a:t>especificación </a:t>
            </a:r>
            <a:r>
              <a:rPr lang="es-ES" sz="1200" i="1" dirty="0">
                <a:hlinkClick r:id="rId7"/>
              </a:rPr>
              <a:t>Well-known text representations of coordinate reference systems</a:t>
            </a:r>
            <a:r>
              <a:rPr lang="es-ES" sz="1200" dirty="0">
                <a:hlinkClick r:id="rId7"/>
              </a:rPr>
              <a:t>, (WKT-CRS) </a:t>
            </a:r>
            <a:r>
              <a:rPr lang="es-ES" sz="1200" dirty="0"/>
              <a:t>del Open </a:t>
            </a:r>
            <a:r>
              <a:rPr lang="es-ES" sz="1200" dirty="0" err="1"/>
              <a:t>Geospatial</a:t>
            </a:r>
            <a:r>
              <a:rPr lang="es-ES" sz="1200" dirty="0"/>
              <a:t> </a:t>
            </a:r>
            <a:r>
              <a:rPr lang="es-ES" sz="1200" dirty="0" err="1"/>
              <a:t>Consortium</a:t>
            </a:r>
            <a:r>
              <a:rPr lang="es-ES" sz="1200" dirty="0"/>
              <a:t>.</a:t>
            </a:r>
          </a:p>
          <a:p>
            <a:pPr marL="628650" lvl="1" indent="-171450" algn="just">
              <a:spcBef>
                <a:spcPts val="600"/>
              </a:spcBef>
              <a:spcAft>
                <a:spcPts val="600"/>
              </a:spcAft>
              <a:buClr>
                <a:srgbClr val="7030A0"/>
              </a:buClr>
              <a:buFont typeface="Arial" panose="020B0604020202020204" pitchFamily="34" charset="0"/>
              <a:buChar char="•"/>
            </a:pPr>
            <a:r>
              <a:rPr lang="es-ES" sz="1200" dirty="0"/>
              <a:t>Es aconsejable, siempre que se publiquen datos geográficos, en formatos como por ejemplo </a:t>
            </a:r>
            <a:r>
              <a:rPr lang="es-ES" sz="1200" dirty="0">
                <a:hlinkClick r:id="rId8"/>
              </a:rPr>
              <a:t>SHP</a:t>
            </a:r>
            <a:r>
              <a:rPr lang="es-ES" sz="1200" dirty="0"/>
              <a:t> o </a:t>
            </a:r>
            <a:r>
              <a:rPr lang="es-ES" sz="1200" dirty="0">
                <a:hlinkClick r:id="rId9"/>
              </a:rPr>
              <a:t>KML</a:t>
            </a:r>
            <a:r>
              <a:rPr lang="es-ES" sz="1200" dirty="0"/>
              <a:t>, acompañar estos archivos de un archivo CSV donde también se incluyan las coordenadas geográficas para facilitar su reutilización.</a:t>
            </a:r>
          </a:p>
        </p:txBody>
      </p:sp>
      <p:sp>
        <p:nvSpPr>
          <p:cNvPr id="16" name="CuadroTexto 15">
            <a:extLst>
              <a:ext uri="{FF2B5EF4-FFF2-40B4-BE49-F238E27FC236}">
                <a16:creationId xmlns:a16="http://schemas.microsoft.com/office/drawing/2014/main" id="{E4728C07-EEFF-4CC7-945B-17A374611E08}"/>
              </a:ext>
            </a:extLst>
          </p:cNvPr>
          <p:cNvSpPr txBox="1"/>
          <p:nvPr/>
        </p:nvSpPr>
        <p:spPr>
          <a:xfrm>
            <a:off x="0" y="7254901"/>
            <a:ext cx="4203700" cy="2400657"/>
          </a:xfrm>
          <a:prstGeom prst="rect">
            <a:avLst/>
          </a:prstGeom>
          <a:noFill/>
        </p:spPr>
        <p:txBody>
          <a:bodyPr wrap="square" rtlCol="0">
            <a:spAutoFit/>
          </a:bodyPr>
          <a:lstStyle/>
          <a:p>
            <a:r>
              <a:rPr lang="es-ES_tradnl" sz="15000" b="1" spc="-300" dirty="0">
                <a:solidFill>
                  <a:schemeClr val="tx1">
                    <a:alpha val="16000"/>
                  </a:schemeClr>
                </a:solidFill>
                <a:latin typeface="Neutra Text" panose="02000000000000000000" pitchFamily="50" charset="0"/>
              </a:rPr>
              <a:t>CSV</a:t>
            </a:r>
            <a:endParaRPr lang="es-ES" sz="15000" b="1" spc="-300" dirty="0">
              <a:solidFill>
                <a:schemeClr val="tx1">
                  <a:alpha val="16000"/>
                </a:schemeClr>
              </a:solidFill>
              <a:latin typeface="Neutra Text" panose="02000000000000000000" pitchFamily="50" charset="0"/>
            </a:endParaRPr>
          </a:p>
        </p:txBody>
      </p:sp>
    </p:spTree>
    <p:extLst>
      <p:ext uri="{BB962C8B-B14F-4D97-AF65-F5344CB8AC3E}">
        <p14:creationId xmlns:p14="http://schemas.microsoft.com/office/powerpoint/2010/main" val="328404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3">
            <a:extLst>
              <a:ext uri="{28A0092B-C50C-407E-A947-70E740481C1C}">
                <a14:useLocalDpi xmlns:a14="http://schemas.microsoft.com/office/drawing/2010/main" val="0"/>
              </a:ext>
            </a:extLst>
          </a:blip>
          <a:srcRect l="64081" b="16913"/>
          <a:stretch/>
        </p:blipFill>
        <p:spPr>
          <a:xfrm>
            <a:off x="0" y="-406401"/>
            <a:ext cx="1360618" cy="8547101"/>
          </a:xfrm>
          <a:prstGeom prst="rect">
            <a:avLst/>
          </a:prstGeom>
        </p:spPr>
      </p:pic>
      <p:sp>
        <p:nvSpPr>
          <p:cNvPr id="5" name="CuadroTexto 4"/>
          <p:cNvSpPr txBox="1"/>
          <p:nvPr/>
        </p:nvSpPr>
        <p:spPr>
          <a:xfrm>
            <a:off x="1407161" y="1665118"/>
            <a:ext cx="5009514" cy="6924973"/>
          </a:xfrm>
          <a:prstGeom prst="rect">
            <a:avLst/>
          </a:prstGeom>
          <a:noFill/>
        </p:spPr>
        <p:txBody>
          <a:bodyPr wrap="square" rtlCol="0">
            <a:spAutoFit/>
          </a:bodyPr>
          <a:lstStyle/>
          <a:p>
            <a:pPr marL="171450" indent="-171450" algn="just">
              <a:spcBef>
                <a:spcPts val="600"/>
              </a:spcBef>
              <a:buClr>
                <a:srgbClr val="801F89"/>
              </a:buClr>
              <a:buFont typeface="Arial" panose="020B0604020202020204" pitchFamily="34" charset="0"/>
              <a:buChar char="•"/>
            </a:pPr>
            <a:r>
              <a:rPr lang="es-ES_tradnl" sz="1200" dirty="0"/>
              <a:t>La forma tabular de los datos es la más habitual en las transferencias e intercambios de información y se produce de múltiples maneras: archivos de datos con columnas delimitadas o campos de longitud fija, hojas de cálculo, tablas HTML, o descargas de tablas de datos SQL, entre otras.</a:t>
            </a:r>
          </a:p>
          <a:p>
            <a:pPr marL="171450" indent="-171450" algn="just">
              <a:spcBef>
                <a:spcPts val="600"/>
              </a:spcBef>
              <a:buClr>
                <a:srgbClr val="801F89"/>
              </a:buClr>
              <a:buFont typeface="Arial" panose="020B0604020202020204" pitchFamily="34" charset="0"/>
              <a:buChar char="•"/>
            </a:pPr>
            <a:r>
              <a:rPr lang="es-ES_tradnl" sz="1200" dirty="0"/>
              <a:t>Se trata del formato más popular y utilizado en el contexto de la reutilización de Datos Abiertos. La mayoría de los recursos disponibles en los catálogos de Datos Abiertos, se encuentran en formato CSV.</a:t>
            </a:r>
          </a:p>
          <a:p>
            <a:pPr marL="171450" indent="-171450" algn="just">
              <a:spcBef>
                <a:spcPts val="600"/>
              </a:spcBef>
              <a:buClr>
                <a:srgbClr val="801F89"/>
              </a:buClr>
              <a:buFont typeface="Arial" panose="020B0604020202020204" pitchFamily="34" charset="0"/>
              <a:buChar char="•"/>
            </a:pPr>
            <a:r>
              <a:rPr lang="es-ES_tradnl" sz="1200" dirty="0"/>
              <a:t>El portal de datos europeo dispone de más de 120 mil conjuntos de datos en formato CSV, siendo el formato que más abunda en este</a:t>
            </a:r>
            <a:r>
              <a:rPr lang="es-ES_tradnl" sz="1200" dirty="0">
                <a:hlinkClick r:id="rId4"/>
              </a:rPr>
              <a:t> catálogo de Datos Abiertos</a:t>
            </a:r>
            <a:r>
              <a:rPr lang="es-ES_tradnl" sz="1200" dirty="0"/>
              <a:t>.</a:t>
            </a:r>
            <a:endParaRPr lang="es-ES_tradnl" sz="1200" b="1" baseline="30000" dirty="0"/>
          </a:p>
          <a:p>
            <a:pPr marL="171450" indent="-171450" algn="just">
              <a:spcBef>
                <a:spcPts val="600"/>
              </a:spcBef>
              <a:buClr>
                <a:srgbClr val="801F89"/>
              </a:buClr>
              <a:buFont typeface="Arial" panose="020B0604020202020204" pitchFamily="34" charset="0"/>
              <a:buChar char="•"/>
            </a:pPr>
            <a:r>
              <a:rPr lang="es-ES_tradnl" sz="1200" dirty="0"/>
              <a:t>Por su parte, el catálogo nacional </a:t>
            </a:r>
            <a:r>
              <a:rPr lang="es-ES_tradnl" sz="1200" dirty="0">
                <a:hlinkClick r:id="rId5"/>
              </a:rPr>
              <a:t>datos.gob.es</a:t>
            </a:r>
            <a:r>
              <a:rPr lang="es-ES_tradnl" sz="1200" dirty="0"/>
              <a:t> cuenta con casi 14 mil </a:t>
            </a:r>
            <a:r>
              <a:rPr lang="es-ES_tradnl" sz="1200" dirty="0" err="1"/>
              <a:t>datasets</a:t>
            </a:r>
            <a:r>
              <a:rPr lang="es-ES_tradnl" sz="1200" dirty="0"/>
              <a:t> en formato CSV, siendo igualmente, el formato mayoritario.</a:t>
            </a:r>
            <a:endParaRPr lang="es-ES_tradnl" sz="1200" b="1" baseline="30000" dirty="0"/>
          </a:p>
          <a:p>
            <a:pPr marL="171450" indent="-171450" algn="just">
              <a:spcBef>
                <a:spcPts val="600"/>
              </a:spcBef>
              <a:buClr>
                <a:srgbClr val="801F89"/>
              </a:buClr>
              <a:buFont typeface="Arial" panose="020B0604020202020204" pitchFamily="34" charset="0"/>
              <a:buChar char="•"/>
            </a:pPr>
            <a:r>
              <a:rPr lang="es-ES_tradnl" sz="1200" dirty="0"/>
              <a:t>Es conciso, fácil de interpretar tanto para personas como para máquinas y adecuado para la estructura natural de la mayoría de los datos. Se caracteriza por </a:t>
            </a:r>
            <a:r>
              <a:rPr lang="es-ES_tradnl" sz="1200" dirty="0">
                <a:hlinkClick r:id="rId6"/>
              </a:rPr>
              <a:t>contener datos dispuestos en forma de tablas</a:t>
            </a:r>
            <a:r>
              <a:rPr lang="es-ES_tradnl" sz="1200" dirty="0"/>
              <a:t>, donde los campos están individualizados por un carácter separador y los registros por saltos de línea.</a:t>
            </a:r>
            <a:endParaRPr lang="es-ES_tradnl" sz="1200" b="1" dirty="0"/>
          </a:p>
          <a:p>
            <a:pPr marL="171450" indent="-171450" algn="just">
              <a:spcBef>
                <a:spcPts val="600"/>
              </a:spcBef>
              <a:buClr>
                <a:srgbClr val="801F89"/>
              </a:buClr>
              <a:buFont typeface="Arial" panose="020B0604020202020204" pitchFamily="34" charset="0"/>
              <a:buChar char="•"/>
            </a:pPr>
            <a:r>
              <a:rPr lang="es-ES_tradnl" sz="1200" dirty="0"/>
              <a:t>No se requiere ningún software específico para abrir archivos en formato CSV, tan solo es suficiente usar cualquier editor de texto disponible en todos los sistemas operativos.</a:t>
            </a:r>
          </a:p>
          <a:p>
            <a:pPr algn="just">
              <a:spcBef>
                <a:spcPts val="600"/>
              </a:spcBef>
              <a:buClr>
                <a:srgbClr val="801F89"/>
              </a:buClr>
            </a:pPr>
            <a:endParaRPr lang="es-ES_tradnl" sz="2000" b="1" dirty="0"/>
          </a:p>
          <a:p>
            <a:pPr algn="just">
              <a:spcBef>
                <a:spcPts val="600"/>
              </a:spcBef>
              <a:buClr>
                <a:srgbClr val="801F89"/>
              </a:buClr>
            </a:pPr>
            <a:r>
              <a:rPr lang="es-ES_tradnl" sz="2000" b="1" dirty="0">
                <a:solidFill>
                  <a:srgbClr val="FF5100"/>
                </a:solidFill>
              </a:rPr>
              <a:t>Pero</a:t>
            </a:r>
            <a:r>
              <a:rPr lang="mr-IN" sz="2000" b="1" dirty="0">
                <a:solidFill>
                  <a:srgbClr val="FF5100"/>
                </a:solidFill>
              </a:rPr>
              <a:t>…</a:t>
            </a:r>
            <a:endParaRPr lang="es-ES_tradnl" sz="1200" dirty="0"/>
          </a:p>
          <a:p>
            <a:pPr marL="171450" indent="-171450" algn="just">
              <a:spcBef>
                <a:spcPts val="600"/>
              </a:spcBef>
              <a:buClr>
                <a:srgbClr val="801F89"/>
              </a:buClr>
              <a:buFont typeface="Arial" panose="020B0604020202020204" pitchFamily="34" charset="0"/>
              <a:buChar char="•"/>
            </a:pPr>
            <a:r>
              <a:rPr lang="es-ES_tradnl" sz="1200" dirty="0"/>
              <a:t>La simplicidad de CSV tiene como contrapartida que el formato no incluye ningún mecanismo para indicar el tipo de datos que hay en una columna o si los valores de ésta deben ser expresados obligatoriamente. Por lo tanto, es propenso a errores como valores ausentes o a la mezcla de diferentes tipos de datos dentro de una columna.</a:t>
            </a:r>
          </a:p>
          <a:p>
            <a:pPr marL="171450" indent="-171450" algn="just">
              <a:spcBef>
                <a:spcPts val="600"/>
              </a:spcBef>
              <a:buClr>
                <a:srgbClr val="801F89"/>
              </a:buClr>
              <a:buFont typeface="Arial" panose="020B0604020202020204" pitchFamily="34" charset="0"/>
              <a:buChar char="•"/>
            </a:pPr>
            <a:r>
              <a:rPr lang="es-ES_tradnl" sz="1200" dirty="0"/>
              <a:t>La solución a estos problemas radica en la aplicación de buenas prácticas en la fase de preparación de conjuntos de datos, la articulación de medidas de control de calidad y la vinculación del archivo de datos tabulares con esquemas que expresen el modelo de datos por medio de metadatos.</a:t>
            </a:r>
          </a:p>
          <a:p>
            <a:pPr algn="just">
              <a:buClr>
                <a:srgbClr val="801F89"/>
              </a:buClr>
            </a:pPr>
            <a:endParaRPr lang="es-ES" sz="1100" dirty="0"/>
          </a:p>
        </p:txBody>
      </p:sp>
      <p:sp>
        <p:nvSpPr>
          <p:cNvPr id="2" name="Marcador de número de diapositiva 1">
            <a:extLst>
              <a:ext uri="{FF2B5EF4-FFF2-40B4-BE49-F238E27FC236}">
                <a16:creationId xmlns:a16="http://schemas.microsoft.com/office/drawing/2014/main" id="{10C13395-8CA7-4181-81E2-C7D8CD67B6DF}"/>
              </a:ext>
            </a:extLst>
          </p:cNvPr>
          <p:cNvSpPr>
            <a:spLocks noGrp="1"/>
          </p:cNvSpPr>
          <p:nvPr>
            <p:ph type="sldNum" sz="quarter" idx="12"/>
          </p:nvPr>
        </p:nvSpPr>
        <p:spPr>
          <a:xfrm>
            <a:off x="5055195" y="9203639"/>
            <a:ext cx="1543050" cy="527403"/>
          </a:xfrm>
        </p:spPr>
        <p:txBody>
          <a:bodyPr/>
          <a:lstStyle/>
          <a:p>
            <a:fld id="{B0B223AA-581B-472F-BB2F-AB3AEAB0FF05}" type="slidenum">
              <a:rPr lang="es-ES" smtClean="0"/>
              <a:t>5</a:t>
            </a:fld>
            <a:endParaRPr lang="es-ES" dirty="0"/>
          </a:p>
        </p:txBody>
      </p:sp>
      <p:sp>
        <p:nvSpPr>
          <p:cNvPr id="8" name="CuadroTexto 7">
            <a:extLst>
              <a:ext uri="{FF2B5EF4-FFF2-40B4-BE49-F238E27FC236}">
                <a16:creationId xmlns:a16="http://schemas.microsoft.com/office/drawing/2014/main" id="{8B019944-3751-4B8E-8BE0-19912AAC24EE}"/>
              </a:ext>
            </a:extLst>
          </p:cNvPr>
          <p:cNvSpPr txBox="1"/>
          <p:nvPr/>
        </p:nvSpPr>
        <p:spPr>
          <a:xfrm>
            <a:off x="1138221" y="1009045"/>
            <a:ext cx="4076635" cy="461665"/>
          </a:xfrm>
          <a:prstGeom prst="rect">
            <a:avLst/>
          </a:prstGeom>
          <a:noFill/>
        </p:spPr>
        <p:txBody>
          <a:bodyPr wrap="square" rtlCol="0">
            <a:spAutoFit/>
          </a:bodyPr>
          <a:lstStyle/>
          <a:p>
            <a:pPr marL="285750" indent="-285750">
              <a:buClr>
                <a:srgbClr val="801F89"/>
              </a:buClr>
              <a:buBlip>
                <a:blip r:embed="rId7"/>
              </a:buBlip>
            </a:pPr>
            <a:r>
              <a:rPr lang="es-ES_tradnl" sz="2400" b="1" dirty="0">
                <a:solidFill>
                  <a:srgbClr val="FF5100"/>
                </a:solidFill>
              </a:rPr>
              <a:t>¿Por qué CSV?</a:t>
            </a:r>
            <a:endParaRPr lang="es-ES" sz="2400" b="1" dirty="0">
              <a:solidFill>
                <a:srgbClr val="FF5100"/>
              </a:solidFill>
            </a:endParaRPr>
          </a:p>
        </p:txBody>
      </p:sp>
    </p:spTree>
    <p:custDataLst>
      <p:tags r:id="rId1"/>
    </p:custDataLst>
    <p:extLst>
      <p:ext uri="{BB962C8B-B14F-4D97-AF65-F5344CB8AC3E}">
        <p14:creationId xmlns:p14="http://schemas.microsoft.com/office/powerpoint/2010/main" val="13745990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B6D80E07-7FF1-4174-B32F-7F30441F2FC6}"/>
              </a:ext>
            </a:extLst>
          </p:cNvPr>
          <p:cNvSpPr/>
          <p:nvPr/>
        </p:nvSpPr>
        <p:spPr>
          <a:xfrm>
            <a:off x="5179631" y="7046"/>
            <a:ext cx="1678369" cy="783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Marcador de número de diapositiva 1">
            <a:extLst>
              <a:ext uri="{FF2B5EF4-FFF2-40B4-BE49-F238E27FC236}">
                <a16:creationId xmlns:a16="http://schemas.microsoft.com/office/drawing/2014/main" id="{E2B6C4DB-C852-42EC-A785-E7A3089D8316}"/>
              </a:ext>
            </a:extLst>
          </p:cNvPr>
          <p:cNvSpPr>
            <a:spLocks noGrp="1"/>
          </p:cNvSpPr>
          <p:nvPr>
            <p:ph type="sldNum" sz="quarter" idx="12"/>
          </p:nvPr>
        </p:nvSpPr>
        <p:spPr/>
        <p:txBody>
          <a:bodyPr/>
          <a:lstStyle/>
          <a:p>
            <a:fld id="{B0B223AA-581B-472F-BB2F-AB3AEAB0FF05}" type="slidenum">
              <a:rPr lang="es-ES" smtClean="0"/>
              <a:t>50</a:t>
            </a:fld>
            <a:endParaRPr lang="es-ES" dirty="0"/>
          </a:p>
        </p:txBody>
      </p:sp>
      <p:graphicFrame>
        <p:nvGraphicFramePr>
          <p:cNvPr id="3" name="Table 7">
            <a:extLst>
              <a:ext uri="{FF2B5EF4-FFF2-40B4-BE49-F238E27FC236}">
                <a16:creationId xmlns:a16="http://schemas.microsoft.com/office/drawing/2014/main" id="{84015575-C6BC-4B75-9807-96886C9B0298}"/>
              </a:ext>
            </a:extLst>
          </p:cNvPr>
          <p:cNvGraphicFramePr>
            <a:graphicFrameLocks noGrp="1"/>
          </p:cNvGraphicFramePr>
          <p:nvPr>
            <p:extLst>
              <p:ext uri="{D42A27DB-BD31-4B8C-83A1-F6EECF244321}">
                <p14:modId xmlns:p14="http://schemas.microsoft.com/office/powerpoint/2010/main" val="1486776880"/>
              </p:ext>
            </p:extLst>
          </p:nvPr>
        </p:nvGraphicFramePr>
        <p:xfrm>
          <a:off x="441324" y="3294393"/>
          <a:ext cx="5996858" cy="1070793"/>
        </p:xfrm>
        <a:graphic>
          <a:graphicData uri="http://schemas.openxmlformats.org/drawingml/2006/table">
            <a:tbl>
              <a:tblPr firstRow="1" bandRow="1">
                <a:tableStyleId>{5C22544A-7EE6-4342-B048-85BDC9FD1C3A}</a:tableStyleId>
              </a:tblPr>
              <a:tblGrid>
                <a:gridCol w="1899238">
                  <a:extLst>
                    <a:ext uri="{9D8B030D-6E8A-4147-A177-3AD203B41FA5}">
                      <a16:colId xmlns:a16="http://schemas.microsoft.com/office/drawing/2014/main" val="20000"/>
                    </a:ext>
                  </a:extLst>
                </a:gridCol>
                <a:gridCol w="2098668">
                  <a:extLst>
                    <a:ext uri="{9D8B030D-6E8A-4147-A177-3AD203B41FA5}">
                      <a16:colId xmlns:a16="http://schemas.microsoft.com/office/drawing/2014/main" val="20001"/>
                    </a:ext>
                  </a:extLst>
                </a:gridCol>
                <a:gridCol w="1998952">
                  <a:extLst>
                    <a:ext uri="{9D8B030D-6E8A-4147-A177-3AD203B41FA5}">
                      <a16:colId xmlns:a16="http://schemas.microsoft.com/office/drawing/2014/main" val="20002"/>
                    </a:ext>
                  </a:extLst>
                </a:gridCol>
              </a:tblGrid>
              <a:tr h="356931">
                <a:tc>
                  <a:txBody>
                    <a:bodyPr/>
                    <a:lstStyle/>
                    <a:p>
                      <a:pPr algn="ctr">
                        <a:lnSpc>
                          <a:spcPts val="1200"/>
                        </a:lnSpc>
                      </a:pPr>
                      <a:r>
                        <a:rPr lang="es-ES_tradnl" sz="1000" b="0" i="0" noProof="0" dirty="0">
                          <a:solidFill>
                            <a:schemeClr val="tx1"/>
                          </a:solidFill>
                          <a:effectLst/>
                          <a:latin typeface="Calibri" panose="020F0502020204030204" pitchFamily="34" charset="0"/>
                        </a:rPr>
                        <a:t>concesionario</a:t>
                      </a:r>
                    </a:p>
                  </a:txBody>
                  <a:tcPr marL="93627" marR="93627" marT="46813" marB="4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lnSpc>
                          <a:spcPts val="1200"/>
                        </a:lnSpc>
                      </a:pPr>
                      <a:r>
                        <a:rPr lang="es-ES_tradnl" sz="1000" b="0" i="0" noProof="0" dirty="0">
                          <a:solidFill>
                            <a:schemeClr val="tx1"/>
                          </a:solidFill>
                          <a:effectLst/>
                          <a:latin typeface="Calibri" panose="020F0502020204030204" pitchFamily="34" charset="0"/>
                        </a:rPr>
                        <a:t>latitud</a:t>
                      </a:r>
                    </a:p>
                  </a:txBody>
                  <a:tcPr marL="93627" marR="93627" marT="46813" marB="4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lnSpc>
                          <a:spcPts val="1200"/>
                        </a:lnSpc>
                      </a:pPr>
                      <a:r>
                        <a:rPr lang="es-ES_tradnl" sz="1000" b="0" i="0" noProof="0" dirty="0">
                          <a:solidFill>
                            <a:schemeClr val="tx1"/>
                          </a:solidFill>
                          <a:effectLst/>
                          <a:latin typeface="Calibri" panose="020F0502020204030204" pitchFamily="34" charset="0"/>
                        </a:rPr>
                        <a:t>longitud</a:t>
                      </a:r>
                    </a:p>
                  </a:txBody>
                  <a:tcPr marL="93627" marR="93627" marT="46813" marB="4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356931">
                <a:tc>
                  <a:txBody>
                    <a:bodyPr/>
                    <a:lstStyle/>
                    <a:p>
                      <a:pPr algn="ctr">
                        <a:lnSpc>
                          <a:spcPts val="1200"/>
                        </a:lnSpc>
                      </a:pPr>
                      <a:r>
                        <a:rPr lang="es-ES_tradnl" sz="1000" b="0" i="0" noProof="0" dirty="0">
                          <a:effectLst/>
                          <a:latin typeface="Calibri" panose="020F0502020204030204" pitchFamily="34" charset="0"/>
                        </a:rPr>
                        <a:t>chevrolet</a:t>
                      </a:r>
                    </a:p>
                  </a:txBody>
                  <a:tcPr marL="93627" marR="93627" marT="46813" marB="4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es-ES_tradnl" sz="1000" b="0" i="0" noProof="0" dirty="0">
                          <a:effectLst/>
                          <a:latin typeface="Calibri" panose="020F0502020204030204" pitchFamily="34" charset="0"/>
                        </a:rPr>
                        <a:t>43,2345678</a:t>
                      </a:r>
                    </a:p>
                  </a:txBody>
                  <a:tcPr marL="93627" marR="93627" marT="46813" marB="4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es-ES_tradnl" sz="1000" b="0" i="0" noProof="0" dirty="0">
                          <a:effectLst/>
                          <a:latin typeface="Calibri" panose="020F0502020204030204" pitchFamily="34" charset="0"/>
                        </a:rPr>
                        <a:t>-5,1234567</a:t>
                      </a:r>
                    </a:p>
                  </a:txBody>
                  <a:tcPr marL="93627" marR="93627" marT="46813" marB="4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56931">
                <a:tc>
                  <a:txBody>
                    <a:bodyPr/>
                    <a:lstStyle/>
                    <a:p>
                      <a:pPr algn="ctr">
                        <a:lnSpc>
                          <a:spcPts val="1200"/>
                        </a:lnSpc>
                      </a:pPr>
                      <a:r>
                        <a:rPr lang="es-ES_tradnl" sz="1000" b="0" i="0" noProof="0" dirty="0">
                          <a:effectLst/>
                          <a:latin typeface="Calibri" panose="020F0502020204030204" pitchFamily="34" charset="0"/>
                        </a:rPr>
                        <a:t>buick</a:t>
                      </a:r>
                    </a:p>
                  </a:txBody>
                  <a:tcPr marL="93627" marR="93627" marT="46813" marB="4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200" rtl="0" eaLnBrk="1" fontAlgn="auto" latinLnBrk="0" hangingPunct="1">
                        <a:lnSpc>
                          <a:spcPts val="1200"/>
                        </a:lnSpc>
                        <a:spcBef>
                          <a:spcPts val="0"/>
                        </a:spcBef>
                        <a:spcAft>
                          <a:spcPts val="0"/>
                        </a:spcAft>
                        <a:buClrTx/>
                        <a:buSzTx/>
                        <a:buFontTx/>
                        <a:buNone/>
                        <a:tabLst/>
                        <a:defRPr/>
                      </a:pPr>
                      <a:r>
                        <a:rPr lang="es-ES_tradnl" sz="1000" b="0" i="0" noProof="0" dirty="0">
                          <a:effectLst/>
                          <a:latin typeface="Calibri" panose="020F0502020204030204" pitchFamily="34" charset="0"/>
                        </a:rPr>
                        <a:t>43,3456789</a:t>
                      </a:r>
                    </a:p>
                  </a:txBody>
                  <a:tcPr marL="93627" marR="93627" marT="46813" marB="4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200" rtl="0" eaLnBrk="1" fontAlgn="auto" latinLnBrk="0" hangingPunct="1">
                        <a:lnSpc>
                          <a:spcPts val="1200"/>
                        </a:lnSpc>
                        <a:spcBef>
                          <a:spcPts val="0"/>
                        </a:spcBef>
                        <a:spcAft>
                          <a:spcPts val="0"/>
                        </a:spcAft>
                        <a:buClrTx/>
                        <a:buSzTx/>
                        <a:buFontTx/>
                        <a:buNone/>
                        <a:tabLst/>
                        <a:defRPr/>
                      </a:pPr>
                      <a:r>
                        <a:rPr lang="es-ES_tradnl" sz="1000" b="0" i="0" noProof="0" dirty="0">
                          <a:effectLst/>
                          <a:latin typeface="Calibri" panose="020F0502020204030204" pitchFamily="34" charset="0"/>
                        </a:rPr>
                        <a:t>-5,2345678</a:t>
                      </a:r>
                    </a:p>
                  </a:txBody>
                  <a:tcPr marL="93627" marR="93627" marT="46813" marB="468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graphicFrame>
        <p:nvGraphicFramePr>
          <p:cNvPr id="4" name="Table 7">
            <a:extLst>
              <a:ext uri="{FF2B5EF4-FFF2-40B4-BE49-F238E27FC236}">
                <a16:creationId xmlns:a16="http://schemas.microsoft.com/office/drawing/2014/main" id="{1DEC7EC7-1227-4C2B-ACD8-D4F038315787}"/>
              </a:ext>
            </a:extLst>
          </p:cNvPr>
          <p:cNvGraphicFramePr>
            <a:graphicFrameLocks noGrp="1"/>
          </p:cNvGraphicFramePr>
          <p:nvPr>
            <p:extLst>
              <p:ext uri="{D42A27DB-BD31-4B8C-83A1-F6EECF244321}">
                <p14:modId xmlns:p14="http://schemas.microsoft.com/office/powerpoint/2010/main" val="212364556"/>
              </p:ext>
            </p:extLst>
          </p:nvPr>
        </p:nvGraphicFramePr>
        <p:xfrm>
          <a:off x="441324" y="1724492"/>
          <a:ext cx="5975351" cy="1098780"/>
        </p:xfrm>
        <a:graphic>
          <a:graphicData uri="http://schemas.openxmlformats.org/drawingml/2006/table">
            <a:tbl>
              <a:tblPr firstRow="1" bandRow="1">
                <a:tableStyleId>{5C22544A-7EE6-4342-B048-85BDC9FD1C3A}</a:tableStyleId>
              </a:tblPr>
              <a:tblGrid>
                <a:gridCol w="1892428">
                  <a:extLst>
                    <a:ext uri="{9D8B030D-6E8A-4147-A177-3AD203B41FA5}">
                      <a16:colId xmlns:a16="http://schemas.microsoft.com/office/drawing/2014/main" val="20000"/>
                    </a:ext>
                  </a:extLst>
                </a:gridCol>
                <a:gridCol w="2091140">
                  <a:extLst>
                    <a:ext uri="{9D8B030D-6E8A-4147-A177-3AD203B41FA5}">
                      <a16:colId xmlns:a16="http://schemas.microsoft.com/office/drawing/2014/main" val="20001"/>
                    </a:ext>
                  </a:extLst>
                </a:gridCol>
                <a:gridCol w="1991783">
                  <a:extLst>
                    <a:ext uri="{9D8B030D-6E8A-4147-A177-3AD203B41FA5}">
                      <a16:colId xmlns:a16="http://schemas.microsoft.com/office/drawing/2014/main" val="20002"/>
                    </a:ext>
                  </a:extLst>
                </a:gridCol>
              </a:tblGrid>
              <a:tr h="366260">
                <a:tc>
                  <a:txBody>
                    <a:bodyPr/>
                    <a:lstStyle/>
                    <a:p>
                      <a:pPr algn="ctr">
                        <a:lnSpc>
                          <a:spcPts val="1200"/>
                        </a:lnSpc>
                      </a:pPr>
                      <a:r>
                        <a:rPr lang="es-ES_tradnl" sz="1100" b="0" i="0" noProof="0" dirty="0">
                          <a:solidFill>
                            <a:schemeClr val="tx1"/>
                          </a:solidFill>
                          <a:effectLst/>
                          <a:latin typeface="Calibri" panose="020F0502020204030204" pitchFamily="34" charset="0"/>
                        </a:rPr>
                        <a:t>concesionario</a:t>
                      </a:r>
                    </a:p>
                  </a:txBody>
                  <a:tcPr marL="96074" marR="96074" marT="48037" marB="480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lnSpc>
                          <a:spcPts val="1200"/>
                        </a:lnSpc>
                      </a:pPr>
                      <a:r>
                        <a:rPr lang="es-ES_tradnl" sz="1100" b="0" i="0" noProof="0" dirty="0">
                          <a:solidFill>
                            <a:schemeClr val="tx1"/>
                          </a:solidFill>
                          <a:effectLst/>
                          <a:latin typeface="Calibri" panose="020F0502020204030204" pitchFamily="34" charset="0"/>
                        </a:rPr>
                        <a:t>latitud</a:t>
                      </a:r>
                    </a:p>
                  </a:txBody>
                  <a:tcPr marL="96074" marR="96074" marT="48037" marB="480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lnSpc>
                          <a:spcPts val="1200"/>
                        </a:lnSpc>
                      </a:pPr>
                      <a:r>
                        <a:rPr lang="es-ES_tradnl" sz="1100" b="0" i="0" noProof="0" dirty="0">
                          <a:solidFill>
                            <a:schemeClr val="tx1"/>
                          </a:solidFill>
                          <a:effectLst/>
                          <a:latin typeface="Calibri" panose="020F0502020204030204" pitchFamily="34" charset="0"/>
                        </a:rPr>
                        <a:t>longitud</a:t>
                      </a:r>
                    </a:p>
                  </a:txBody>
                  <a:tcPr marL="96074" marR="96074" marT="48037" marB="480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366260">
                <a:tc>
                  <a:txBody>
                    <a:bodyPr/>
                    <a:lstStyle/>
                    <a:p>
                      <a:pPr algn="ctr">
                        <a:lnSpc>
                          <a:spcPts val="1200"/>
                        </a:lnSpc>
                      </a:pPr>
                      <a:r>
                        <a:rPr lang="es-ES_tradnl" sz="1100" b="0" i="0" noProof="0" dirty="0">
                          <a:effectLst/>
                          <a:latin typeface="Calibri" panose="020F0502020204030204" pitchFamily="34" charset="0"/>
                        </a:rPr>
                        <a:t>chevrolet</a:t>
                      </a:r>
                    </a:p>
                  </a:txBody>
                  <a:tcPr marL="96074" marR="96074" marT="48037" marB="480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es-ES_tradnl" sz="1100" b="0" i="0" noProof="0" dirty="0">
                          <a:effectLst/>
                          <a:latin typeface="Calibri" panose="020F0502020204030204" pitchFamily="34" charset="0"/>
                        </a:rPr>
                        <a:t>43º 14’ 04”</a:t>
                      </a:r>
                    </a:p>
                  </a:txBody>
                  <a:tcPr marL="96074" marR="96074" marT="48037" marB="480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ts val="1200"/>
                        </a:lnSpc>
                      </a:pPr>
                      <a:r>
                        <a:rPr lang="es-ES_tradnl" sz="1100" b="0" i="0" noProof="0" dirty="0">
                          <a:effectLst/>
                          <a:latin typeface="Calibri" panose="020F0502020204030204" pitchFamily="34" charset="0"/>
                        </a:rPr>
                        <a:t>5º07’24”</a:t>
                      </a:r>
                    </a:p>
                  </a:txBody>
                  <a:tcPr marL="96074" marR="96074" marT="48037" marB="480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66260">
                <a:tc>
                  <a:txBody>
                    <a:bodyPr/>
                    <a:lstStyle/>
                    <a:p>
                      <a:pPr algn="ctr">
                        <a:lnSpc>
                          <a:spcPts val="1200"/>
                        </a:lnSpc>
                      </a:pPr>
                      <a:r>
                        <a:rPr lang="es-ES_tradnl" sz="1100" b="0" i="0" noProof="0" dirty="0">
                          <a:effectLst/>
                          <a:latin typeface="Calibri" panose="020F0502020204030204" pitchFamily="34" charset="0"/>
                        </a:rPr>
                        <a:t>buick</a:t>
                      </a:r>
                    </a:p>
                  </a:txBody>
                  <a:tcPr marL="96074" marR="96074" marT="48037" marB="480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200" rtl="0" eaLnBrk="1" fontAlgn="auto" latinLnBrk="0" hangingPunct="1">
                        <a:lnSpc>
                          <a:spcPts val="1200"/>
                        </a:lnSpc>
                        <a:spcBef>
                          <a:spcPts val="0"/>
                        </a:spcBef>
                        <a:spcAft>
                          <a:spcPts val="0"/>
                        </a:spcAft>
                        <a:buClrTx/>
                        <a:buSzTx/>
                        <a:buFontTx/>
                        <a:buNone/>
                        <a:tabLst/>
                        <a:defRPr/>
                      </a:pPr>
                      <a:r>
                        <a:rPr lang="es-ES_tradnl" sz="1100" b="0" i="0" noProof="0" dirty="0">
                          <a:effectLst/>
                          <a:latin typeface="Calibri" panose="020F0502020204030204" pitchFamily="34" charset="0"/>
                        </a:rPr>
                        <a:t>43º20’44”</a:t>
                      </a:r>
                    </a:p>
                  </a:txBody>
                  <a:tcPr marL="96074" marR="96074" marT="48037" marB="480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200" rtl="0" eaLnBrk="1" fontAlgn="auto" latinLnBrk="0" hangingPunct="1">
                        <a:lnSpc>
                          <a:spcPts val="1200"/>
                        </a:lnSpc>
                        <a:spcBef>
                          <a:spcPts val="0"/>
                        </a:spcBef>
                        <a:spcAft>
                          <a:spcPts val="0"/>
                        </a:spcAft>
                        <a:buClrTx/>
                        <a:buSzTx/>
                        <a:buFontTx/>
                        <a:buNone/>
                        <a:tabLst/>
                        <a:defRPr/>
                      </a:pPr>
                      <a:r>
                        <a:rPr lang="es-ES_tradnl" sz="1100" b="0" i="0" noProof="0" dirty="0">
                          <a:effectLst/>
                          <a:latin typeface="Calibri" panose="020F0502020204030204" pitchFamily="34" charset="0"/>
                        </a:rPr>
                        <a:t>5º14’14”</a:t>
                      </a:r>
                    </a:p>
                  </a:txBody>
                  <a:tcPr marL="96074" marR="96074" marT="48037" marB="480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5" name="Rectángulo 4">
            <a:extLst>
              <a:ext uri="{FF2B5EF4-FFF2-40B4-BE49-F238E27FC236}">
                <a16:creationId xmlns:a16="http://schemas.microsoft.com/office/drawing/2014/main" id="{468518B4-ADFE-4D12-BB9A-6FF6A9BC39EE}"/>
              </a:ext>
            </a:extLst>
          </p:cNvPr>
          <p:cNvSpPr/>
          <p:nvPr/>
        </p:nvSpPr>
        <p:spPr>
          <a:xfrm>
            <a:off x="555213" y="1005404"/>
            <a:ext cx="5829300" cy="338554"/>
          </a:xfrm>
          <a:prstGeom prst="rect">
            <a:avLst/>
          </a:prstGeom>
        </p:spPr>
        <p:txBody>
          <a:bodyPr wrap="square">
            <a:spAutoFit/>
          </a:bodyPr>
          <a:lstStyle/>
          <a:p>
            <a:pPr marL="285750" indent="-285750">
              <a:buClr>
                <a:srgbClr val="7030A0"/>
              </a:buClr>
              <a:buFont typeface="Wingdings" panose="05000000000000000000" pitchFamily="2" charset="2"/>
              <a:buChar char="§"/>
            </a:pPr>
            <a:r>
              <a:rPr lang="es-ES_tradnl" sz="1600" b="1" dirty="0"/>
              <a:t>Ejemplo</a:t>
            </a:r>
            <a:r>
              <a:rPr lang="es-ES_tradnl" sz="1600" dirty="0"/>
              <a:t>: </a:t>
            </a:r>
            <a:r>
              <a:rPr lang="es-ES_tradnl" sz="1200" dirty="0"/>
              <a:t>coordenadas geográficas usando notación decimal.</a:t>
            </a:r>
          </a:p>
        </p:txBody>
      </p:sp>
      <p:sp>
        <p:nvSpPr>
          <p:cNvPr id="7" name="Rectángulo 6">
            <a:extLst>
              <a:ext uri="{FF2B5EF4-FFF2-40B4-BE49-F238E27FC236}">
                <a16:creationId xmlns:a16="http://schemas.microsoft.com/office/drawing/2014/main" id="{9DFFFA00-16DF-42AD-8B63-EC7B8C30445C}"/>
              </a:ext>
            </a:extLst>
          </p:cNvPr>
          <p:cNvSpPr/>
          <p:nvPr/>
        </p:nvSpPr>
        <p:spPr>
          <a:xfrm>
            <a:off x="441325" y="3260295"/>
            <a:ext cx="5975350" cy="1107043"/>
          </a:xfrm>
          <a:prstGeom prst="rect">
            <a:avLst/>
          </a:prstGeom>
          <a:noFill/>
          <a:ln w="57150">
            <a:solidFill>
              <a:srgbClr val="00B050"/>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33F42535-7046-4CA9-A946-AC0D1E1DF384}"/>
              </a:ext>
            </a:extLst>
          </p:cNvPr>
          <p:cNvSpPr/>
          <p:nvPr/>
        </p:nvSpPr>
        <p:spPr>
          <a:xfrm>
            <a:off x="441324" y="1692891"/>
            <a:ext cx="5975351" cy="1166421"/>
          </a:xfrm>
          <a:prstGeom prst="rect">
            <a:avLst/>
          </a:prstGeom>
          <a:noFill/>
          <a:ln w="57150">
            <a:solidFill>
              <a:srgbClr val="FF5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0" name="Imagen 9">
            <a:extLst>
              <a:ext uri="{FF2B5EF4-FFF2-40B4-BE49-F238E27FC236}">
                <a16:creationId xmlns:a16="http://schemas.microsoft.com/office/drawing/2014/main" id="{F285DB8D-8B14-4D7F-95E3-52A32EB1E0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27104" y="3038950"/>
            <a:ext cx="591315" cy="589395"/>
          </a:xfrm>
          <a:prstGeom prst="rect">
            <a:avLst/>
          </a:prstGeom>
        </p:spPr>
      </p:pic>
      <p:sp>
        <p:nvSpPr>
          <p:cNvPr id="11" name="CuadroTexto 10">
            <a:extLst>
              <a:ext uri="{FF2B5EF4-FFF2-40B4-BE49-F238E27FC236}">
                <a16:creationId xmlns:a16="http://schemas.microsoft.com/office/drawing/2014/main" id="{1CAF4373-B10F-4C96-917D-9C2650A181E5}"/>
              </a:ext>
            </a:extLst>
          </p:cNvPr>
          <p:cNvSpPr txBox="1"/>
          <p:nvPr/>
        </p:nvSpPr>
        <p:spPr>
          <a:xfrm>
            <a:off x="-71440" y="-19948"/>
            <a:ext cx="884791" cy="769441"/>
          </a:xfrm>
          <a:prstGeom prst="rect">
            <a:avLst/>
          </a:prstGeom>
          <a:noFill/>
        </p:spPr>
        <p:txBody>
          <a:bodyPr wrap="square" rtlCol="0">
            <a:spAutoFit/>
          </a:bodyPr>
          <a:lstStyle/>
          <a:p>
            <a:pPr algn="ctr"/>
            <a:r>
              <a:rPr lang="es-ES" sz="4400" spc="-150" dirty="0">
                <a:solidFill>
                  <a:schemeClr val="bg1"/>
                </a:solidFill>
                <a:latin typeface="Neutra Text" panose="02000000000000000000" pitchFamily="50" charset="0"/>
              </a:rPr>
              <a:t>04</a:t>
            </a:r>
          </a:p>
        </p:txBody>
      </p:sp>
      <p:pic>
        <p:nvPicPr>
          <p:cNvPr id="14" name="Imagen 13">
            <a:extLst>
              <a:ext uri="{FF2B5EF4-FFF2-40B4-BE49-F238E27FC236}">
                <a16:creationId xmlns:a16="http://schemas.microsoft.com/office/drawing/2014/main" id="{2A73553F-5F5D-4EC2-9636-5165E77447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4194" y="110380"/>
            <a:ext cx="507147" cy="534390"/>
          </a:xfrm>
          <a:prstGeom prst="rect">
            <a:avLst/>
          </a:prstGeom>
        </p:spPr>
      </p:pic>
      <p:pic>
        <p:nvPicPr>
          <p:cNvPr id="15" name="Imagen 14">
            <a:extLst>
              <a:ext uri="{FF2B5EF4-FFF2-40B4-BE49-F238E27FC236}">
                <a16:creationId xmlns:a16="http://schemas.microsoft.com/office/drawing/2014/main" id="{0CAB336C-EFF7-46C0-A287-15572E7FC4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68926" y="1435269"/>
            <a:ext cx="538511" cy="597890"/>
          </a:xfrm>
          <a:prstGeom prst="rect">
            <a:avLst/>
          </a:prstGeom>
        </p:spPr>
      </p:pic>
    </p:spTree>
    <p:extLst>
      <p:ext uri="{BB962C8B-B14F-4D97-AF65-F5344CB8AC3E}">
        <p14:creationId xmlns:p14="http://schemas.microsoft.com/office/powerpoint/2010/main" val="19275853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F0AA438-E3D7-4BE3-A34A-53237F53E166}"/>
              </a:ext>
            </a:extLst>
          </p:cNvPr>
          <p:cNvSpPr>
            <a:spLocks noGrp="1"/>
          </p:cNvSpPr>
          <p:nvPr>
            <p:ph type="sldNum" sz="quarter" idx="12"/>
          </p:nvPr>
        </p:nvSpPr>
        <p:spPr/>
        <p:txBody>
          <a:bodyPr/>
          <a:lstStyle/>
          <a:p>
            <a:fld id="{B0B223AA-581B-472F-BB2F-AB3AEAB0FF05}" type="slidenum">
              <a:rPr lang="es-ES" smtClean="0"/>
              <a:t>51</a:t>
            </a:fld>
            <a:endParaRPr lang="es-ES" dirty="0"/>
          </a:p>
        </p:txBody>
      </p:sp>
      <p:sp>
        <p:nvSpPr>
          <p:cNvPr id="4" name="CuadroTexto 3">
            <a:extLst>
              <a:ext uri="{FF2B5EF4-FFF2-40B4-BE49-F238E27FC236}">
                <a16:creationId xmlns:a16="http://schemas.microsoft.com/office/drawing/2014/main" id="{ADD2A9FD-64E9-46C7-BDDF-B090726CDF2D}"/>
              </a:ext>
            </a:extLst>
          </p:cNvPr>
          <p:cNvSpPr txBox="1"/>
          <p:nvPr/>
        </p:nvSpPr>
        <p:spPr>
          <a:xfrm>
            <a:off x="-146725" y="512511"/>
            <a:ext cx="2206416" cy="1938992"/>
          </a:xfrm>
          <a:prstGeom prst="rect">
            <a:avLst/>
          </a:prstGeom>
          <a:noFill/>
        </p:spPr>
        <p:txBody>
          <a:bodyPr wrap="square" rtlCol="0">
            <a:spAutoFit/>
          </a:bodyPr>
          <a:lstStyle/>
          <a:p>
            <a:pPr algn="ctr"/>
            <a:r>
              <a:rPr lang="es-ES" sz="12000" spc="-300" dirty="0">
                <a:solidFill>
                  <a:schemeClr val="bg1"/>
                </a:solidFill>
                <a:latin typeface="Neutra Text" panose="02000000000000000000" pitchFamily="50" charset="0"/>
              </a:rPr>
              <a:t>05</a:t>
            </a:r>
          </a:p>
        </p:txBody>
      </p:sp>
      <p:sp>
        <p:nvSpPr>
          <p:cNvPr id="5" name="Rectángulo 4">
            <a:extLst>
              <a:ext uri="{FF2B5EF4-FFF2-40B4-BE49-F238E27FC236}">
                <a16:creationId xmlns:a16="http://schemas.microsoft.com/office/drawing/2014/main" id="{27511C5A-A89C-45B7-8B9B-5A1DFC321CCE}"/>
              </a:ext>
            </a:extLst>
          </p:cNvPr>
          <p:cNvSpPr/>
          <p:nvPr/>
        </p:nvSpPr>
        <p:spPr>
          <a:xfrm>
            <a:off x="1665073" y="593862"/>
            <a:ext cx="5192927" cy="2893100"/>
          </a:xfrm>
          <a:prstGeom prst="rect">
            <a:avLst/>
          </a:prstGeom>
        </p:spPr>
        <p:txBody>
          <a:bodyPr wrap="square">
            <a:spAutoFit/>
          </a:bodyPr>
          <a:lstStyle/>
          <a:p>
            <a:r>
              <a:rPr lang="es-ES_tradnl" sz="3200" dirty="0">
                <a:solidFill>
                  <a:schemeClr val="bg1"/>
                </a:solidFill>
                <a:latin typeface="Neutra Text" panose="02000000000000000000" pitchFamily="50" charset="0"/>
              </a:rPr>
              <a:t>Pautas para exportar/importar datos tabulares desde herramientas de hojas de cálculo a</a:t>
            </a:r>
            <a:endParaRPr lang="es-ES_tradnl" sz="3200" b="1" spc="-300" dirty="0">
              <a:solidFill>
                <a:schemeClr val="bg1"/>
              </a:solidFill>
              <a:latin typeface="Neutra Text" panose="02000000000000000000" pitchFamily="50" charset="0"/>
            </a:endParaRPr>
          </a:p>
          <a:p>
            <a:r>
              <a:rPr lang="es-ES_tradnl" sz="1600" dirty="0">
                <a:solidFill>
                  <a:schemeClr val="bg1"/>
                </a:solidFill>
                <a:latin typeface="Neutra Text" panose="02000000000000000000" pitchFamily="50" charset="0"/>
              </a:rPr>
              <a:t> </a:t>
            </a:r>
            <a:endParaRPr lang="es-ES" sz="1600" dirty="0">
              <a:solidFill>
                <a:schemeClr val="bg1"/>
              </a:solidFill>
            </a:endParaRPr>
          </a:p>
          <a:p>
            <a:endParaRPr lang="es-ES" sz="1600" dirty="0">
              <a:solidFill>
                <a:schemeClr val="bg1"/>
              </a:solidFill>
            </a:endParaRPr>
          </a:p>
          <a:p>
            <a:r>
              <a:rPr lang="es-ES_tradnl" sz="1600" dirty="0">
                <a:solidFill>
                  <a:schemeClr val="bg1"/>
                </a:solidFill>
                <a:latin typeface="Neutra Text" panose="02000000000000000000" pitchFamily="50" charset="0"/>
              </a:rPr>
              <a:t> </a:t>
            </a:r>
            <a:endParaRPr lang="es-ES" sz="1600" dirty="0">
              <a:solidFill>
                <a:schemeClr val="bg1"/>
              </a:solidFill>
            </a:endParaRPr>
          </a:p>
        </p:txBody>
      </p:sp>
      <p:sp>
        <p:nvSpPr>
          <p:cNvPr id="8" name="Rectángulo 7">
            <a:extLst>
              <a:ext uri="{FF2B5EF4-FFF2-40B4-BE49-F238E27FC236}">
                <a16:creationId xmlns:a16="http://schemas.microsoft.com/office/drawing/2014/main" id="{803ADFD0-F711-47D4-A595-D8B5631D458E}"/>
              </a:ext>
            </a:extLst>
          </p:cNvPr>
          <p:cNvSpPr/>
          <p:nvPr/>
        </p:nvSpPr>
        <p:spPr>
          <a:xfrm>
            <a:off x="5321210" y="2109054"/>
            <a:ext cx="1640193" cy="1015663"/>
          </a:xfrm>
          <a:prstGeom prst="rect">
            <a:avLst/>
          </a:prstGeom>
        </p:spPr>
        <p:txBody>
          <a:bodyPr wrap="none">
            <a:spAutoFit/>
          </a:bodyPr>
          <a:lstStyle/>
          <a:p>
            <a:r>
              <a:rPr lang="es-ES_tradnl" sz="6000" dirty="0">
                <a:solidFill>
                  <a:schemeClr val="bg1"/>
                </a:solidFill>
                <a:latin typeface="Neutra Text" panose="02000000000000000000" pitchFamily="50" charset="0"/>
              </a:rPr>
              <a:t>CSV</a:t>
            </a:r>
            <a:endParaRPr lang="es-ES_tradnl" sz="6000" b="1" spc="-300" dirty="0">
              <a:solidFill>
                <a:schemeClr val="bg1"/>
              </a:solidFill>
              <a:latin typeface="Neutra Text" panose="02000000000000000000" pitchFamily="50" charset="0"/>
            </a:endParaRPr>
          </a:p>
        </p:txBody>
      </p:sp>
      <p:sp>
        <p:nvSpPr>
          <p:cNvPr id="10" name="Rectángulo 9">
            <a:extLst>
              <a:ext uri="{FF2B5EF4-FFF2-40B4-BE49-F238E27FC236}">
                <a16:creationId xmlns:a16="http://schemas.microsoft.com/office/drawing/2014/main" id="{25F76862-5A59-4360-9410-4361894ADACA}"/>
              </a:ext>
            </a:extLst>
          </p:cNvPr>
          <p:cNvSpPr/>
          <p:nvPr/>
        </p:nvSpPr>
        <p:spPr>
          <a:xfrm>
            <a:off x="660400" y="3618871"/>
            <a:ext cx="5721350" cy="4970591"/>
          </a:xfrm>
          <a:prstGeom prst="rect">
            <a:avLst/>
          </a:prstGeom>
        </p:spPr>
        <p:txBody>
          <a:bodyPr wrap="square">
            <a:spAutoFit/>
          </a:bodyPr>
          <a:lstStyle/>
          <a:p>
            <a:pPr marL="171450" indent="-171450" algn="just">
              <a:spcBef>
                <a:spcPts val="600"/>
              </a:spcBef>
              <a:spcAft>
                <a:spcPts val="600"/>
              </a:spcAft>
              <a:buClr>
                <a:srgbClr val="7030A0"/>
              </a:buClr>
              <a:buFont typeface="Wingdings" panose="05000000000000000000" pitchFamily="2" charset="2"/>
              <a:buChar char="§"/>
            </a:pPr>
            <a:r>
              <a:rPr lang="es-ES_tradnl" sz="1200" dirty="0"/>
              <a:t>Las herramientas para el procesamiento de hojas de cálculo, por ejemplo, Microsoft Excel o </a:t>
            </a:r>
            <a:r>
              <a:rPr lang="es-ES_tradnl" sz="1200" dirty="0" err="1"/>
              <a:t>Libreoffice</a:t>
            </a:r>
            <a:r>
              <a:rPr lang="es-ES_tradnl" sz="1200" dirty="0"/>
              <a:t> </a:t>
            </a:r>
            <a:r>
              <a:rPr lang="es-ES_tradnl" sz="1200" dirty="0" err="1"/>
              <a:t>Calc</a:t>
            </a:r>
            <a:r>
              <a:rPr lang="es-ES_tradnl" sz="1200" dirty="0"/>
              <a:t>, pueden ocasionar problemas si se exportan tablas de datos directamente porque pueden contener: celdas combinadas, formulas, macros, pestañas de expansión de datos, u otras características derivadas de la aplicación de funcionalidades propias de estas herramientas. </a:t>
            </a:r>
          </a:p>
          <a:p>
            <a:pPr marL="171450" indent="-171450" algn="just">
              <a:spcBef>
                <a:spcPts val="600"/>
              </a:spcBef>
              <a:spcAft>
                <a:spcPts val="600"/>
              </a:spcAft>
              <a:buClr>
                <a:srgbClr val="7030A0"/>
              </a:buClr>
              <a:buFont typeface="Wingdings" panose="05000000000000000000" pitchFamily="2" charset="2"/>
              <a:buChar char="§"/>
            </a:pPr>
            <a:r>
              <a:rPr lang="es-ES_tradnl" sz="1200" dirty="0"/>
              <a:t>A tener en cuenta:</a:t>
            </a:r>
          </a:p>
          <a:p>
            <a:pPr marL="628650" lvl="1" indent="-171450" algn="just">
              <a:spcBef>
                <a:spcPts val="600"/>
              </a:spcBef>
              <a:spcAft>
                <a:spcPts val="600"/>
              </a:spcAft>
              <a:buClr>
                <a:srgbClr val="7030A0"/>
              </a:buClr>
              <a:buFont typeface="Arial" panose="020B0604020202020204" pitchFamily="34" charset="0"/>
              <a:buChar char="•"/>
            </a:pPr>
            <a:r>
              <a:rPr lang="es-ES_tradnl" sz="1200" dirty="0"/>
              <a:t>Con el fin de exportar adecuadamente datos tabulares a partir de herramientas de procesamiento de hojas de cálculo, es necesario contemplar las siguientes pautas:</a:t>
            </a:r>
          </a:p>
          <a:p>
            <a:pPr marL="1085850" lvl="2" indent="-171450" algn="just">
              <a:spcBef>
                <a:spcPts val="600"/>
              </a:spcBef>
              <a:spcAft>
                <a:spcPts val="600"/>
              </a:spcAft>
              <a:buClr>
                <a:srgbClr val="7030A0"/>
              </a:buClr>
              <a:buFont typeface="Courier New" panose="02070309020205020404" pitchFamily="49" charset="0"/>
              <a:buChar char="o"/>
            </a:pPr>
            <a:r>
              <a:rPr lang="es-ES_tradnl" sz="1200" dirty="0"/>
              <a:t>Dependiendo de los ajustes regionales, puede ser más conveniente usar como separador “;” que “,”. En Europa, la “,” no es un separador apropiado dado que se utiliza como separador decimal, por tanto, es preferible usar “;”. En cambio, en países como UK o USA, el separador apropiado es “,”, dado que el separador decimal que se utiliza es “.”. No obstante, para evitar ambigüedades se suele utilizar otro tipo de separador como el separador "</a:t>
            </a:r>
            <a:r>
              <a:rPr lang="es-ES_tradnl" sz="1200" i="1" dirty="0"/>
              <a:t>pipe</a:t>
            </a:r>
            <a:r>
              <a:rPr lang="es-ES_tradnl" sz="1200" dirty="0"/>
              <a:t>", “|”.</a:t>
            </a:r>
          </a:p>
          <a:p>
            <a:pPr marL="1085850" lvl="2" indent="-171450" algn="just">
              <a:spcBef>
                <a:spcPts val="600"/>
              </a:spcBef>
              <a:spcAft>
                <a:spcPts val="600"/>
              </a:spcAft>
              <a:buClr>
                <a:srgbClr val="7030A0"/>
              </a:buClr>
              <a:buFont typeface="Courier New" panose="02070309020205020404" pitchFamily="49" charset="0"/>
              <a:buChar char="o"/>
            </a:pPr>
            <a:r>
              <a:rPr lang="es-ES_tradnl" sz="1200" dirty="0"/>
              <a:t>No usar celdas combinadas.</a:t>
            </a:r>
          </a:p>
          <a:p>
            <a:pPr marL="1085850" lvl="2" indent="-171450" algn="just">
              <a:spcBef>
                <a:spcPts val="600"/>
              </a:spcBef>
              <a:spcAft>
                <a:spcPts val="600"/>
              </a:spcAft>
              <a:buClr>
                <a:srgbClr val="7030A0"/>
              </a:buClr>
              <a:buFont typeface="Courier New" panose="02070309020205020404" pitchFamily="49" charset="0"/>
              <a:buChar char="o"/>
            </a:pPr>
            <a:r>
              <a:rPr lang="es-ES_tradnl" sz="1200" dirty="0"/>
              <a:t>No dejar celdas, filas y/o columnas en blanco entre los datos. </a:t>
            </a:r>
          </a:p>
          <a:p>
            <a:pPr marL="1085850" lvl="2" indent="-171450" algn="just">
              <a:spcBef>
                <a:spcPts val="600"/>
              </a:spcBef>
              <a:spcAft>
                <a:spcPts val="600"/>
              </a:spcAft>
              <a:buClr>
                <a:srgbClr val="7030A0"/>
              </a:buClr>
              <a:buFont typeface="Courier New" panose="02070309020205020404" pitchFamily="49" charset="0"/>
              <a:buChar char="o"/>
            </a:pPr>
            <a:r>
              <a:rPr lang="es-ES_tradnl" sz="1200" dirty="0"/>
              <a:t>No usar campos calculados.</a:t>
            </a:r>
          </a:p>
          <a:p>
            <a:pPr marL="1085850" lvl="2" indent="-171450" algn="just">
              <a:buClr>
                <a:srgbClr val="7030A0"/>
              </a:buClr>
              <a:buFont typeface="Courier New" panose="02070309020205020404" pitchFamily="49" charset="0"/>
              <a:buChar char="o"/>
            </a:pPr>
            <a:endParaRPr lang="es-ES_tradnl" sz="1200" dirty="0"/>
          </a:p>
          <a:p>
            <a:pPr marL="628650" lvl="1" indent="-171450" algn="just">
              <a:buClr>
                <a:srgbClr val="801F89"/>
              </a:buClr>
              <a:buFont typeface="Wingdings" panose="05000000000000000000" pitchFamily="2" charset="2"/>
              <a:buChar char="§"/>
            </a:pPr>
            <a:endParaRPr lang="es-ES" sz="1200" dirty="0"/>
          </a:p>
        </p:txBody>
      </p:sp>
    </p:spTree>
    <p:extLst>
      <p:ext uri="{BB962C8B-B14F-4D97-AF65-F5344CB8AC3E}">
        <p14:creationId xmlns:p14="http://schemas.microsoft.com/office/powerpoint/2010/main" val="26186218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81394DB9-4183-4A66-BDCB-538FCC9E0AA5}"/>
              </a:ext>
            </a:extLst>
          </p:cNvPr>
          <p:cNvSpPr>
            <a:spLocks noGrp="1"/>
          </p:cNvSpPr>
          <p:nvPr>
            <p:ph type="sldNum" sz="quarter" idx="12"/>
          </p:nvPr>
        </p:nvSpPr>
        <p:spPr/>
        <p:txBody>
          <a:bodyPr/>
          <a:lstStyle/>
          <a:p>
            <a:fld id="{B0B223AA-581B-472F-BB2F-AB3AEAB0FF05}" type="slidenum">
              <a:rPr lang="es-ES" smtClean="0"/>
              <a:t>52</a:t>
            </a:fld>
            <a:endParaRPr lang="es-ES" dirty="0"/>
          </a:p>
        </p:txBody>
      </p:sp>
      <p:sp>
        <p:nvSpPr>
          <p:cNvPr id="3" name="CuadroTexto 2">
            <a:extLst>
              <a:ext uri="{FF2B5EF4-FFF2-40B4-BE49-F238E27FC236}">
                <a16:creationId xmlns:a16="http://schemas.microsoft.com/office/drawing/2014/main" id="{3060BE90-8C8A-4FB5-89B3-1EF3F3226FC3}"/>
              </a:ext>
            </a:extLst>
          </p:cNvPr>
          <p:cNvSpPr txBox="1"/>
          <p:nvPr/>
        </p:nvSpPr>
        <p:spPr>
          <a:xfrm>
            <a:off x="-68815" y="2819528"/>
            <a:ext cx="884791" cy="769441"/>
          </a:xfrm>
          <a:prstGeom prst="rect">
            <a:avLst/>
          </a:prstGeom>
          <a:noFill/>
        </p:spPr>
        <p:txBody>
          <a:bodyPr wrap="square" rtlCol="0">
            <a:spAutoFit/>
          </a:bodyPr>
          <a:lstStyle/>
          <a:p>
            <a:pPr algn="ctr"/>
            <a:r>
              <a:rPr lang="es-ES" sz="4400" spc="-150" dirty="0">
                <a:solidFill>
                  <a:schemeClr val="bg1"/>
                </a:solidFill>
                <a:latin typeface="Neutra Text" panose="02000000000000000000" pitchFamily="50" charset="0"/>
              </a:rPr>
              <a:t>05</a:t>
            </a:r>
          </a:p>
        </p:txBody>
      </p:sp>
      <p:sp>
        <p:nvSpPr>
          <p:cNvPr id="4" name="CuadroTexto 3">
            <a:extLst>
              <a:ext uri="{FF2B5EF4-FFF2-40B4-BE49-F238E27FC236}">
                <a16:creationId xmlns:a16="http://schemas.microsoft.com/office/drawing/2014/main" id="{B20E592D-202A-44F7-8343-76C395833265}"/>
              </a:ext>
            </a:extLst>
          </p:cNvPr>
          <p:cNvSpPr txBox="1"/>
          <p:nvPr/>
        </p:nvSpPr>
        <p:spPr>
          <a:xfrm>
            <a:off x="949619" y="1142145"/>
            <a:ext cx="5467056" cy="4893647"/>
          </a:xfrm>
          <a:prstGeom prst="rect">
            <a:avLst/>
          </a:prstGeom>
          <a:noFill/>
        </p:spPr>
        <p:txBody>
          <a:bodyPr wrap="square" rtlCol="0">
            <a:spAutoFit/>
          </a:bodyPr>
          <a:lstStyle/>
          <a:p>
            <a:pPr marL="171450" indent="-171450" algn="just">
              <a:buClr>
                <a:srgbClr val="7030A0"/>
              </a:buClr>
              <a:buFont typeface="Arial" panose="020B0604020202020204" pitchFamily="34" charset="0"/>
              <a:buChar char="•"/>
            </a:pPr>
            <a:r>
              <a:rPr lang="es-ES_tradnl" sz="1200" dirty="0"/>
              <a:t>Una práctica adecuada para verificar que los datos exportados están formateados correctamente en CSV consiste en abrir el archivo en un programa de texto como el bloc de notas o editor de texto. Si la exportación es correcta, se verán los datos exportados exactamente como están formateados por el software de exportación.</a:t>
            </a:r>
          </a:p>
          <a:p>
            <a:pPr marL="628650" lvl="1" indent="-171450" algn="just">
              <a:buClr>
                <a:srgbClr val="7030A0"/>
              </a:buClr>
              <a:buFont typeface="Arial" panose="020B0604020202020204" pitchFamily="34" charset="0"/>
              <a:buChar char="•"/>
            </a:pPr>
            <a:endParaRPr lang="es-ES_tradnl" sz="1200" dirty="0"/>
          </a:p>
          <a:p>
            <a:pPr marL="171450" indent="-171450" algn="just">
              <a:buClr>
                <a:srgbClr val="7030A0"/>
              </a:buClr>
              <a:buFont typeface="Arial" panose="020B0604020202020204" pitchFamily="34" charset="0"/>
              <a:buChar char="•"/>
            </a:pPr>
            <a:r>
              <a:rPr lang="es-ES_tradnl" sz="1200" dirty="0"/>
              <a:t>Cuando Excel importa datos CSV elimina los ceros a la izquierda de los campos antes de mostrarlos, si los campos no están entre comillas. Esto puede ocasionar problemas cuando, por ejemplo, esos campos contienen claves numéricas. Igualmente, elimina siempre los espacios iniciales.</a:t>
            </a:r>
          </a:p>
          <a:p>
            <a:pPr lvl="1" algn="just">
              <a:buClr>
                <a:srgbClr val="7030A0"/>
              </a:buClr>
            </a:pPr>
            <a:endParaRPr lang="es-ES_tradnl" sz="1200" dirty="0"/>
          </a:p>
          <a:p>
            <a:pPr marL="171450" indent="-171450" algn="just">
              <a:buClr>
                <a:srgbClr val="7030A0"/>
              </a:buClr>
              <a:buFont typeface="Arial" panose="020B0604020202020204" pitchFamily="34" charset="0"/>
              <a:buChar char="•"/>
            </a:pPr>
            <a:r>
              <a:rPr lang="es-ES_tradnl" sz="1200" dirty="0"/>
              <a:t>Es recomendable exportar datos tabulares en formato CSV usando la </a:t>
            </a:r>
            <a:r>
              <a:rPr lang="es-ES_tradnl" sz="1200" dirty="0">
                <a:hlinkClick r:id="rId2"/>
              </a:rPr>
              <a:t>codificación estándar de caracteres UTF-8</a:t>
            </a:r>
            <a:r>
              <a:rPr lang="es-ES_tradnl" sz="1200" dirty="0"/>
              <a:t>.</a:t>
            </a:r>
            <a:endParaRPr lang="es-ES_tradnl" sz="1200" baseline="30000" dirty="0"/>
          </a:p>
          <a:p>
            <a:pPr marL="628650" lvl="1" indent="-171450" algn="just">
              <a:buClr>
                <a:srgbClr val="7030A0"/>
              </a:buClr>
              <a:buFont typeface="Courier New" panose="02070309020205020404" pitchFamily="49" charset="0"/>
              <a:buChar char="o"/>
            </a:pPr>
            <a:endParaRPr lang="es-ES_tradnl" sz="1200" dirty="0"/>
          </a:p>
          <a:p>
            <a:pPr marL="628650" lvl="1" indent="-171450" algn="just">
              <a:buClr>
                <a:srgbClr val="7030A0"/>
              </a:buClr>
              <a:buFont typeface="Courier New" panose="02070309020205020404" pitchFamily="49" charset="0"/>
              <a:buChar char="o"/>
            </a:pPr>
            <a:r>
              <a:rPr lang="es-ES_tradnl" sz="1200" dirty="0"/>
              <a:t>Las hojas de cálculo de Excel que contienen algunos símbolos especiales, como la letra "ñ", tildes, acentos, etc. o algún otro tipo de carácter especial, pueden generar problemas al realizar una exportación de a CSV y su posterior recuperación, porque el comando "Guardar como CSV" distorsiona cualquier carácter que no sea ASCII.</a:t>
            </a:r>
          </a:p>
          <a:p>
            <a:pPr marL="628650" lvl="1" indent="-171450" algn="just">
              <a:buClr>
                <a:srgbClr val="7030A0"/>
              </a:buClr>
              <a:buFont typeface="Courier New" panose="02070309020205020404" pitchFamily="49" charset="0"/>
              <a:buChar char="o"/>
            </a:pPr>
            <a:endParaRPr lang="es-ES_tradnl" sz="1200" dirty="0"/>
          </a:p>
          <a:p>
            <a:pPr marL="628650" lvl="1" indent="-171450" algn="just">
              <a:buClr>
                <a:srgbClr val="7030A0"/>
              </a:buClr>
              <a:buFont typeface="Courier New" panose="02070309020205020404" pitchFamily="49" charset="0"/>
              <a:buChar char="o"/>
            </a:pPr>
            <a:r>
              <a:rPr lang="es-ES_tradnl" sz="1200" dirty="0"/>
              <a:t>Si la versión de Excel utilizada no permite guardar directamente el archivo de datos codificado como UTF-8, es recomendable utilizar algún procedimiento de conversión de formatos que garantice está codificación de caracteres. Además de Excel (a partir de la versión 16), herramientas útiles para realizar esta tarea son Google </a:t>
            </a:r>
            <a:r>
              <a:rPr lang="es-ES_tradnl" sz="1200" dirty="0" err="1"/>
              <a:t>Spreadsheet</a:t>
            </a:r>
            <a:r>
              <a:rPr lang="es-ES_tradnl" sz="1200" dirty="0"/>
              <a:t> y </a:t>
            </a:r>
            <a:r>
              <a:rPr lang="es-ES_tradnl" sz="1200" dirty="0" err="1"/>
              <a:t>LibreOffice</a:t>
            </a:r>
            <a:r>
              <a:rPr lang="es-ES_tradnl" sz="1200" dirty="0"/>
              <a:t> </a:t>
            </a:r>
            <a:r>
              <a:rPr lang="es-ES_tradnl" sz="1200" dirty="0" err="1"/>
              <a:t>Calc</a:t>
            </a:r>
            <a:r>
              <a:rPr lang="es-ES_tradnl" sz="1200" dirty="0"/>
              <a:t>.</a:t>
            </a:r>
          </a:p>
          <a:p>
            <a:pPr marL="171450" indent="-171450" algn="just">
              <a:buClr>
                <a:srgbClr val="7030A0"/>
              </a:buClr>
              <a:buFont typeface="Arial" panose="020B0604020202020204" pitchFamily="34" charset="0"/>
              <a:buChar char="•"/>
            </a:pPr>
            <a:endParaRPr lang="es-ES" sz="1200" dirty="0"/>
          </a:p>
          <a:p>
            <a:pPr marL="171450" indent="-171450">
              <a:buClr>
                <a:srgbClr val="7030A0"/>
              </a:buClr>
              <a:buFont typeface="Arial" panose="020B0604020202020204" pitchFamily="34" charset="0"/>
              <a:buChar char="•"/>
            </a:pPr>
            <a:endParaRPr lang="es-ES" sz="1200" dirty="0"/>
          </a:p>
        </p:txBody>
      </p:sp>
    </p:spTree>
    <p:extLst>
      <p:ext uri="{BB962C8B-B14F-4D97-AF65-F5344CB8AC3E}">
        <p14:creationId xmlns:p14="http://schemas.microsoft.com/office/powerpoint/2010/main" val="41128571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F256A8AC-56C8-4B42-A299-783A0B9C4804}"/>
              </a:ext>
            </a:extLst>
          </p:cNvPr>
          <p:cNvSpPr>
            <a:spLocks noGrp="1"/>
          </p:cNvSpPr>
          <p:nvPr>
            <p:ph type="sldNum" sz="quarter" idx="12"/>
          </p:nvPr>
        </p:nvSpPr>
        <p:spPr/>
        <p:txBody>
          <a:bodyPr/>
          <a:lstStyle/>
          <a:p>
            <a:fld id="{B0B223AA-581B-472F-BB2F-AB3AEAB0FF05}" type="slidenum">
              <a:rPr lang="es-ES" smtClean="0"/>
              <a:t>53</a:t>
            </a:fld>
            <a:endParaRPr lang="es-ES" dirty="0"/>
          </a:p>
        </p:txBody>
      </p:sp>
      <p:sp>
        <p:nvSpPr>
          <p:cNvPr id="5" name="CuadroTexto 4">
            <a:extLst>
              <a:ext uri="{FF2B5EF4-FFF2-40B4-BE49-F238E27FC236}">
                <a16:creationId xmlns:a16="http://schemas.microsoft.com/office/drawing/2014/main" id="{5389AF4F-F1AA-441F-B0D4-684799821F4F}"/>
              </a:ext>
            </a:extLst>
          </p:cNvPr>
          <p:cNvSpPr txBox="1"/>
          <p:nvPr/>
        </p:nvSpPr>
        <p:spPr>
          <a:xfrm>
            <a:off x="-146725" y="498226"/>
            <a:ext cx="2206416" cy="1938992"/>
          </a:xfrm>
          <a:prstGeom prst="rect">
            <a:avLst/>
          </a:prstGeom>
          <a:noFill/>
        </p:spPr>
        <p:txBody>
          <a:bodyPr wrap="square" rtlCol="0">
            <a:spAutoFit/>
          </a:bodyPr>
          <a:lstStyle/>
          <a:p>
            <a:pPr algn="ctr"/>
            <a:r>
              <a:rPr lang="es-ES" sz="12000" spc="-300" dirty="0">
                <a:solidFill>
                  <a:schemeClr val="bg1"/>
                </a:solidFill>
                <a:latin typeface="Neutra Text" panose="02000000000000000000" pitchFamily="50" charset="0"/>
              </a:rPr>
              <a:t>06</a:t>
            </a:r>
          </a:p>
        </p:txBody>
      </p:sp>
      <p:sp>
        <p:nvSpPr>
          <p:cNvPr id="6" name="Rectángulo 5">
            <a:extLst>
              <a:ext uri="{FF2B5EF4-FFF2-40B4-BE49-F238E27FC236}">
                <a16:creationId xmlns:a16="http://schemas.microsoft.com/office/drawing/2014/main" id="{77A0B165-B107-40DC-B5BE-E9B8568A497C}"/>
              </a:ext>
            </a:extLst>
          </p:cNvPr>
          <p:cNvSpPr/>
          <p:nvPr/>
        </p:nvSpPr>
        <p:spPr>
          <a:xfrm>
            <a:off x="1674353" y="957845"/>
            <a:ext cx="5255087" cy="2351156"/>
          </a:xfrm>
          <a:prstGeom prst="rect">
            <a:avLst/>
          </a:prstGeom>
        </p:spPr>
        <p:txBody>
          <a:bodyPr wrap="square">
            <a:spAutoFit/>
          </a:bodyPr>
          <a:lstStyle/>
          <a:p>
            <a:pPr>
              <a:lnSpc>
                <a:spcPts val="4500"/>
              </a:lnSpc>
            </a:pPr>
            <a:r>
              <a:rPr lang="es-ES_tradnl" sz="4800" dirty="0">
                <a:solidFill>
                  <a:schemeClr val="bg1"/>
                </a:solidFill>
                <a:latin typeface="Neutra Text" panose="02000000000000000000" pitchFamily="50" charset="0"/>
              </a:rPr>
              <a:t>Otras consideraciones sobre archivos</a:t>
            </a:r>
            <a:endParaRPr lang="es-ES_tradnl" sz="4800" b="1" spc="-300" dirty="0">
              <a:solidFill>
                <a:schemeClr val="bg1"/>
              </a:solidFill>
              <a:latin typeface="Neutra Text" panose="02000000000000000000" pitchFamily="50" charset="0"/>
            </a:endParaRPr>
          </a:p>
          <a:p>
            <a:pPr>
              <a:lnSpc>
                <a:spcPts val="4500"/>
              </a:lnSpc>
            </a:pPr>
            <a:endParaRPr lang="es-ES" sz="2800" dirty="0">
              <a:solidFill>
                <a:schemeClr val="bg1"/>
              </a:solidFill>
              <a:latin typeface="Neutra Text" panose="02000000000000000000" pitchFamily="50" charset="0"/>
            </a:endParaRPr>
          </a:p>
        </p:txBody>
      </p:sp>
      <p:sp>
        <p:nvSpPr>
          <p:cNvPr id="7" name="Rectángulo 6">
            <a:extLst>
              <a:ext uri="{FF2B5EF4-FFF2-40B4-BE49-F238E27FC236}">
                <a16:creationId xmlns:a16="http://schemas.microsoft.com/office/drawing/2014/main" id="{24074275-F696-4797-8254-9236B7988A11}"/>
              </a:ext>
            </a:extLst>
          </p:cNvPr>
          <p:cNvSpPr/>
          <p:nvPr/>
        </p:nvSpPr>
        <p:spPr>
          <a:xfrm>
            <a:off x="5168602" y="2407223"/>
            <a:ext cx="1640193" cy="1015663"/>
          </a:xfrm>
          <a:prstGeom prst="rect">
            <a:avLst/>
          </a:prstGeom>
        </p:spPr>
        <p:txBody>
          <a:bodyPr wrap="none">
            <a:spAutoFit/>
          </a:bodyPr>
          <a:lstStyle/>
          <a:p>
            <a:r>
              <a:rPr lang="es-ES_tradnl" sz="6000" dirty="0">
                <a:solidFill>
                  <a:schemeClr val="bg1"/>
                </a:solidFill>
                <a:latin typeface="Neutra Text" panose="02000000000000000000" pitchFamily="50" charset="0"/>
              </a:rPr>
              <a:t>CSV</a:t>
            </a:r>
            <a:endParaRPr lang="es-ES_tradnl" sz="6000" b="1" spc="-300" dirty="0">
              <a:solidFill>
                <a:schemeClr val="bg1"/>
              </a:solidFill>
              <a:latin typeface="Neutra Text" panose="02000000000000000000" pitchFamily="50" charset="0"/>
            </a:endParaRPr>
          </a:p>
        </p:txBody>
      </p:sp>
      <p:sp>
        <p:nvSpPr>
          <p:cNvPr id="9" name="Rectángulo 8">
            <a:extLst>
              <a:ext uri="{FF2B5EF4-FFF2-40B4-BE49-F238E27FC236}">
                <a16:creationId xmlns:a16="http://schemas.microsoft.com/office/drawing/2014/main" id="{66D3B077-63CF-4225-94BE-5E2F4F185C94}"/>
              </a:ext>
            </a:extLst>
          </p:cNvPr>
          <p:cNvSpPr/>
          <p:nvPr/>
        </p:nvSpPr>
        <p:spPr>
          <a:xfrm>
            <a:off x="673100" y="3618540"/>
            <a:ext cx="5743574" cy="4708981"/>
          </a:xfrm>
          <a:prstGeom prst="rect">
            <a:avLst/>
          </a:prstGeom>
        </p:spPr>
        <p:txBody>
          <a:bodyPr wrap="square">
            <a:spAutoFit/>
          </a:bodyPr>
          <a:lstStyle/>
          <a:p>
            <a:pPr marL="171450" indent="-171450" algn="just">
              <a:buClr>
                <a:srgbClr val="7030A0"/>
              </a:buClr>
              <a:buFont typeface="Wingdings" panose="05000000000000000000" pitchFamily="2" charset="2"/>
              <a:buChar char="§"/>
            </a:pPr>
            <a:r>
              <a:rPr lang="es-ES_tradnl" sz="1200" dirty="0"/>
              <a:t>El tipo MIME más apropiado para denotar el tipo de contenido de los archivos CSV transmitidos por Internet se indica mediante el siguiente valor de la propiedad </a:t>
            </a:r>
            <a:r>
              <a:rPr lang="es-ES" sz="1200" i="1" dirty="0"/>
              <a:t>Content-</a:t>
            </a:r>
            <a:r>
              <a:rPr lang="es-ES" sz="1200" i="1" dirty="0" err="1"/>
              <a:t>Type</a:t>
            </a:r>
            <a:r>
              <a:rPr lang="es-ES" sz="1200" dirty="0"/>
              <a:t>: </a:t>
            </a:r>
            <a:endParaRPr lang="es-ES_tradnl" sz="1200" dirty="0"/>
          </a:p>
          <a:p>
            <a:pPr marL="800100" lvl="2" algn="just">
              <a:buClr>
                <a:srgbClr val="7030A0"/>
              </a:buClr>
            </a:pPr>
            <a:r>
              <a:rPr lang="es-ES" sz="1200" dirty="0"/>
              <a:t>	</a:t>
            </a:r>
          </a:p>
          <a:p>
            <a:pPr marL="800100" lvl="2" algn="just">
              <a:buClr>
                <a:srgbClr val="7030A0"/>
              </a:buClr>
            </a:pPr>
            <a:r>
              <a:rPr lang="es-ES" sz="1200" b="1" dirty="0"/>
              <a:t>Content-</a:t>
            </a:r>
            <a:r>
              <a:rPr lang="es-ES" sz="1200" b="1" dirty="0" err="1"/>
              <a:t>Type</a:t>
            </a:r>
            <a:r>
              <a:rPr lang="es-ES" sz="1200" b="1" dirty="0"/>
              <a:t>: </a:t>
            </a:r>
            <a:r>
              <a:rPr lang="es-ES" sz="1200" b="1" dirty="0" err="1"/>
              <a:t>text</a:t>
            </a:r>
            <a:r>
              <a:rPr lang="es-ES" sz="1200" b="1" dirty="0"/>
              <a:t>/</a:t>
            </a:r>
            <a:r>
              <a:rPr lang="es-ES" sz="1200" b="1" dirty="0" err="1"/>
              <a:t>csv</a:t>
            </a:r>
            <a:endParaRPr lang="es-ES_tradnl" sz="1200" b="1" dirty="0"/>
          </a:p>
          <a:p>
            <a:pPr algn="just">
              <a:buClr>
                <a:srgbClr val="7030A0"/>
              </a:buClr>
            </a:pPr>
            <a:r>
              <a:rPr lang="es-ES_tradnl" sz="1200" dirty="0"/>
              <a:t>	</a:t>
            </a:r>
          </a:p>
          <a:p>
            <a:pPr marL="171450" indent="-171450" algn="just">
              <a:buClr>
                <a:srgbClr val="7030A0"/>
              </a:buClr>
              <a:buFont typeface="Wingdings" panose="05000000000000000000" pitchFamily="2" charset="2"/>
              <a:buChar char="§"/>
            </a:pPr>
            <a:r>
              <a:rPr lang="es-ES_tradnl" sz="1200" dirty="0"/>
              <a:t>También, aunque menos habitual, se puede expresar utilizando:</a:t>
            </a:r>
          </a:p>
          <a:p>
            <a:pPr marL="171450" indent="-171450" algn="just">
              <a:buClr>
                <a:srgbClr val="7030A0"/>
              </a:buClr>
              <a:buFont typeface="Wingdings" panose="05000000000000000000" pitchFamily="2" charset="2"/>
              <a:buChar char="§"/>
            </a:pPr>
            <a:endParaRPr lang="es-ES_tradnl" sz="1200" dirty="0"/>
          </a:p>
          <a:p>
            <a:pPr marL="800100" lvl="2" algn="just">
              <a:buClr>
                <a:srgbClr val="7030A0"/>
              </a:buClr>
            </a:pPr>
            <a:r>
              <a:rPr lang="es-ES" sz="1200" b="1" dirty="0"/>
              <a:t>Content-</a:t>
            </a:r>
            <a:r>
              <a:rPr lang="es-ES" sz="1200" b="1" dirty="0" err="1"/>
              <a:t>Type</a:t>
            </a:r>
            <a:r>
              <a:rPr lang="es-ES" sz="1200" b="1" dirty="0"/>
              <a:t>: </a:t>
            </a:r>
            <a:r>
              <a:rPr lang="es-ES" sz="1200" b="1" dirty="0" err="1"/>
              <a:t>application</a:t>
            </a:r>
            <a:r>
              <a:rPr lang="es-ES" sz="1200" b="1" dirty="0"/>
              <a:t>/</a:t>
            </a:r>
            <a:r>
              <a:rPr lang="es-ES" sz="1200" b="1" dirty="0" err="1"/>
              <a:t>octet-stream</a:t>
            </a:r>
            <a:endParaRPr lang="es-ES" sz="1200" b="1" dirty="0"/>
          </a:p>
          <a:p>
            <a:pPr marL="800100" lvl="2" algn="just">
              <a:buClr>
                <a:srgbClr val="7030A0"/>
              </a:buClr>
            </a:pPr>
            <a:r>
              <a:rPr lang="es-ES" sz="1200" b="1" dirty="0"/>
              <a:t>Content-</a:t>
            </a:r>
            <a:r>
              <a:rPr lang="es-ES" sz="1200" b="1" dirty="0" err="1"/>
              <a:t>Type</a:t>
            </a:r>
            <a:r>
              <a:rPr lang="es-ES" sz="1200" b="1" dirty="0"/>
              <a:t>: </a:t>
            </a:r>
            <a:r>
              <a:rPr lang="es-ES" sz="1200" b="1" dirty="0" err="1"/>
              <a:t>text</a:t>
            </a:r>
            <a:r>
              <a:rPr lang="es-ES" sz="1200" b="1" dirty="0"/>
              <a:t>/</a:t>
            </a:r>
            <a:r>
              <a:rPr lang="es-ES" sz="1200" b="1" dirty="0" err="1"/>
              <a:t>comma-separated-values</a:t>
            </a:r>
            <a:endParaRPr lang="es-ES" sz="1200" b="1" dirty="0"/>
          </a:p>
          <a:p>
            <a:pPr marL="342900" lvl="2" indent="-342900" algn="just">
              <a:buClr>
                <a:srgbClr val="7030A0"/>
              </a:buClr>
              <a:buFont typeface="Wingdings" panose="05000000000000000000" pitchFamily="2" charset="2"/>
              <a:buChar char="§"/>
            </a:pPr>
            <a:endParaRPr lang="es-ES" sz="1200" dirty="0"/>
          </a:p>
          <a:p>
            <a:pPr marL="171450" lvl="2" indent="-171450" algn="just">
              <a:buClr>
                <a:srgbClr val="7030A0"/>
              </a:buClr>
              <a:buFont typeface="Wingdings" panose="05000000000000000000" pitchFamily="2" charset="2"/>
              <a:buChar char="§"/>
            </a:pPr>
            <a:r>
              <a:rPr lang="es-ES" sz="1200" dirty="0"/>
              <a:t>Como se ha indicado, es recomendable codificar los archivos CSV utilizando UTF-8, si se utiliza otro tipo de </a:t>
            </a:r>
            <a:r>
              <a:rPr lang="es-ES" sz="1200" i="1" dirty="0" err="1"/>
              <a:t>encoding</a:t>
            </a:r>
            <a:r>
              <a:rPr lang="es-ES" sz="1200" dirty="0"/>
              <a:t> puede especificarse a través del parámetro </a:t>
            </a:r>
            <a:r>
              <a:rPr lang="es-ES" sz="1200" i="1" dirty="0" err="1"/>
              <a:t>charset</a:t>
            </a:r>
            <a:r>
              <a:rPr lang="es-ES" sz="1200" dirty="0"/>
              <a:t> en la cabecera Content-</a:t>
            </a:r>
            <a:r>
              <a:rPr lang="es-ES" sz="1200" dirty="0" err="1"/>
              <a:t>Type</a:t>
            </a:r>
            <a:r>
              <a:rPr lang="es-ES" sz="1200" dirty="0"/>
              <a:t>. Por ejemplo:</a:t>
            </a:r>
          </a:p>
          <a:p>
            <a:pPr marL="0" lvl="2" algn="just">
              <a:buClr>
                <a:srgbClr val="7030A0"/>
              </a:buClr>
            </a:pPr>
            <a:endParaRPr lang="es-ES" sz="1200" dirty="0"/>
          </a:p>
          <a:p>
            <a:pPr marL="800100" lvl="2" algn="just">
              <a:buClr>
                <a:srgbClr val="7030A0"/>
              </a:buClr>
            </a:pPr>
            <a:r>
              <a:rPr lang="es-ES" sz="1200" b="1" dirty="0"/>
              <a:t>Content-</a:t>
            </a:r>
            <a:r>
              <a:rPr lang="es-ES" sz="1200" b="1" dirty="0" err="1"/>
              <a:t>Type</a:t>
            </a:r>
            <a:r>
              <a:rPr lang="es-ES" sz="1200" b="1" dirty="0"/>
              <a:t>: </a:t>
            </a:r>
            <a:r>
              <a:rPr lang="es-ES" sz="1200" b="1" dirty="0" err="1"/>
              <a:t>text</a:t>
            </a:r>
            <a:r>
              <a:rPr lang="es-ES" sz="1200" b="1" dirty="0"/>
              <a:t>/</a:t>
            </a:r>
            <a:r>
              <a:rPr lang="es-ES" sz="1200" b="1" dirty="0" err="1"/>
              <a:t>csv;charset</a:t>
            </a:r>
            <a:r>
              <a:rPr lang="es-ES" sz="1200" b="1" dirty="0"/>
              <a:t>=ISO-8859-1</a:t>
            </a:r>
          </a:p>
          <a:p>
            <a:pPr marL="971550" lvl="2" indent="-171450" algn="just">
              <a:buClr>
                <a:srgbClr val="7030A0"/>
              </a:buClr>
              <a:buFont typeface="Wingdings" panose="05000000000000000000" pitchFamily="2" charset="2"/>
              <a:buChar char="§"/>
            </a:pPr>
            <a:endParaRPr lang="es-ES" sz="1200" dirty="0"/>
          </a:p>
          <a:p>
            <a:pPr marL="342900" lvl="2" indent="-342900" algn="just">
              <a:buClr>
                <a:srgbClr val="7030A0"/>
              </a:buClr>
              <a:buFont typeface="Wingdings" panose="05000000000000000000" pitchFamily="2" charset="2"/>
              <a:buChar char="§"/>
            </a:pPr>
            <a:r>
              <a:rPr lang="es-ES" sz="1200" dirty="0"/>
              <a:t>Si un archivo CSV no contiene línea de cabecera es posible indicarlo usando el parámetro </a:t>
            </a:r>
            <a:r>
              <a:rPr lang="es-ES" sz="1200" i="1" dirty="0" err="1"/>
              <a:t>header</a:t>
            </a:r>
            <a:r>
              <a:rPr lang="es-ES" sz="1200" dirty="0"/>
              <a:t> del tipo MIME. Por ejemplo: </a:t>
            </a:r>
          </a:p>
          <a:p>
            <a:pPr marL="342900" lvl="2" indent="-342900" algn="just">
              <a:buClr>
                <a:srgbClr val="7030A0"/>
              </a:buClr>
              <a:buFont typeface="Wingdings" panose="05000000000000000000" pitchFamily="2" charset="2"/>
              <a:buChar char="§"/>
            </a:pPr>
            <a:endParaRPr lang="es-ES" sz="1200" dirty="0"/>
          </a:p>
          <a:p>
            <a:pPr marL="800100" lvl="2" algn="just">
              <a:buClr>
                <a:srgbClr val="7030A0"/>
              </a:buClr>
            </a:pPr>
            <a:r>
              <a:rPr lang="es-ES" sz="1200" b="1" dirty="0"/>
              <a:t>Content-</a:t>
            </a:r>
            <a:r>
              <a:rPr lang="es-ES" sz="1200" b="1" dirty="0" err="1"/>
              <a:t>Type</a:t>
            </a:r>
            <a:r>
              <a:rPr lang="es-ES" sz="1200" b="1" dirty="0"/>
              <a:t>: </a:t>
            </a:r>
            <a:r>
              <a:rPr lang="es-ES" sz="1200" b="1" dirty="0" err="1"/>
              <a:t>text</a:t>
            </a:r>
            <a:r>
              <a:rPr lang="es-ES" sz="1200" b="1" dirty="0"/>
              <a:t>/</a:t>
            </a:r>
            <a:r>
              <a:rPr lang="es-ES" sz="1200" b="1" dirty="0" err="1"/>
              <a:t>csv;header</a:t>
            </a:r>
            <a:r>
              <a:rPr lang="es-ES" sz="1200" b="1" dirty="0"/>
              <a:t>=</a:t>
            </a:r>
            <a:r>
              <a:rPr lang="es-ES" sz="1200" b="1" dirty="0" err="1"/>
              <a:t>absent</a:t>
            </a:r>
            <a:endParaRPr lang="es-ES" sz="1200" b="1" dirty="0"/>
          </a:p>
          <a:p>
            <a:pPr marL="971550" lvl="2" indent="-171450" algn="just">
              <a:buClr>
                <a:srgbClr val="7030A0"/>
              </a:buClr>
              <a:buFont typeface="Wingdings" panose="05000000000000000000" pitchFamily="2" charset="2"/>
              <a:buChar char="§"/>
            </a:pPr>
            <a:endParaRPr lang="es-ES" sz="1200" dirty="0"/>
          </a:p>
          <a:p>
            <a:pPr marL="171450" indent="-171450" algn="just">
              <a:buClr>
                <a:srgbClr val="7030A0"/>
              </a:buClr>
              <a:buFont typeface="Wingdings" panose="05000000000000000000" pitchFamily="2" charset="2"/>
              <a:buChar char="§"/>
            </a:pPr>
            <a:r>
              <a:rPr lang="es-ES" sz="1200" dirty="0"/>
              <a:t>La implementación de estas propiedades ayudan a procesar los archivos CSV automáticamente y de forma consistente.</a:t>
            </a:r>
            <a:endParaRPr lang="en-US" sz="1200" dirty="0"/>
          </a:p>
          <a:p>
            <a:pPr marL="628650" lvl="1" indent="-171450" algn="just">
              <a:buClr>
                <a:srgbClr val="801F89"/>
              </a:buClr>
              <a:buFont typeface="Wingdings" panose="05000000000000000000" pitchFamily="2" charset="2"/>
              <a:buChar char="§"/>
            </a:pPr>
            <a:endParaRPr lang="es-ES" sz="1200" dirty="0"/>
          </a:p>
        </p:txBody>
      </p:sp>
    </p:spTree>
    <p:extLst>
      <p:ext uri="{BB962C8B-B14F-4D97-AF65-F5344CB8AC3E}">
        <p14:creationId xmlns:p14="http://schemas.microsoft.com/office/powerpoint/2010/main" val="28002200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3A3CD5F-3924-4652-A6C6-3DA91C42DD54}"/>
              </a:ext>
            </a:extLst>
          </p:cNvPr>
          <p:cNvSpPr>
            <a:spLocks noGrp="1"/>
          </p:cNvSpPr>
          <p:nvPr>
            <p:ph type="sldNum" sz="quarter" idx="12"/>
          </p:nvPr>
        </p:nvSpPr>
        <p:spPr/>
        <p:txBody>
          <a:bodyPr/>
          <a:lstStyle/>
          <a:p>
            <a:fld id="{B0B223AA-581B-472F-BB2F-AB3AEAB0FF05}" type="slidenum">
              <a:rPr lang="es-ES" smtClean="0"/>
              <a:t>54</a:t>
            </a:fld>
            <a:endParaRPr lang="es-ES" dirty="0"/>
          </a:p>
        </p:txBody>
      </p:sp>
      <p:sp>
        <p:nvSpPr>
          <p:cNvPr id="3" name="CuadroTexto 2">
            <a:extLst>
              <a:ext uri="{FF2B5EF4-FFF2-40B4-BE49-F238E27FC236}">
                <a16:creationId xmlns:a16="http://schemas.microsoft.com/office/drawing/2014/main" id="{75DE817C-9144-40C9-9DB3-FE66AD84AB4F}"/>
              </a:ext>
            </a:extLst>
          </p:cNvPr>
          <p:cNvSpPr txBox="1"/>
          <p:nvPr/>
        </p:nvSpPr>
        <p:spPr>
          <a:xfrm>
            <a:off x="-153963" y="510662"/>
            <a:ext cx="2206416" cy="1938992"/>
          </a:xfrm>
          <a:prstGeom prst="rect">
            <a:avLst/>
          </a:prstGeom>
          <a:noFill/>
        </p:spPr>
        <p:txBody>
          <a:bodyPr wrap="square" rtlCol="0">
            <a:spAutoFit/>
          </a:bodyPr>
          <a:lstStyle/>
          <a:p>
            <a:pPr algn="ctr"/>
            <a:r>
              <a:rPr lang="es-ES" sz="12000" spc="-300" dirty="0">
                <a:solidFill>
                  <a:schemeClr val="bg1"/>
                </a:solidFill>
                <a:latin typeface="Neutra Text" panose="02000000000000000000" pitchFamily="50" charset="0"/>
              </a:rPr>
              <a:t>07</a:t>
            </a:r>
          </a:p>
        </p:txBody>
      </p:sp>
      <p:sp>
        <p:nvSpPr>
          <p:cNvPr id="4" name="Rectángulo 3">
            <a:extLst>
              <a:ext uri="{FF2B5EF4-FFF2-40B4-BE49-F238E27FC236}">
                <a16:creationId xmlns:a16="http://schemas.microsoft.com/office/drawing/2014/main" id="{34DDCDA4-E680-4F57-9A25-41317A3BE5DC}"/>
              </a:ext>
            </a:extLst>
          </p:cNvPr>
          <p:cNvSpPr/>
          <p:nvPr/>
        </p:nvSpPr>
        <p:spPr>
          <a:xfrm>
            <a:off x="1705335" y="956539"/>
            <a:ext cx="4509725" cy="1285032"/>
          </a:xfrm>
          <a:prstGeom prst="rect">
            <a:avLst/>
          </a:prstGeom>
        </p:spPr>
        <p:txBody>
          <a:bodyPr wrap="square">
            <a:spAutoFit/>
          </a:bodyPr>
          <a:lstStyle/>
          <a:p>
            <a:pPr>
              <a:lnSpc>
                <a:spcPts val="4500"/>
              </a:lnSpc>
            </a:pPr>
            <a:r>
              <a:rPr lang="es-ES_tradnl" sz="5400" dirty="0" err="1">
                <a:solidFill>
                  <a:schemeClr val="bg1"/>
                </a:solidFill>
                <a:latin typeface="Neutra Text" panose="02000000000000000000" pitchFamily="50" charset="0"/>
              </a:rPr>
              <a:t>Toolbox</a:t>
            </a:r>
            <a:r>
              <a:rPr lang="es-ES_tradnl" sz="5400" dirty="0">
                <a:solidFill>
                  <a:schemeClr val="bg1"/>
                </a:solidFill>
                <a:latin typeface="Neutra Text" panose="02000000000000000000" pitchFamily="50" charset="0"/>
              </a:rPr>
              <a:t> </a:t>
            </a:r>
          </a:p>
          <a:p>
            <a:pPr>
              <a:lnSpc>
                <a:spcPts val="4500"/>
              </a:lnSpc>
            </a:pPr>
            <a:r>
              <a:rPr lang="es-ES_tradnl" sz="5400" dirty="0">
                <a:solidFill>
                  <a:schemeClr val="bg1"/>
                </a:solidFill>
                <a:latin typeface="Neutra Text" panose="02000000000000000000" pitchFamily="50" charset="0"/>
              </a:rPr>
              <a:t>para archivos</a:t>
            </a:r>
            <a:endParaRPr lang="es-ES" sz="5400" dirty="0"/>
          </a:p>
        </p:txBody>
      </p:sp>
      <p:sp>
        <p:nvSpPr>
          <p:cNvPr id="5" name="Rectángulo 4">
            <a:extLst>
              <a:ext uri="{FF2B5EF4-FFF2-40B4-BE49-F238E27FC236}">
                <a16:creationId xmlns:a16="http://schemas.microsoft.com/office/drawing/2014/main" id="{69B02BF2-B659-4A63-9696-4013AF0C9EDD}"/>
              </a:ext>
            </a:extLst>
          </p:cNvPr>
          <p:cNvSpPr/>
          <p:nvPr/>
        </p:nvSpPr>
        <p:spPr>
          <a:xfrm>
            <a:off x="4805549" y="1837781"/>
            <a:ext cx="1640193" cy="1015663"/>
          </a:xfrm>
          <a:prstGeom prst="rect">
            <a:avLst/>
          </a:prstGeom>
        </p:spPr>
        <p:txBody>
          <a:bodyPr wrap="none">
            <a:spAutoFit/>
          </a:bodyPr>
          <a:lstStyle/>
          <a:p>
            <a:r>
              <a:rPr lang="es-ES_tradnl" sz="6000" dirty="0">
                <a:solidFill>
                  <a:schemeClr val="bg1"/>
                </a:solidFill>
                <a:latin typeface="Neutra Text" panose="02000000000000000000" pitchFamily="50" charset="0"/>
              </a:rPr>
              <a:t>CSV</a:t>
            </a:r>
            <a:endParaRPr lang="es-ES_tradnl" sz="6000" b="1" spc="-300" dirty="0">
              <a:solidFill>
                <a:schemeClr val="bg1"/>
              </a:solidFill>
              <a:latin typeface="Neutra Text" panose="02000000000000000000" pitchFamily="50" charset="0"/>
            </a:endParaRPr>
          </a:p>
        </p:txBody>
      </p:sp>
      <p:sp>
        <p:nvSpPr>
          <p:cNvPr id="8" name="Rectángulo 7">
            <a:extLst>
              <a:ext uri="{FF2B5EF4-FFF2-40B4-BE49-F238E27FC236}">
                <a16:creationId xmlns:a16="http://schemas.microsoft.com/office/drawing/2014/main" id="{11D7AEDB-99E5-4925-8D4B-842826F6326C}"/>
              </a:ext>
            </a:extLst>
          </p:cNvPr>
          <p:cNvSpPr/>
          <p:nvPr/>
        </p:nvSpPr>
        <p:spPr>
          <a:xfrm>
            <a:off x="653143" y="3623983"/>
            <a:ext cx="5729104" cy="2400657"/>
          </a:xfrm>
          <a:prstGeom prst="rect">
            <a:avLst/>
          </a:prstGeom>
        </p:spPr>
        <p:txBody>
          <a:bodyPr wrap="square">
            <a:spAutoFit/>
          </a:bodyPr>
          <a:lstStyle/>
          <a:p>
            <a:pPr marL="285750" indent="-285750" algn="just">
              <a:spcBef>
                <a:spcPts val="600"/>
              </a:spcBef>
              <a:spcAft>
                <a:spcPts val="600"/>
              </a:spcAft>
              <a:buClr>
                <a:srgbClr val="7030A0"/>
              </a:buClr>
              <a:buFont typeface="Wingdings" panose="05000000000000000000" pitchFamily="2" charset="2"/>
              <a:buChar char="§"/>
            </a:pPr>
            <a:r>
              <a:rPr lang="es-ES_tradnl" sz="1200" dirty="0"/>
              <a:t>Existen herramientas para el tratamiento de archivos CSV que aportan diferentes funcionalidades.</a:t>
            </a:r>
          </a:p>
          <a:p>
            <a:pPr marL="285750" indent="-285750" algn="just">
              <a:spcBef>
                <a:spcPts val="600"/>
              </a:spcBef>
              <a:spcAft>
                <a:spcPts val="600"/>
              </a:spcAft>
              <a:buClr>
                <a:srgbClr val="7030A0"/>
              </a:buClr>
              <a:buFont typeface="Wingdings" panose="05000000000000000000" pitchFamily="2" charset="2"/>
              <a:buChar char="§"/>
            </a:pPr>
            <a:r>
              <a:rPr lang="es-ES_tradnl" sz="1200" dirty="0"/>
              <a:t>Son herramientas gratuitas que normalmente se ofrecen como servicio, es decir, están disponibles online y no requieren la instalación de software o en su caso, ésta es mínima.</a:t>
            </a:r>
          </a:p>
          <a:p>
            <a:pPr marL="285750" indent="-285750" algn="just">
              <a:spcBef>
                <a:spcPts val="600"/>
              </a:spcBef>
              <a:spcAft>
                <a:spcPts val="600"/>
              </a:spcAft>
              <a:buClr>
                <a:srgbClr val="7030A0"/>
              </a:buClr>
              <a:buFont typeface="Wingdings" panose="05000000000000000000" pitchFamily="2" charset="2"/>
              <a:buChar char="§"/>
            </a:pPr>
            <a:r>
              <a:rPr lang="es-ES_tradnl" sz="1200" dirty="0"/>
              <a:t>Por lo general, son capaces de validar estructuras de datos o lo que es lo mismo, la consistencia entre el número de campos de cabecera y los existentes en cada una de las filas de datos además de la consistencia de los tipos y valores de los datos de cada celda.</a:t>
            </a:r>
          </a:p>
          <a:p>
            <a:pPr marL="285750" indent="-285750" algn="just">
              <a:spcBef>
                <a:spcPts val="600"/>
              </a:spcBef>
              <a:spcAft>
                <a:spcPts val="600"/>
              </a:spcAft>
              <a:buClr>
                <a:srgbClr val="7030A0"/>
              </a:buClr>
              <a:buFont typeface="Wingdings" panose="05000000000000000000" pitchFamily="2" charset="2"/>
              <a:buChar char="§"/>
            </a:pPr>
            <a:r>
              <a:rPr lang="es-ES_tradnl" sz="1200" dirty="0"/>
              <a:t>Destacan por su facilidad de uso y funcionalidad:</a:t>
            </a:r>
          </a:p>
        </p:txBody>
      </p:sp>
      <p:graphicFrame>
        <p:nvGraphicFramePr>
          <p:cNvPr id="10" name="Tabla 9">
            <a:extLst>
              <a:ext uri="{FF2B5EF4-FFF2-40B4-BE49-F238E27FC236}">
                <a16:creationId xmlns:a16="http://schemas.microsoft.com/office/drawing/2014/main" id="{73639896-E48F-483F-9C9E-F51ACD3AA635}"/>
              </a:ext>
            </a:extLst>
          </p:cNvPr>
          <p:cNvGraphicFramePr>
            <a:graphicFrameLocks noGrp="1"/>
          </p:cNvGraphicFramePr>
          <p:nvPr>
            <p:extLst>
              <p:ext uri="{D42A27DB-BD31-4B8C-83A1-F6EECF244321}">
                <p14:modId xmlns:p14="http://schemas.microsoft.com/office/powerpoint/2010/main" val="1789518014"/>
              </p:ext>
            </p:extLst>
          </p:nvPr>
        </p:nvGraphicFramePr>
        <p:xfrm>
          <a:off x="800100" y="6210301"/>
          <a:ext cx="5608214" cy="2095500"/>
        </p:xfrm>
        <a:graphic>
          <a:graphicData uri="http://schemas.openxmlformats.org/drawingml/2006/table">
            <a:tbl>
              <a:tblPr firstRow="1" bandRow="1">
                <a:tableStyleId>{5C22544A-7EE6-4342-B048-85BDC9FD1C3A}</a:tableStyleId>
              </a:tblPr>
              <a:tblGrid>
                <a:gridCol w="1015724">
                  <a:extLst>
                    <a:ext uri="{9D8B030D-6E8A-4147-A177-3AD203B41FA5}">
                      <a16:colId xmlns:a16="http://schemas.microsoft.com/office/drawing/2014/main" val="987092685"/>
                    </a:ext>
                  </a:extLst>
                </a:gridCol>
                <a:gridCol w="1325439">
                  <a:extLst>
                    <a:ext uri="{9D8B030D-6E8A-4147-A177-3AD203B41FA5}">
                      <a16:colId xmlns:a16="http://schemas.microsoft.com/office/drawing/2014/main" val="4258443813"/>
                    </a:ext>
                  </a:extLst>
                </a:gridCol>
                <a:gridCol w="1089017">
                  <a:extLst>
                    <a:ext uri="{9D8B030D-6E8A-4147-A177-3AD203B41FA5}">
                      <a16:colId xmlns:a16="http://schemas.microsoft.com/office/drawing/2014/main" val="1374415416"/>
                    </a:ext>
                  </a:extLst>
                </a:gridCol>
                <a:gridCol w="1089017">
                  <a:extLst>
                    <a:ext uri="{9D8B030D-6E8A-4147-A177-3AD203B41FA5}">
                      <a16:colId xmlns:a16="http://schemas.microsoft.com/office/drawing/2014/main" val="2399945873"/>
                    </a:ext>
                  </a:extLst>
                </a:gridCol>
                <a:gridCol w="1089017">
                  <a:extLst>
                    <a:ext uri="{9D8B030D-6E8A-4147-A177-3AD203B41FA5}">
                      <a16:colId xmlns:a16="http://schemas.microsoft.com/office/drawing/2014/main" val="2138720536"/>
                    </a:ext>
                  </a:extLst>
                </a:gridCol>
              </a:tblGrid>
              <a:tr h="468656">
                <a:tc>
                  <a:txBody>
                    <a:bodyPr/>
                    <a:lstStyle/>
                    <a:p>
                      <a:pPr algn="ctr"/>
                      <a:endParaRPr lang="es-E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s-ES" sz="1200" b="0" dirty="0">
                          <a:solidFill>
                            <a:schemeClr val="tx1"/>
                          </a:solidFill>
                        </a:rPr>
                        <a:t>Servicio / Suite de herramientas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s-ES" sz="1200" b="0" dirty="0">
                          <a:solidFill>
                            <a:schemeClr val="tx1"/>
                          </a:solidFill>
                        </a:rPr>
                        <a:t>Validación de estructura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s-ES" sz="1200" b="0" dirty="0">
                          <a:solidFill>
                            <a:schemeClr val="tx1"/>
                          </a:solidFill>
                        </a:rPr>
                        <a:t>Limpieza</a:t>
                      </a:r>
                    </a:p>
                    <a:p>
                      <a:pPr algn="ctr"/>
                      <a:r>
                        <a:rPr lang="es-ES" sz="1200" b="0" dirty="0">
                          <a:solidFill>
                            <a:schemeClr val="tx1"/>
                          </a:solidFill>
                        </a:rPr>
                        <a:t>De datos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s-ES" sz="1200" b="0" dirty="0">
                          <a:solidFill>
                            <a:schemeClr val="tx1"/>
                          </a:solidFill>
                        </a:rPr>
                        <a:t>Conversión de formatos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3746902112"/>
                  </a:ext>
                </a:extLst>
              </a:tr>
              <a:tr h="406711">
                <a:tc>
                  <a:txBody>
                    <a:bodyPr/>
                    <a:lstStyle/>
                    <a:p>
                      <a:pPr lvl="0" algn="ctr"/>
                      <a:r>
                        <a:rPr lang="es-ES_tradnl" sz="1200" b="1" dirty="0" err="1">
                          <a:hlinkClick r:id="rId2" action="ppaction://hlinksldjump"/>
                        </a:rPr>
                        <a:t>CSVLint</a:t>
                      </a:r>
                      <a:endParaRPr lang="es-ES_tradnl" sz="1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 sz="1200" dirty="0" err="1"/>
                        <a:t>On</a:t>
                      </a:r>
                      <a:r>
                        <a:rPr lang="es-ES" sz="1200" dirty="0"/>
                        <a:t> line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 sz="1200" b="1" dirty="0">
                          <a:solidFill>
                            <a:schemeClr val="accent6"/>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ES" sz="1200" dirty="0">
                          <a:solidFill>
                            <a:srgbClr val="C000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 sz="1200" dirty="0">
                          <a:solidFill>
                            <a:srgbClr val="C000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00089544"/>
                  </a:ext>
                </a:extLst>
              </a:tr>
              <a:tr h="406711">
                <a:tc>
                  <a:txBody>
                    <a:bodyPr/>
                    <a:lstStyle/>
                    <a:p>
                      <a:pPr lvl="0" algn="ctr"/>
                      <a:r>
                        <a:rPr lang="es-ES_tradnl" sz="1200" b="1" dirty="0" err="1">
                          <a:hlinkClick r:id="rId3" action="ppaction://hlinksldjump"/>
                        </a:rPr>
                        <a:t>Goodtables</a:t>
                      </a:r>
                      <a:endParaRPr lang="es-ES_tradnl" sz="1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ES" sz="1200" dirty="0" err="1"/>
                        <a:t>On</a:t>
                      </a:r>
                      <a:r>
                        <a:rPr lang="es-ES" sz="1200" dirty="0"/>
                        <a:t> line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ES" sz="1200" b="1" dirty="0">
                          <a:solidFill>
                            <a:schemeClr val="accent6"/>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ES" sz="1200" dirty="0">
                          <a:solidFill>
                            <a:srgbClr val="C000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 sz="1200" dirty="0">
                          <a:solidFill>
                            <a:srgbClr val="C000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81608812"/>
                  </a:ext>
                </a:extLst>
              </a:tr>
              <a:tr h="406711">
                <a:tc>
                  <a:txBody>
                    <a:bodyPr/>
                    <a:lstStyle/>
                    <a:p>
                      <a:pPr lvl="0" algn="ctr"/>
                      <a:r>
                        <a:rPr lang="es-ES_tradnl" sz="1200" b="1" dirty="0">
                          <a:hlinkClick r:id="rId4" action="ppaction://hlinksldjump"/>
                        </a:rPr>
                        <a:t>Data </a:t>
                      </a:r>
                      <a:r>
                        <a:rPr lang="es-ES_tradnl" sz="1200" b="1" dirty="0" err="1">
                          <a:hlinkClick r:id="rId4" action="ppaction://hlinksldjump"/>
                        </a:rPr>
                        <a:t>Curator</a:t>
                      </a:r>
                      <a:endParaRPr lang="es-ES_tradnl" sz="1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ES" sz="1200" dirty="0"/>
                        <a:t>Suite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ES" sz="1200" b="1" kern="1200" dirty="0">
                          <a:solidFill>
                            <a:schemeClr val="accent6"/>
                          </a:solidFill>
                          <a:latin typeface="+mn-lt"/>
                          <a:ea typeface="+mn-ea"/>
                          <a:cs typeface="+mn-cs"/>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ES" sz="1200" b="1" dirty="0">
                          <a:solidFill>
                            <a:schemeClr val="accent6"/>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ES" sz="1200" b="1" dirty="0">
                          <a:solidFill>
                            <a:schemeClr val="accent6"/>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91736587"/>
                  </a:ext>
                </a:extLst>
              </a:tr>
              <a:tr h="406711">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ES_tradnl" sz="1200" b="1" dirty="0" err="1">
                          <a:hlinkClick r:id="rId5" action="ppaction://hlinksldjump"/>
                        </a:rPr>
                        <a:t>CSVkit</a:t>
                      </a:r>
                      <a:endParaRPr lang="es-ES_tradnl" sz="1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ES" sz="1200" dirty="0"/>
                        <a:t>Suite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ES" sz="1200" dirty="0">
                          <a:solidFill>
                            <a:srgbClr val="C000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ES" sz="1200" b="1" dirty="0">
                          <a:solidFill>
                            <a:schemeClr val="accent6"/>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s-ES" sz="1200" b="1" dirty="0">
                          <a:solidFill>
                            <a:schemeClr val="accent6"/>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5771034"/>
                  </a:ext>
                </a:extLst>
              </a:tr>
            </a:tbl>
          </a:graphicData>
        </a:graphic>
      </p:graphicFrame>
    </p:spTree>
    <p:extLst>
      <p:ext uri="{BB962C8B-B14F-4D97-AF65-F5344CB8AC3E}">
        <p14:creationId xmlns:p14="http://schemas.microsoft.com/office/powerpoint/2010/main" val="8624186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B9B48D58-D87A-45F4-8384-0F4F4173A8D2}"/>
              </a:ext>
            </a:extLst>
          </p:cNvPr>
          <p:cNvSpPr>
            <a:spLocks noGrp="1"/>
          </p:cNvSpPr>
          <p:nvPr>
            <p:ph type="sldNum" sz="quarter" idx="12"/>
          </p:nvPr>
        </p:nvSpPr>
        <p:spPr/>
        <p:txBody>
          <a:bodyPr/>
          <a:lstStyle/>
          <a:p>
            <a:fld id="{B0B223AA-581B-472F-BB2F-AB3AEAB0FF05}" type="slidenum">
              <a:rPr lang="es-ES" smtClean="0"/>
              <a:t>55</a:t>
            </a:fld>
            <a:endParaRPr lang="es-ES" dirty="0"/>
          </a:p>
        </p:txBody>
      </p:sp>
      <p:sp>
        <p:nvSpPr>
          <p:cNvPr id="3" name="CuadroTexto 2">
            <a:extLst>
              <a:ext uri="{FF2B5EF4-FFF2-40B4-BE49-F238E27FC236}">
                <a16:creationId xmlns:a16="http://schemas.microsoft.com/office/drawing/2014/main" id="{B4AAD748-34C4-4303-9908-7AB71EEAE0A9}"/>
              </a:ext>
            </a:extLst>
          </p:cNvPr>
          <p:cNvSpPr txBox="1"/>
          <p:nvPr/>
        </p:nvSpPr>
        <p:spPr>
          <a:xfrm>
            <a:off x="-68815" y="2819528"/>
            <a:ext cx="884791" cy="769441"/>
          </a:xfrm>
          <a:prstGeom prst="rect">
            <a:avLst/>
          </a:prstGeom>
          <a:noFill/>
        </p:spPr>
        <p:txBody>
          <a:bodyPr wrap="square" rtlCol="0">
            <a:spAutoFit/>
          </a:bodyPr>
          <a:lstStyle/>
          <a:p>
            <a:pPr algn="ctr"/>
            <a:r>
              <a:rPr lang="es-ES" sz="4400" spc="-150" dirty="0">
                <a:solidFill>
                  <a:schemeClr val="bg1"/>
                </a:solidFill>
                <a:latin typeface="Neutra Text" panose="02000000000000000000" pitchFamily="50" charset="0"/>
              </a:rPr>
              <a:t>07</a:t>
            </a:r>
          </a:p>
        </p:txBody>
      </p:sp>
      <p:sp>
        <p:nvSpPr>
          <p:cNvPr id="4" name="CuadroTexto 3">
            <a:extLst>
              <a:ext uri="{FF2B5EF4-FFF2-40B4-BE49-F238E27FC236}">
                <a16:creationId xmlns:a16="http://schemas.microsoft.com/office/drawing/2014/main" id="{DEF17F0A-7A31-47B9-AB9C-99878BFB2E43}"/>
              </a:ext>
            </a:extLst>
          </p:cNvPr>
          <p:cNvSpPr txBox="1"/>
          <p:nvPr/>
        </p:nvSpPr>
        <p:spPr>
          <a:xfrm>
            <a:off x="1356260" y="1481281"/>
            <a:ext cx="5086104" cy="3785652"/>
          </a:xfrm>
          <a:prstGeom prst="rect">
            <a:avLst/>
          </a:prstGeom>
          <a:noFill/>
        </p:spPr>
        <p:txBody>
          <a:bodyPr wrap="square" rtlCol="0">
            <a:spAutoFit/>
          </a:bodyPr>
          <a:lstStyle/>
          <a:p>
            <a:pPr marL="171450" indent="-171450" algn="just">
              <a:buClr>
                <a:srgbClr val="7030A0"/>
              </a:buClr>
              <a:buFont typeface="Wingdings" panose="05000000000000000000" pitchFamily="2" charset="2"/>
              <a:buChar char="§"/>
            </a:pPr>
            <a:r>
              <a:rPr lang="es-ES" sz="1200" b="1" dirty="0" err="1"/>
              <a:t>CSVLint</a:t>
            </a:r>
            <a:r>
              <a:rPr lang="es-ES" sz="1200" b="1" dirty="0"/>
              <a:t> </a:t>
            </a:r>
            <a:r>
              <a:rPr lang="es-ES" sz="1200" dirty="0"/>
              <a:t>es una herramienta disponible online gestionada por </a:t>
            </a:r>
            <a:r>
              <a:rPr lang="es-ES" sz="1200" dirty="0">
                <a:hlinkClick r:id="rId2"/>
              </a:rPr>
              <a:t>Open Data </a:t>
            </a:r>
            <a:r>
              <a:rPr lang="es-ES" sz="1200" dirty="0" err="1">
                <a:hlinkClick r:id="rId2"/>
              </a:rPr>
              <a:t>Institute</a:t>
            </a:r>
            <a:r>
              <a:rPr lang="es-ES" sz="1200" dirty="0"/>
              <a:t> para verificar que un archivo CSV es perfectamente legible y está bien formado, es decir, valida si contiene las columnas y los tipos de valores que debería. Permite validar archivos y esquemas de tablas de datos en CSV.</a:t>
            </a:r>
          </a:p>
          <a:p>
            <a:pPr marL="171450" indent="-171450" algn="just">
              <a:buClr>
                <a:srgbClr val="7030A0"/>
              </a:buClr>
              <a:buFont typeface="Wingdings" panose="05000000000000000000" pitchFamily="2" charset="2"/>
              <a:buChar char="§"/>
            </a:pPr>
            <a:r>
              <a:rPr lang="es-ES" sz="1200" dirty="0"/>
              <a:t>El análisis se realiza sobre archivos subidos directamente a </a:t>
            </a:r>
            <a:r>
              <a:rPr lang="es-ES" sz="1200" b="1" dirty="0" err="1"/>
              <a:t>CSVLint</a:t>
            </a:r>
            <a:r>
              <a:rPr lang="es-ES" sz="1200" dirty="0"/>
              <a:t> o disponibles online.</a:t>
            </a:r>
          </a:p>
          <a:p>
            <a:pPr marL="171450" indent="-171450" algn="just">
              <a:buClr>
                <a:srgbClr val="7030A0"/>
              </a:buClr>
              <a:buFont typeface="Wingdings" panose="05000000000000000000" pitchFamily="2" charset="2"/>
              <a:buChar char="§"/>
            </a:pPr>
            <a:r>
              <a:rPr lang="es-ES" sz="1200" dirty="0"/>
              <a:t>El análisis devuelve información sobre errores, necesariamente corregibles para usar los datos, advertencias, cuya subsanación ayuda a los usuarios de los datos y mensajes informativos sobre determinados consejos y sugerencias para facilitar el uso de los datos.</a:t>
            </a:r>
          </a:p>
          <a:p>
            <a:pPr marL="171450" indent="-171450" algn="just">
              <a:buClr>
                <a:srgbClr val="7030A0"/>
              </a:buClr>
              <a:buFont typeface="Wingdings" panose="05000000000000000000" pitchFamily="2" charset="2"/>
              <a:buChar char="§"/>
            </a:pPr>
            <a:r>
              <a:rPr lang="es-ES" sz="1200" dirty="0"/>
              <a:t>La herramienta genera un distintivo que es posible embeber en el sitio web del propietario de archivo CSV usando el correspondiente código HTML.</a:t>
            </a:r>
          </a:p>
          <a:p>
            <a:pPr marL="171450" indent="-171450" algn="just">
              <a:buClr>
                <a:srgbClr val="7030A0"/>
              </a:buClr>
              <a:buFont typeface="Wingdings" panose="05000000000000000000" pitchFamily="2" charset="2"/>
              <a:buChar char="§"/>
            </a:pPr>
            <a:r>
              <a:rPr lang="es-ES" sz="1200" dirty="0"/>
              <a:t>Algunos errores de codificación de caracteres son corregidos automáticamente, generando una nueva versión estandarizada del archivo CSV original.</a:t>
            </a:r>
          </a:p>
          <a:p>
            <a:pPr marL="171450" indent="-171450" algn="just">
              <a:buClr>
                <a:srgbClr val="7030A0"/>
              </a:buClr>
              <a:buFont typeface="Wingdings" panose="05000000000000000000" pitchFamily="2" charset="2"/>
              <a:buChar char="§"/>
            </a:pPr>
            <a:r>
              <a:rPr lang="es-ES" sz="1200" b="1" dirty="0" err="1"/>
              <a:t>CSVLint</a:t>
            </a:r>
            <a:r>
              <a:rPr lang="es-ES" sz="1200" dirty="0"/>
              <a:t> guarda un registro de las validaciones y esquemas recientemente utilizados que puede ser útil para identificar errores comunes. </a:t>
            </a:r>
            <a:endParaRPr lang="en-US" sz="1200" dirty="0"/>
          </a:p>
          <a:p>
            <a:pPr marL="171450" indent="-171450" algn="just">
              <a:buClr>
                <a:srgbClr val="7030A0"/>
              </a:buClr>
              <a:buFont typeface="Arial" panose="020B0604020202020204" pitchFamily="34" charset="0"/>
              <a:buChar char="•"/>
            </a:pPr>
            <a:endParaRPr lang="es-ES_tradnl" sz="1200" dirty="0"/>
          </a:p>
          <a:p>
            <a:pPr marL="171450" indent="-171450" algn="just">
              <a:buClr>
                <a:srgbClr val="7030A0"/>
              </a:buClr>
              <a:buFont typeface="Arial" panose="020B0604020202020204" pitchFamily="34" charset="0"/>
              <a:buChar char="•"/>
            </a:pPr>
            <a:endParaRPr lang="es-ES" sz="1200" dirty="0"/>
          </a:p>
          <a:p>
            <a:pPr marL="171450" indent="-171450">
              <a:buClr>
                <a:srgbClr val="7030A0"/>
              </a:buClr>
              <a:buFont typeface="Arial" panose="020B0604020202020204" pitchFamily="34" charset="0"/>
              <a:buChar char="•"/>
            </a:pPr>
            <a:endParaRPr lang="es-ES" sz="1200" dirty="0"/>
          </a:p>
        </p:txBody>
      </p:sp>
      <p:pic>
        <p:nvPicPr>
          <p:cNvPr id="6" name="Imagen 5">
            <a:extLst>
              <a:ext uri="{FF2B5EF4-FFF2-40B4-BE49-F238E27FC236}">
                <a16:creationId xmlns:a16="http://schemas.microsoft.com/office/drawing/2014/main" id="{C196DFE5-E771-4F2F-BDC7-331B2A10CFEB}"/>
              </a:ext>
            </a:extLst>
          </p:cNvPr>
          <p:cNvPicPr>
            <a:picLocks noChangeAspect="1"/>
          </p:cNvPicPr>
          <p:nvPr/>
        </p:nvPicPr>
        <p:blipFill rotWithShape="1">
          <a:blip r:embed="rId3">
            <a:extLst>
              <a:ext uri="{28A0092B-C50C-407E-A947-70E740481C1C}">
                <a14:useLocalDpi xmlns:a14="http://schemas.microsoft.com/office/drawing/2010/main" val="0"/>
              </a:ext>
            </a:extLst>
          </a:blip>
          <a:srcRect l="7079" t="3" r="46272" b="17655"/>
          <a:stretch/>
        </p:blipFill>
        <p:spPr>
          <a:xfrm flipH="1">
            <a:off x="0" y="4998945"/>
            <a:ext cx="558800" cy="3205255"/>
          </a:xfrm>
          <a:prstGeom prst="rect">
            <a:avLst/>
          </a:prstGeom>
        </p:spPr>
      </p:pic>
      <p:sp>
        <p:nvSpPr>
          <p:cNvPr id="7" name="CuadroTexto 6">
            <a:extLst>
              <a:ext uri="{FF2B5EF4-FFF2-40B4-BE49-F238E27FC236}">
                <a16:creationId xmlns:a16="http://schemas.microsoft.com/office/drawing/2014/main" id="{97E3BFE4-A2E3-489C-9985-8CA040A62253}"/>
              </a:ext>
            </a:extLst>
          </p:cNvPr>
          <p:cNvSpPr txBox="1"/>
          <p:nvPr/>
        </p:nvSpPr>
        <p:spPr>
          <a:xfrm>
            <a:off x="927164" y="1041637"/>
            <a:ext cx="4076635" cy="369332"/>
          </a:xfrm>
          <a:prstGeom prst="rect">
            <a:avLst/>
          </a:prstGeom>
          <a:noFill/>
        </p:spPr>
        <p:txBody>
          <a:bodyPr wrap="square" rtlCol="0">
            <a:spAutoFit/>
          </a:bodyPr>
          <a:lstStyle/>
          <a:p>
            <a:pPr marL="285750" indent="-285750">
              <a:buClr>
                <a:srgbClr val="801F89"/>
              </a:buClr>
              <a:buBlip>
                <a:blip r:embed="rId4"/>
              </a:buBlip>
            </a:pPr>
            <a:r>
              <a:rPr lang="es-ES_tradnl" b="1" dirty="0">
                <a:solidFill>
                  <a:srgbClr val="FF5100"/>
                </a:solidFill>
              </a:rPr>
              <a:t>Herramienta: </a:t>
            </a:r>
            <a:r>
              <a:rPr lang="es-ES_tradnl" b="1" dirty="0" err="1">
                <a:solidFill>
                  <a:srgbClr val="FF5100"/>
                </a:solidFill>
              </a:rPr>
              <a:t>CSVlint</a:t>
            </a:r>
            <a:endParaRPr lang="es-ES" b="1" dirty="0">
              <a:solidFill>
                <a:srgbClr val="FF5100"/>
              </a:solidFill>
            </a:endParaRPr>
          </a:p>
        </p:txBody>
      </p:sp>
      <p:pic>
        <p:nvPicPr>
          <p:cNvPr id="8" name="Imagen 7">
            <a:extLst>
              <a:ext uri="{FF2B5EF4-FFF2-40B4-BE49-F238E27FC236}">
                <a16:creationId xmlns:a16="http://schemas.microsoft.com/office/drawing/2014/main" id="{8833E51F-6E07-4563-B094-1AAAD199A535}"/>
              </a:ext>
            </a:extLst>
          </p:cNvPr>
          <p:cNvPicPr>
            <a:picLocks noChangeAspect="1"/>
          </p:cNvPicPr>
          <p:nvPr/>
        </p:nvPicPr>
        <p:blipFill>
          <a:blip r:embed="rId5"/>
          <a:stretch>
            <a:fillRect/>
          </a:stretch>
        </p:blipFill>
        <p:spPr>
          <a:xfrm>
            <a:off x="1676401" y="5342202"/>
            <a:ext cx="4038600" cy="2480854"/>
          </a:xfrm>
          <a:prstGeom prst="rect">
            <a:avLst/>
          </a:prstGeom>
          <a:ln>
            <a:noFill/>
          </a:ln>
          <a:effectLst>
            <a:outerShdw blurRad="292100" dist="139700" dir="2700000" algn="tl" rotWithShape="0">
              <a:srgbClr val="333333">
                <a:alpha val="65000"/>
              </a:srgbClr>
            </a:outerShdw>
          </a:effectLst>
        </p:spPr>
      </p:pic>
      <p:sp>
        <p:nvSpPr>
          <p:cNvPr id="9" name="CuadroTexto 8">
            <a:extLst>
              <a:ext uri="{FF2B5EF4-FFF2-40B4-BE49-F238E27FC236}">
                <a16:creationId xmlns:a16="http://schemas.microsoft.com/office/drawing/2014/main" id="{EB8F1227-6CB5-49F9-8B31-C375CAE1F28B}"/>
              </a:ext>
            </a:extLst>
          </p:cNvPr>
          <p:cNvSpPr txBox="1"/>
          <p:nvPr/>
        </p:nvSpPr>
        <p:spPr>
          <a:xfrm>
            <a:off x="2572988" y="8042565"/>
            <a:ext cx="2200026" cy="276999"/>
          </a:xfrm>
          <a:prstGeom prst="rect">
            <a:avLst/>
          </a:prstGeom>
          <a:noFill/>
        </p:spPr>
        <p:txBody>
          <a:bodyPr wrap="none" rtlCol="0">
            <a:spAutoFit/>
          </a:bodyPr>
          <a:lstStyle/>
          <a:p>
            <a:r>
              <a:rPr lang="es-ES" sz="1200" dirty="0"/>
              <a:t>Disponible en: </a:t>
            </a:r>
            <a:r>
              <a:rPr lang="es-ES" sz="1200" dirty="0">
                <a:hlinkClick r:id="rId6"/>
              </a:rPr>
              <a:t>https://csvlint.io/</a:t>
            </a:r>
            <a:endParaRPr lang="es-ES" sz="1200" dirty="0"/>
          </a:p>
        </p:txBody>
      </p:sp>
    </p:spTree>
    <p:extLst>
      <p:ext uri="{BB962C8B-B14F-4D97-AF65-F5344CB8AC3E}">
        <p14:creationId xmlns:p14="http://schemas.microsoft.com/office/powerpoint/2010/main" val="2618014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45D274FB-C839-4A28-91B5-F27361A2D780}"/>
              </a:ext>
            </a:extLst>
          </p:cNvPr>
          <p:cNvSpPr>
            <a:spLocks noGrp="1"/>
          </p:cNvSpPr>
          <p:nvPr>
            <p:ph type="sldNum" sz="quarter" idx="12"/>
          </p:nvPr>
        </p:nvSpPr>
        <p:spPr/>
        <p:txBody>
          <a:bodyPr/>
          <a:lstStyle/>
          <a:p>
            <a:fld id="{B0B223AA-581B-472F-BB2F-AB3AEAB0FF05}" type="slidenum">
              <a:rPr lang="es-ES" smtClean="0"/>
              <a:t>56</a:t>
            </a:fld>
            <a:endParaRPr lang="es-ES" dirty="0"/>
          </a:p>
        </p:txBody>
      </p:sp>
      <p:sp>
        <p:nvSpPr>
          <p:cNvPr id="3" name="CuadroTexto 2">
            <a:extLst>
              <a:ext uri="{FF2B5EF4-FFF2-40B4-BE49-F238E27FC236}">
                <a16:creationId xmlns:a16="http://schemas.microsoft.com/office/drawing/2014/main" id="{D5EC856E-0054-4E6E-A116-75F7C8C31BC4}"/>
              </a:ext>
            </a:extLst>
          </p:cNvPr>
          <p:cNvSpPr txBox="1"/>
          <p:nvPr/>
        </p:nvSpPr>
        <p:spPr>
          <a:xfrm>
            <a:off x="-54527" y="2819528"/>
            <a:ext cx="884791" cy="769441"/>
          </a:xfrm>
          <a:prstGeom prst="rect">
            <a:avLst/>
          </a:prstGeom>
          <a:noFill/>
        </p:spPr>
        <p:txBody>
          <a:bodyPr wrap="square" rtlCol="0">
            <a:spAutoFit/>
          </a:bodyPr>
          <a:lstStyle/>
          <a:p>
            <a:pPr algn="ctr"/>
            <a:r>
              <a:rPr lang="es-ES" sz="4400" spc="-150" dirty="0">
                <a:solidFill>
                  <a:schemeClr val="bg1"/>
                </a:solidFill>
                <a:latin typeface="Neutra Text" panose="02000000000000000000" pitchFamily="50" charset="0"/>
              </a:rPr>
              <a:t>07</a:t>
            </a:r>
          </a:p>
        </p:txBody>
      </p:sp>
      <p:sp>
        <p:nvSpPr>
          <p:cNvPr id="4" name="CuadroTexto 3">
            <a:extLst>
              <a:ext uri="{FF2B5EF4-FFF2-40B4-BE49-F238E27FC236}">
                <a16:creationId xmlns:a16="http://schemas.microsoft.com/office/drawing/2014/main" id="{D0B296D1-FF79-4FC2-8134-29EF3B6FF176}"/>
              </a:ext>
            </a:extLst>
          </p:cNvPr>
          <p:cNvSpPr txBox="1"/>
          <p:nvPr/>
        </p:nvSpPr>
        <p:spPr>
          <a:xfrm>
            <a:off x="1356260" y="1481281"/>
            <a:ext cx="5060415" cy="3416320"/>
          </a:xfrm>
          <a:prstGeom prst="rect">
            <a:avLst/>
          </a:prstGeom>
          <a:noFill/>
        </p:spPr>
        <p:txBody>
          <a:bodyPr wrap="square" rtlCol="0">
            <a:spAutoFit/>
          </a:bodyPr>
          <a:lstStyle/>
          <a:p>
            <a:pPr marL="171450" indent="-171450" algn="just">
              <a:buClr>
                <a:srgbClr val="7030A0"/>
              </a:buClr>
              <a:buFont typeface="Wingdings" panose="05000000000000000000" pitchFamily="2" charset="2"/>
              <a:buChar char="§"/>
            </a:pPr>
            <a:r>
              <a:rPr lang="es-ES_tradnl" sz="1200" b="1" dirty="0" err="1"/>
              <a:t>Googtables</a:t>
            </a:r>
            <a:r>
              <a:rPr lang="es-ES_tradnl" sz="1200" b="1" dirty="0"/>
              <a:t> </a:t>
            </a:r>
            <a:r>
              <a:rPr lang="es-ES_tradnl" sz="1200" dirty="0"/>
              <a:t>es un servicio de validación continua para datos tabulares de </a:t>
            </a:r>
            <a:r>
              <a:rPr lang="es-ES_tradnl" sz="1200" dirty="0">
                <a:hlinkClick r:id="rId2"/>
              </a:rPr>
              <a:t>Open </a:t>
            </a:r>
            <a:r>
              <a:rPr lang="es-ES_tradnl" sz="1200" dirty="0" err="1">
                <a:hlinkClick r:id="rId2"/>
              </a:rPr>
              <a:t>Knowledge</a:t>
            </a:r>
            <a:r>
              <a:rPr lang="es-ES_tradnl" sz="1200" dirty="0">
                <a:hlinkClick r:id="rId2"/>
              </a:rPr>
              <a:t> </a:t>
            </a:r>
            <a:r>
              <a:rPr lang="es-ES_tradnl" sz="1200" dirty="0" err="1">
                <a:hlinkClick r:id="rId2"/>
              </a:rPr>
              <a:t>Foundation</a:t>
            </a:r>
            <a:r>
              <a:rPr lang="es-ES_tradnl" sz="1200" dirty="0"/>
              <a:t> (OKI) que permite la verificación de errores y problemas comunes en archivos de datos tabulares.</a:t>
            </a:r>
          </a:p>
          <a:p>
            <a:pPr marL="171450" indent="-171450" algn="just">
              <a:buClr>
                <a:srgbClr val="7030A0"/>
              </a:buClr>
              <a:buFont typeface="Wingdings" panose="05000000000000000000" pitchFamily="2" charset="2"/>
              <a:buChar char="§"/>
            </a:pPr>
            <a:r>
              <a:rPr lang="es-ES_tradnl" sz="1200" dirty="0"/>
              <a:t>Como servicio de validación permite que </a:t>
            </a:r>
            <a:r>
              <a:rPr lang="es-ES_tradnl" sz="1200" dirty="0" err="1"/>
              <a:t>Goodtables</a:t>
            </a:r>
            <a:r>
              <a:rPr lang="es-ES_tradnl" sz="1200" dirty="0"/>
              <a:t> pueda ser integrado en diferentes flujos de publicación de Datos Abiertos.</a:t>
            </a:r>
          </a:p>
          <a:p>
            <a:pPr marL="171450" indent="-171450" algn="just">
              <a:buClr>
                <a:srgbClr val="7030A0"/>
              </a:buClr>
              <a:buFont typeface="Wingdings" panose="05000000000000000000" pitchFamily="2" charset="2"/>
              <a:buChar char="§"/>
            </a:pPr>
            <a:r>
              <a:rPr lang="es-ES_tradnl" sz="1200" dirty="0"/>
              <a:t>Valida tanto datos tabulares en diferentes formatos: CSV, Microsoft Excel o </a:t>
            </a:r>
            <a:r>
              <a:rPr lang="es-ES_tradnl" sz="1200" dirty="0" err="1"/>
              <a:t>LibreOffice</a:t>
            </a:r>
            <a:r>
              <a:rPr lang="es-ES_tradnl" sz="1200" dirty="0"/>
              <a:t> </a:t>
            </a:r>
            <a:r>
              <a:rPr lang="es-ES_tradnl" sz="1200" dirty="0" err="1"/>
              <a:t>Calc</a:t>
            </a:r>
            <a:r>
              <a:rPr lang="es-ES_tradnl" sz="1200" dirty="0"/>
              <a:t>, como esquemas en formato JSON</a:t>
            </a:r>
          </a:p>
          <a:p>
            <a:pPr marL="171450" indent="-171450" algn="just">
              <a:buClr>
                <a:srgbClr val="7030A0"/>
              </a:buClr>
              <a:buFont typeface="Wingdings" panose="05000000000000000000" pitchFamily="2" charset="2"/>
              <a:buChar char="§"/>
            </a:pPr>
            <a:r>
              <a:rPr lang="es-ES_tradnl" sz="1200" dirty="0"/>
              <a:t>Permite, además, la validación directa de datos tabulares albergados sobre </a:t>
            </a:r>
            <a:r>
              <a:rPr lang="es-ES_tradnl" sz="1200" dirty="0" err="1"/>
              <a:t>Github</a:t>
            </a:r>
            <a:r>
              <a:rPr lang="es-ES_tradnl" sz="1200" dirty="0"/>
              <a:t> o Amazon S3.</a:t>
            </a:r>
          </a:p>
          <a:p>
            <a:pPr marL="171450" indent="-171450" algn="just">
              <a:buClr>
                <a:srgbClr val="7030A0"/>
              </a:buClr>
              <a:buFont typeface="Wingdings" panose="05000000000000000000" pitchFamily="2" charset="2"/>
              <a:buChar char="§"/>
            </a:pPr>
            <a:r>
              <a:rPr lang="es-ES_tradnl" sz="1200" dirty="0"/>
              <a:t>Soporta </a:t>
            </a:r>
            <a:r>
              <a:rPr lang="es-ES_tradnl" sz="1200" i="1" dirty="0"/>
              <a:t>Tabular Data </a:t>
            </a:r>
            <a:r>
              <a:rPr lang="es-ES_tradnl" sz="1200" i="1" dirty="0" err="1"/>
              <a:t>Package</a:t>
            </a:r>
            <a:r>
              <a:rPr lang="es-ES_tradnl" sz="1200" i="1" dirty="0"/>
              <a:t> </a:t>
            </a:r>
            <a:r>
              <a:rPr lang="es-ES_tradnl" sz="1200" dirty="0"/>
              <a:t>que es un formato simple para publicar y compartir datos tabulares promovido desde el proyecto </a:t>
            </a:r>
            <a:r>
              <a:rPr lang="es-ES_tradnl" sz="1200" dirty="0" err="1">
                <a:hlinkClick r:id="rId3"/>
              </a:rPr>
              <a:t>FrictionLess</a:t>
            </a:r>
            <a:r>
              <a:rPr lang="es-ES_tradnl" sz="1200" dirty="0">
                <a:hlinkClick r:id="rId3"/>
              </a:rPr>
              <a:t> Data</a:t>
            </a:r>
            <a:r>
              <a:rPr lang="es-ES_tradnl" sz="1200" dirty="0"/>
              <a:t> de OKI que combina datos archivados como CSV, esquemas de tablas y metadatos según la especificación </a:t>
            </a:r>
            <a:r>
              <a:rPr lang="es-ES_tradnl" sz="1200" dirty="0">
                <a:hlinkClick r:id="rId4"/>
              </a:rPr>
              <a:t>Data </a:t>
            </a:r>
            <a:r>
              <a:rPr lang="es-ES_tradnl" sz="1200" dirty="0" err="1">
                <a:hlinkClick r:id="rId4"/>
              </a:rPr>
              <a:t>Package</a:t>
            </a:r>
            <a:r>
              <a:rPr lang="es-ES_tradnl" sz="1200" dirty="0"/>
              <a:t>.</a:t>
            </a:r>
          </a:p>
          <a:p>
            <a:pPr marL="171450" indent="-171450" algn="just">
              <a:buClr>
                <a:srgbClr val="7030A0"/>
              </a:buClr>
              <a:buFont typeface="Wingdings" panose="05000000000000000000" pitchFamily="2" charset="2"/>
              <a:buChar char="§"/>
            </a:pPr>
            <a:r>
              <a:rPr lang="es-ES_tradnl" sz="1200" b="1" dirty="0" err="1"/>
              <a:t>Goodtables</a:t>
            </a:r>
            <a:r>
              <a:rPr lang="es-ES_tradnl" sz="1200" dirty="0"/>
              <a:t> está disponible como librería de Python de tal forma que pueda ser invocada para cargar y validar tablas de datos.</a:t>
            </a:r>
          </a:p>
          <a:p>
            <a:pPr marL="171450" indent="-171450" algn="just">
              <a:buClr>
                <a:srgbClr val="7030A0"/>
              </a:buClr>
              <a:buFont typeface="Arial" panose="020B0604020202020204" pitchFamily="34" charset="0"/>
              <a:buChar char="•"/>
            </a:pPr>
            <a:endParaRPr lang="es-ES_tradnl" sz="1200" dirty="0"/>
          </a:p>
          <a:p>
            <a:pPr marL="171450" indent="-171450" algn="just">
              <a:buClr>
                <a:srgbClr val="7030A0"/>
              </a:buClr>
              <a:buFont typeface="Arial" panose="020B0604020202020204" pitchFamily="34" charset="0"/>
              <a:buChar char="•"/>
            </a:pPr>
            <a:endParaRPr lang="es-ES" sz="1200" dirty="0"/>
          </a:p>
          <a:p>
            <a:pPr marL="171450" indent="-171450" algn="just">
              <a:buClr>
                <a:srgbClr val="7030A0"/>
              </a:buClr>
              <a:buFont typeface="Arial" panose="020B0604020202020204" pitchFamily="34" charset="0"/>
              <a:buChar char="•"/>
            </a:pPr>
            <a:endParaRPr lang="es-ES" sz="1200" dirty="0"/>
          </a:p>
        </p:txBody>
      </p:sp>
      <p:sp>
        <p:nvSpPr>
          <p:cNvPr id="6" name="CuadroTexto 5">
            <a:extLst>
              <a:ext uri="{FF2B5EF4-FFF2-40B4-BE49-F238E27FC236}">
                <a16:creationId xmlns:a16="http://schemas.microsoft.com/office/drawing/2014/main" id="{1CB64BE3-2715-4C40-9966-87FE28916632}"/>
              </a:ext>
            </a:extLst>
          </p:cNvPr>
          <p:cNvSpPr txBox="1"/>
          <p:nvPr/>
        </p:nvSpPr>
        <p:spPr>
          <a:xfrm>
            <a:off x="927164" y="1041637"/>
            <a:ext cx="4076635" cy="369332"/>
          </a:xfrm>
          <a:prstGeom prst="rect">
            <a:avLst/>
          </a:prstGeom>
          <a:noFill/>
        </p:spPr>
        <p:txBody>
          <a:bodyPr wrap="square" rtlCol="0">
            <a:spAutoFit/>
          </a:bodyPr>
          <a:lstStyle/>
          <a:p>
            <a:pPr marL="285750" indent="-285750">
              <a:buClr>
                <a:srgbClr val="801F89"/>
              </a:buClr>
              <a:buBlip>
                <a:blip r:embed="rId5"/>
              </a:buBlip>
            </a:pPr>
            <a:r>
              <a:rPr lang="es-ES_tradnl" b="1" dirty="0">
                <a:solidFill>
                  <a:srgbClr val="FF5100"/>
                </a:solidFill>
              </a:rPr>
              <a:t>Herramienta: </a:t>
            </a:r>
            <a:r>
              <a:rPr lang="es-ES_tradnl" b="1" dirty="0" err="1">
                <a:solidFill>
                  <a:srgbClr val="FF5100"/>
                </a:solidFill>
              </a:rPr>
              <a:t>Goodtables</a:t>
            </a:r>
            <a:endParaRPr lang="es-ES" b="1" dirty="0">
              <a:solidFill>
                <a:srgbClr val="FF5100"/>
              </a:solidFill>
            </a:endParaRPr>
          </a:p>
        </p:txBody>
      </p:sp>
      <p:pic>
        <p:nvPicPr>
          <p:cNvPr id="7" name="Imagen 6">
            <a:extLst>
              <a:ext uri="{FF2B5EF4-FFF2-40B4-BE49-F238E27FC236}">
                <a16:creationId xmlns:a16="http://schemas.microsoft.com/office/drawing/2014/main" id="{C63748FB-CC23-478E-A776-A3BFE9D53B2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799278" y="4701758"/>
            <a:ext cx="4347522" cy="2645778"/>
          </a:xfrm>
          <a:prstGeom prst="rect">
            <a:avLst/>
          </a:prstGeom>
          <a:ln>
            <a:noFill/>
          </a:ln>
          <a:effectLst>
            <a:outerShdw blurRad="292100" dist="139700" dir="2700000" algn="tl" rotWithShape="0">
              <a:srgbClr val="333333">
                <a:alpha val="65000"/>
              </a:srgbClr>
            </a:outerShdw>
          </a:effectLst>
        </p:spPr>
      </p:pic>
      <p:sp>
        <p:nvSpPr>
          <p:cNvPr id="8" name="CuadroTexto 7">
            <a:extLst>
              <a:ext uri="{FF2B5EF4-FFF2-40B4-BE49-F238E27FC236}">
                <a16:creationId xmlns:a16="http://schemas.microsoft.com/office/drawing/2014/main" id="{C080081B-365B-4663-A3F5-E9904084B60B}"/>
              </a:ext>
            </a:extLst>
          </p:cNvPr>
          <p:cNvSpPr txBox="1"/>
          <p:nvPr/>
        </p:nvSpPr>
        <p:spPr>
          <a:xfrm>
            <a:off x="2598626" y="7474528"/>
            <a:ext cx="2497543" cy="276999"/>
          </a:xfrm>
          <a:prstGeom prst="rect">
            <a:avLst/>
          </a:prstGeom>
          <a:noFill/>
        </p:spPr>
        <p:txBody>
          <a:bodyPr wrap="none" rtlCol="0">
            <a:spAutoFit/>
          </a:bodyPr>
          <a:lstStyle/>
          <a:p>
            <a:r>
              <a:rPr lang="es-ES" sz="1200" dirty="0"/>
              <a:t>Disponible en: </a:t>
            </a:r>
            <a:r>
              <a:rPr lang="es-ES" sz="1200" dirty="0">
                <a:hlinkClick r:id="rId7"/>
              </a:rPr>
              <a:t>https://goodtables.io/</a:t>
            </a:r>
            <a:endParaRPr lang="es-ES" sz="1200" dirty="0"/>
          </a:p>
        </p:txBody>
      </p:sp>
      <p:pic>
        <p:nvPicPr>
          <p:cNvPr id="9" name="Imagen 8">
            <a:extLst>
              <a:ext uri="{FF2B5EF4-FFF2-40B4-BE49-F238E27FC236}">
                <a16:creationId xmlns:a16="http://schemas.microsoft.com/office/drawing/2014/main" id="{9F5CEEED-9647-4663-A89D-B25B3F2C3589}"/>
              </a:ext>
            </a:extLst>
          </p:cNvPr>
          <p:cNvPicPr>
            <a:picLocks noChangeAspect="1"/>
          </p:cNvPicPr>
          <p:nvPr/>
        </p:nvPicPr>
        <p:blipFill rotWithShape="1">
          <a:blip r:embed="rId8">
            <a:extLst>
              <a:ext uri="{28A0092B-C50C-407E-A947-70E740481C1C}">
                <a14:useLocalDpi xmlns:a14="http://schemas.microsoft.com/office/drawing/2010/main" val="0"/>
              </a:ext>
            </a:extLst>
          </a:blip>
          <a:srcRect l="7079" t="3" r="46272" b="17655"/>
          <a:stretch/>
        </p:blipFill>
        <p:spPr>
          <a:xfrm flipH="1">
            <a:off x="0" y="4998945"/>
            <a:ext cx="558800" cy="3205255"/>
          </a:xfrm>
          <a:prstGeom prst="rect">
            <a:avLst/>
          </a:prstGeom>
        </p:spPr>
      </p:pic>
    </p:spTree>
    <p:extLst>
      <p:ext uri="{BB962C8B-B14F-4D97-AF65-F5344CB8AC3E}">
        <p14:creationId xmlns:p14="http://schemas.microsoft.com/office/powerpoint/2010/main" val="39046073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D8687203-6F44-4373-9E01-998374BB1F56}"/>
              </a:ext>
            </a:extLst>
          </p:cNvPr>
          <p:cNvSpPr>
            <a:spLocks noGrp="1"/>
          </p:cNvSpPr>
          <p:nvPr>
            <p:ph type="sldNum" sz="quarter" idx="12"/>
          </p:nvPr>
        </p:nvSpPr>
        <p:spPr/>
        <p:txBody>
          <a:bodyPr/>
          <a:lstStyle/>
          <a:p>
            <a:fld id="{B0B223AA-581B-472F-BB2F-AB3AEAB0FF05}" type="slidenum">
              <a:rPr lang="es-ES" smtClean="0"/>
              <a:t>57</a:t>
            </a:fld>
            <a:endParaRPr lang="es-ES" dirty="0"/>
          </a:p>
        </p:txBody>
      </p:sp>
      <p:sp>
        <p:nvSpPr>
          <p:cNvPr id="3" name="CuadroTexto 2">
            <a:extLst>
              <a:ext uri="{FF2B5EF4-FFF2-40B4-BE49-F238E27FC236}">
                <a16:creationId xmlns:a16="http://schemas.microsoft.com/office/drawing/2014/main" id="{AABDF52A-41FC-4250-80EA-97DAAA9D1A32}"/>
              </a:ext>
            </a:extLst>
          </p:cNvPr>
          <p:cNvSpPr txBox="1"/>
          <p:nvPr/>
        </p:nvSpPr>
        <p:spPr>
          <a:xfrm>
            <a:off x="-68815" y="2819528"/>
            <a:ext cx="884791" cy="769441"/>
          </a:xfrm>
          <a:prstGeom prst="rect">
            <a:avLst/>
          </a:prstGeom>
          <a:noFill/>
        </p:spPr>
        <p:txBody>
          <a:bodyPr wrap="square" rtlCol="0">
            <a:spAutoFit/>
          </a:bodyPr>
          <a:lstStyle/>
          <a:p>
            <a:pPr algn="ctr"/>
            <a:r>
              <a:rPr lang="es-ES" sz="4400" spc="-150" dirty="0">
                <a:solidFill>
                  <a:schemeClr val="bg1"/>
                </a:solidFill>
                <a:latin typeface="Neutra Text" panose="02000000000000000000" pitchFamily="50" charset="0"/>
              </a:rPr>
              <a:t>07</a:t>
            </a:r>
          </a:p>
        </p:txBody>
      </p:sp>
      <p:sp>
        <p:nvSpPr>
          <p:cNvPr id="4" name="CuadroTexto 3">
            <a:extLst>
              <a:ext uri="{FF2B5EF4-FFF2-40B4-BE49-F238E27FC236}">
                <a16:creationId xmlns:a16="http://schemas.microsoft.com/office/drawing/2014/main" id="{5F28FE37-7DE9-400B-A9F2-3DC4B6E589BA}"/>
              </a:ext>
            </a:extLst>
          </p:cNvPr>
          <p:cNvSpPr txBox="1"/>
          <p:nvPr/>
        </p:nvSpPr>
        <p:spPr>
          <a:xfrm>
            <a:off x="1356260" y="1481281"/>
            <a:ext cx="5060415" cy="4154984"/>
          </a:xfrm>
          <a:prstGeom prst="rect">
            <a:avLst/>
          </a:prstGeom>
          <a:noFill/>
        </p:spPr>
        <p:txBody>
          <a:bodyPr wrap="square" rtlCol="0">
            <a:spAutoFit/>
          </a:bodyPr>
          <a:lstStyle/>
          <a:p>
            <a:pPr marL="171450" indent="-171450" algn="just">
              <a:buClr>
                <a:srgbClr val="7030A0"/>
              </a:buClr>
              <a:buFont typeface="Wingdings" panose="05000000000000000000" pitchFamily="2" charset="2"/>
              <a:buChar char="§"/>
            </a:pPr>
            <a:r>
              <a:rPr lang="es-ES" sz="1200" b="1" dirty="0"/>
              <a:t>Data </a:t>
            </a:r>
            <a:r>
              <a:rPr lang="es-ES" sz="1200" b="1" dirty="0" err="1"/>
              <a:t>Curator</a:t>
            </a:r>
            <a:r>
              <a:rPr lang="es-ES" sz="1200" b="1" dirty="0"/>
              <a:t> </a:t>
            </a:r>
            <a:r>
              <a:rPr lang="es-ES" sz="1200" dirty="0"/>
              <a:t>es una herramienta de escritorio implementada por </a:t>
            </a:r>
            <a:r>
              <a:rPr lang="es-ES" sz="1200" dirty="0">
                <a:hlinkClick r:id="rId2"/>
              </a:rPr>
              <a:t>Open Data </a:t>
            </a:r>
            <a:r>
              <a:rPr lang="es-ES" sz="1200" dirty="0" err="1">
                <a:hlinkClick r:id="rId2"/>
              </a:rPr>
              <a:t>Institute</a:t>
            </a:r>
            <a:r>
              <a:rPr lang="es-ES" sz="1200" dirty="0"/>
              <a:t> que permite la edición, validación y publicación de archivos de datos tabulares reutilizables como Datos Abiertos.</a:t>
            </a:r>
          </a:p>
          <a:p>
            <a:pPr marL="171450" indent="-171450" algn="just">
              <a:buClr>
                <a:srgbClr val="7030A0"/>
              </a:buClr>
              <a:buFont typeface="Wingdings" panose="05000000000000000000" pitchFamily="2" charset="2"/>
              <a:buChar char="§"/>
            </a:pPr>
            <a:r>
              <a:rPr lang="es-ES" sz="1200" dirty="0"/>
              <a:t>Con esta herramienta es posible generar datos tabulares (CSV, TSV, entre otros), partiendo de cero o a partir de plantillas de estructuras de datos y esquemas.</a:t>
            </a:r>
          </a:p>
          <a:p>
            <a:pPr marL="171450" indent="-171450" algn="just">
              <a:buClr>
                <a:srgbClr val="7030A0"/>
              </a:buClr>
              <a:buFont typeface="Wingdings" panose="05000000000000000000" pitchFamily="2" charset="2"/>
              <a:buChar char="§"/>
            </a:pPr>
            <a:r>
              <a:rPr lang="es-ES" sz="1200" dirty="0"/>
              <a:t>Automáticamente corrige problemas comunes encontrados en archivos CSV y Excel.</a:t>
            </a:r>
          </a:p>
          <a:p>
            <a:pPr marL="171450" indent="-171450" algn="just">
              <a:buClr>
                <a:srgbClr val="7030A0"/>
              </a:buClr>
              <a:buFont typeface="Wingdings" panose="05000000000000000000" pitchFamily="2" charset="2"/>
              <a:buChar char="§"/>
            </a:pPr>
            <a:r>
              <a:rPr lang="es-ES" sz="1200" dirty="0"/>
              <a:t>Es posible, crear de forma automática, esquemas que describen los campos de datos e incluir reglas especificas de validación (por ejemplo, valores únicos, obligatorios, de longitud mínima o máxima, o sujetos a expresiones regulares), al igual que permite describir la procedencia de los datos.</a:t>
            </a:r>
          </a:p>
          <a:p>
            <a:pPr marL="171450" indent="-171450" algn="just">
              <a:buClr>
                <a:srgbClr val="7030A0"/>
              </a:buClr>
              <a:buFont typeface="Wingdings" panose="05000000000000000000" pitchFamily="2" charset="2"/>
              <a:buChar char="§"/>
            </a:pPr>
            <a:r>
              <a:rPr lang="es-ES" sz="1200" dirty="0"/>
              <a:t>La herramienta valida el archivo de datos contra el esquema definido y genera archivos de valores separados en los diversos dialectos CSV (comas, puntos y comas, tabuladores o campos de ancho fijo).</a:t>
            </a:r>
          </a:p>
          <a:p>
            <a:pPr marL="171450" indent="-171450" algn="just">
              <a:buClr>
                <a:srgbClr val="7030A0"/>
              </a:buClr>
              <a:buFont typeface="Wingdings" panose="05000000000000000000" pitchFamily="2" charset="2"/>
              <a:buChar char="§"/>
            </a:pPr>
            <a:r>
              <a:rPr lang="es-ES" sz="1200" dirty="0"/>
              <a:t>Permite encapsular datos y esquema para exportar utilizando la especificación Data </a:t>
            </a:r>
            <a:r>
              <a:rPr lang="es-ES" sz="1200" dirty="0" err="1"/>
              <a:t>Package</a:t>
            </a:r>
            <a:r>
              <a:rPr lang="es-ES" sz="1200" dirty="0"/>
              <a:t>.</a:t>
            </a:r>
          </a:p>
          <a:p>
            <a:pPr marL="171450" indent="-171450" algn="just">
              <a:buClr>
                <a:srgbClr val="7030A0"/>
              </a:buClr>
              <a:buFont typeface="Wingdings" panose="05000000000000000000" pitchFamily="2" charset="2"/>
              <a:buChar char="§"/>
            </a:pPr>
            <a:r>
              <a:rPr lang="es-ES" sz="1200" dirty="0"/>
              <a:t>Además, los archivos de datos descritos y validados pueden se publicados directamente sobre portales de datos CKAN.</a:t>
            </a:r>
          </a:p>
          <a:p>
            <a:pPr marL="171450" indent="-171450" algn="just">
              <a:buClr>
                <a:srgbClr val="7030A0"/>
              </a:buClr>
              <a:buFont typeface="Wingdings" panose="05000000000000000000" pitchFamily="2" charset="2"/>
              <a:buChar char="§"/>
            </a:pPr>
            <a:endParaRPr lang="es-ES_tradnl" sz="1200" dirty="0"/>
          </a:p>
          <a:p>
            <a:pPr marL="171450" indent="-171450" algn="just">
              <a:buClr>
                <a:srgbClr val="7030A0"/>
              </a:buClr>
              <a:buFont typeface="Wingdings" panose="05000000000000000000" pitchFamily="2" charset="2"/>
              <a:buChar char="§"/>
            </a:pPr>
            <a:endParaRPr lang="es-ES" sz="1200" dirty="0"/>
          </a:p>
          <a:p>
            <a:pPr marL="171450" indent="-171450">
              <a:buClr>
                <a:srgbClr val="7030A0"/>
              </a:buClr>
              <a:buFont typeface="Wingdings" panose="05000000000000000000" pitchFamily="2" charset="2"/>
              <a:buChar char="§"/>
            </a:pPr>
            <a:endParaRPr lang="es-ES" sz="1200" dirty="0"/>
          </a:p>
        </p:txBody>
      </p:sp>
      <p:pic>
        <p:nvPicPr>
          <p:cNvPr id="5" name="Imagen 4">
            <a:extLst>
              <a:ext uri="{FF2B5EF4-FFF2-40B4-BE49-F238E27FC236}">
                <a16:creationId xmlns:a16="http://schemas.microsoft.com/office/drawing/2014/main" id="{B1089D70-6C44-4901-8FAB-2712DCB57127}"/>
              </a:ext>
            </a:extLst>
          </p:cNvPr>
          <p:cNvPicPr>
            <a:picLocks noChangeAspect="1"/>
          </p:cNvPicPr>
          <p:nvPr/>
        </p:nvPicPr>
        <p:blipFill rotWithShape="1">
          <a:blip r:embed="rId3">
            <a:extLst>
              <a:ext uri="{28A0092B-C50C-407E-A947-70E740481C1C}">
                <a14:useLocalDpi xmlns:a14="http://schemas.microsoft.com/office/drawing/2010/main" val="0"/>
              </a:ext>
            </a:extLst>
          </a:blip>
          <a:srcRect l="3314" t="3" r="46272" b="-393"/>
          <a:stretch/>
        </p:blipFill>
        <p:spPr>
          <a:xfrm flipH="1">
            <a:off x="0" y="4998945"/>
            <a:ext cx="603884" cy="3907807"/>
          </a:xfrm>
          <a:prstGeom prst="rect">
            <a:avLst/>
          </a:prstGeom>
        </p:spPr>
      </p:pic>
      <p:sp>
        <p:nvSpPr>
          <p:cNvPr id="6" name="CuadroTexto 5">
            <a:extLst>
              <a:ext uri="{FF2B5EF4-FFF2-40B4-BE49-F238E27FC236}">
                <a16:creationId xmlns:a16="http://schemas.microsoft.com/office/drawing/2014/main" id="{1723BB76-5683-42A3-A69E-0C28C81CD456}"/>
              </a:ext>
            </a:extLst>
          </p:cNvPr>
          <p:cNvSpPr txBox="1"/>
          <p:nvPr/>
        </p:nvSpPr>
        <p:spPr>
          <a:xfrm>
            <a:off x="927164" y="1041637"/>
            <a:ext cx="4076635" cy="369332"/>
          </a:xfrm>
          <a:prstGeom prst="rect">
            <a:avLst/>
          </a:prstGeom>
          <a:noFill/>
        </p:spPr>
        <p:txBody>
          <a:bodyPr wrap="square" rtlCol="0">
            <a:spAutoFit/>
          </a:bodyPr>
          <a:lstStyle/>
          <a:p>
            <a:pPr marL="285750" indent="-285750">
              <a:buClr>
                <a:srgbClr val="801F89"/>
              </a:buClr>
              <a:buBlip>
                <a:blip r:embed="rId4"/>
              </a:buBlip>
            </a:pPr>
            <a:r>
              <a:rPr lang="es-ES_tradnl" b="1" dirty="0">
                <a:solidFill>
                  <a:srgbClr val="FF5100"/>
                </a:solidFill>
              </a:rPr>
              <a:t>Herramienta: Data </a:t>
            </a:r>
            <a:r>
              <a:rPr lang="es-ES_tradnl" b="1" dirty="0" err="1">
                <a:solidFill>
                  <a:srgbClr val="FF5100"/>
                </a:solidFill>
              </a:rPr>
              <a:t>Curator</a:t>
            </a:r>
            <a:endParaRPr lang="es-ES" b="1" dirty="0">
              <a:solidFill>
                <a:srgbClr val="FF5100"/>
              </a:solidFill>
            </a:endParaRPr>
          </a:p>
        </p:txBody>
      </p:sp>
      <p:sp>
        <p:nvSpPr>
          <p:cNvPr id="7" name="CuadroTexto 6">
            <a:extLst>
              <a:ext uri="{FF2B5EF4-FFF2-40B4-BE49-F238E27FC236}">
                <a16:creationId xmlns:a16="http://schemas.microsoft.com/office/drawing/2014/main" id="{4E668588-16E9-4A35-80BC-A56D73F757E2}"/>
              </a:ext>
            </a:extLst>
          </p:cNvPr>
          <p:cNvSpPr txBox="1"/>
          <p:nvPr/>
        </p:nvSpPr>
        <p:spPr>
          <a:xfrm>
            <a:off x="1923613" y="8211220"/>
            <a:ext cx="4548249" cy="276999"/>
          </a:xfrm>
          <a:prstGeom prst="rect">
            <a:avLst/>
          </a:prstGeom>
          <a:noFill/>
        </p:spPr>
        <p:txBody>
          <a:bodyPr wrap="square" rtlCol="0">
            <a:spAutoFit/>
          </a:bodyPr>
          <a:lstStyle/>
          <a:p>
            <a:r>
              <a:rPr lang="es-ES" sz="1200" dirty="0"/>
              <a:t>Disponible en: </a:t>
            </a:r>
            <a:r>
              <a:rPr lang="es-ES" sz="1200" dirty="0">
                <a:hlinkClick r:id="rId5"/>
              </a:rPr>
              <a:t>https://github.com/ODIQueensland/data-curator</a:t>
            </a:r>
            <a:endParaRPr lang="es-ES" sz="1200" dirty="0"/>
          </a:p>
        </p:txBody>
      </p:sp>
      <p:pic>
        <p:nvPicPr>
          <p:cNvPr id="8" name="Imagen 7">
            <a:extLst>
              <a:ext uri="{FF2B5EF4-FFF2-40B4-BE49-F238E27FC236}">
                <a16:creationId xmlns:a16="http://schemas.microsoft.com/office/drawing/2014/main" id="{C2F6238A-8D38-4E09-A318-C1FC2CE7983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860114" y="5285404"/>
            <a:ext cx="4243802" cy="28009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509409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D0B5D9A-4C2E-44C9-9B8C-F5FC3D23D182}"/>
              </a:ext>
            </a:extLst>
          </p:cNvPr>
          <p:cNvSpPr>
            <a:spLocks noGrp="1"/>
          </p:cNvSpPr>
          <p:nvPr>
            <p:ph type="sldNum" sz="quarter" idx="12"/>
          </p:nvPr>
        </p:nvSpPr>
        <p:spPr/>
        <p:txBody>
          <a:bodyPr/>
          <a:lstStyle/>
          <a:p>
            <a:fld id="{B0B223AA-581B-472F-BB2F-AB3AEAB0FF05}" type="slidenum">
              <a:rPr lang="es-ES" smtClean="0"/>
              <a:t>58</a:t>
            </a:fld>
            <a:endParaRPr lang="es-ES" dirty="0"/>
          </a:p>
        </p:txBody>
      </p:sp>
      <p:sp>
        <p:nvSpPr>
          <p:cNvPr id="3" name="CuadroTexto 2">
            <a:extLst>
              <a:ext uri="{FF2B5EF4-FFF2-40B4-BE49-F238E27FC236}">
                <a16:creationId xmlns:a16="http://schemas.microsoft.com/office/drawing/2014/main" id="{D44A6169-8FA8-4D7E-BD2D-EAFDB9CB590D}"/>
              </a:ext>
            </a:extLst>
          </p:cNvPr>
          <p:cNvSpPr txBox="1"/>
          <p:nvPr/>
        </p:nvSpPr>
        <p:spPr>
          <a:xfrm>
            <a:off x="-68815" y="2819528"/>
            <a:ext cx="884791" cy="769441"/>
          </a:xfrm>
          <a:prstGeom prst="rect">
            <a:avLst/>
          </a:prstGeom>
          <a:noFill/>
        </p:spPr>
        <p:txBody>
          <a:bodyPr wrap="square" rtlCol="0">
            <a:spAutoFit/>
          </a:bodyPr>
          <a:lstStyle/>
          <a:p>
            <a:pPr algn="ctr"/>
            <a:r>
              <a:rPr lang="es-ES" sz="4400" spc="-150" dirty="0">
                <a:solidFill>
                  <a:schemeClr val="bg1"/>
                </a:solidFill>
                <a:latin typeface="Neutra Text" panose="02000000000000000000" pitchFamily="50" charset="0"/>
              </a:rPr>
              <a:t>07</a:t>
            </a:r>
          </a:p>
        </p:txBody>
      </p:sp>
      <p:sp>
        <p:nvSpPr>
          <p:cNvPr id="4" name="CuadroTexto 3">
            <a:extLst>
              <a:ext uri="{FF2B5EF4-FFF2-40B4-BE49-F238E27FC236}">
                <a16:creationId xmlns:a16="http://schemas.microsoft.com/office/drawing/2014/main" id="{FDB51602-0E82-439C-9C65-A8F860758961}"/>
              </a:ext>
            </a:extLst>
          </p:cNvPr>
          <p:cNvSpPr txBox="1"/>
          <p:nvPr/>
        </p:nvSpPr>
        <p:spPr>
          <a:xfrm>
            <a:off x="1356260" y="1481281"/>
            <a:ext cx="5060415" cy="2693045"/>
          </a:xfrm>
          <a:prstGeom prst="rect">
            <a:avLst/>
          </a:prstGeom>
          <a:noFill/>
        </p:spPr>
        <p:txBody>
          <a:bodyPr wrap="square" rtlCol="0">
            <a:spAutoFit/>
          </a:bodyPr>
          <a:lstStyle/>
          <a:p>
            <a:pPr marL="171450" indent="-171450" algn="just">
              <a:spcBef>
                <a:spcPts val="600"/>
              </a:spcBef>
              <a:spcAft>
                <a:spcPts val="600"/>
              </a:spcAft>
              <a:buClr>
                <a:srgbClr val="7030A0"/>
              </a:buClr>
              <a:buFont typeface="Wingdings" panose="05000000000000000000" pitchFamily="2" charset="2"/>
              <a:buChar char="§"/>
            </a:pPr>
            <a:r>
              <a:rPr lang="es-ES" sz="1200" b="1" dirty="0" err="1"/>
              <a:t>CSVkit</a:t>
            </a:r>
            <a:r>
              <a:rPr lang="es-ES" sz="1200" b="1" dirty="0"/>
              <a:t> </a:t>
            </a:r>
            <a:r>
              <a:rPr lang="es-ES" sz="1200" dirty="0"/>
              <a:t>son un conjunto de herramientas para usar desde línea de comandos en entornos Linux / MacOS que permite convertir y trabajar con archivos CSV.</a:t>
            </a:r>
          </a:p>
          <a:p>
            <a:pPr marL="171450" indent="-171450" algn="just">
              <a:spcBef>
                <a:spcPts val="600"/>
              </a:spcBef>
              <a:spcAft>
                <a:spcPts val="600"/>
              </a:spcAft>
              <a:buClr>
                <a:srgbClr val="7030A0"/>
              </a:buClr>
              <a:buFont typeface="Wingdings" panose="05000000000000000000" pitchFamily="2" charset="2"/>
              <a:buChar char="§"/>
            </a:pPr>
            <a:r>
              <a:rPr lang="es-ES" sz="1200" dirty="0"/>
              <a:t>Entre otras funcionalidades útiles, </a:t>
            </a:r>
            <a:r>
              <a:rPr lang="es-ES" sz="1200" b="1" dirty="0" err="1"/>
              <a:t>CSVKit</a:t>
            </a:r>
            <a:r>
              <a:rPr lang="es-ES" sz="1200" dirty="0"/>
              <a:t> permite: convertir archivos Excel o JSON a CSV y viceversa; realizar diferentes operaciones a nivel de columna, fila o celda; generar sumarios estadísticos y realizar consultas SQL sobre los datos.</a:t>
            </a:r>
          </a:p>
          <a:p>
            <a:pPr marL="171450" indent="-171450" algn="just">
              <a:spcBef>
                <a:spcPts val="600"/>
              </a:spcBef>
              <a:spcAft>
                <a:spcPts val="600"/>
              </a:spcAft>
              <a:buClr>
                <a:srgbClr val="7030A0"/>
              </a:buClr>
              <a:buFont typeface="Wingdings" panose="05000000000000000000" pitchFamily="2" charset="2"/>
              <a:buChar char="§"/>
            </a:pPr>
            <a:r>
              <a:rPr lang="es-ES" sz="1200" dirty="0"/>
              <a:t>Además realiza determinados análisis de los datos e infiere algunas de sus características como la ausencia / presencia de cabecera o tipos de datos.</a:t>
            </a:r>
          </a:p>
          <a:p>
            <a:pPr marL="171450" indent="-171450" algn="just">
              <a:buClr>
                <a:srgbClr val="7030A0"/>
              </a:buClr>
              <a:buFont typeface="Wingdings" panose="05000000000000000000" pitchFamily="2" charset="2"/>
              <a:buChar char="§"/>
            </a:pPr>
            <a:endParaRPr lang="es-ES_tradnl" sz="1200" dirty="0"/>
          </a:p>
          <a:p>
            <a:pPr marL="171450" indent="-171450" algn="just">
              <a:buClr>
                <a:srgbClr val="7030A0"/>
              </a:buClr>
              <a:buFont typeface="Wingdings" panose="05000000000000000000" pitchFamily="2" charset="2"/>
              <a:buChar char="§"/>
            </a:pPr>
            <a:endParaRPr lang="es-ES" sz="1200" dirty="0"/>
          </a:p>
          <a:p>
            <a:pPr marL="171450" indent="-171450">
              <a:buClr>
                <a:srgbClr val="7030A0"/>
              </a:buClr>
              <a:buFont typeface="Wingdings" panose="05000000000000000000" pitchFamily="2" charset="2"/>
              <a:buChar char="§"/>
            </a:pPr>
            <a:endParaRPr lang="es-ES" sz="1200" dirty="0"/>
          </a:p>
        </p:txBody>
      </p:sp>
      <p:sp>
        <p:nvSpPr>
          <p:cNvPr id="6" name="CuadroTexto 5">
            <a:extLst>
              <a:ext uri="{FF2B5EF4-FFF2-40B4-BE49-F238E27FC236}">
                <a16:creationId xmlns:a16="http://schemas.microsoft.com/office/drawing/2014/main" id="{16586DB5-C858-4577-9187-DA419D28A181}"/>
              </a:ext>
            </a:extLst>
          </p:cNvPr>
          <p:cNvSpPr txBox="1"/>
          <p:nvPr/>
        </p:nvSpPr>
        <p:spPr>
          <a:xfrm>
            <a:off x="927164" y="1041637"/>
            <a:ext cx="4076635" cy="369332"/>
          </a:xfrm>
          <a:prstGeom prst="rect">
            <a:avLst/>
          </a:prstGeom>
          <a:noFill/>
        </p:spPr>
        <p:txBody>
          <a:bodyPr wrap="square" rtlCol="0">
            <a:spAutoFit/>
          </a:bodyPr>
          <a:lstStyle/>
          <a:p>
            <a:pPr marL="285750" indent="-285750">
              <a:buClr>
                <a:srgbClr val="801F89"/>
              </a:buClr>
              <a:buBlip>
                <a:blip r:embed="rId2"/>
              </a:buBlip>
            </a:pPr>
            <a:r>
              <a:rPr lang="es-ES_tradnl" b="1" dirty="0">
                <a:solidFill>
                  <a:srgbClr val="FF5100"/>
                </a:solidFill>
              </a:rPr>
              <a:t>Herramienta: </a:t>
            </a:r>
            <a:r>
              <a:rPr lang="es-ES_tradnl" b="1" dirty="0" err="1">
                <a:solidFill>
                  <a:srgbClr val="FF5100"/>
                </a:solidFill>
              </a:rPr>
              <a:t>Csvkit</a:t>
            </a:r>
            <a:endParaRPr lang="es-ES" b="1" dirty="0">
              <a:solidFill>
                <a:srgbClr val="FF5100"/>
              </a:solidFill>
            </a:endParaRPr>
          </a:p>
        </p:txBody>
      </p:sp>
      <p:sp>
        <p:nvSpPr>
          <p:cNvPr id="7" name="CuadroTexto 6">
            <a:extLst>
              <a:ext uri="{FF2B5EF4-FFF2-40B4-BE49-F238E27FC236}">
                <a16:creationId xmlns:a16="http://schemas.microsoft.com/office/drawing/2014/main" id="{E5BD3E3D-B39B-49F7-97F6-21AFA8BD287C}"/>
              </a:ext>
            </a:extLst>
          </p:cNvPr>
          <p:cNvSpPr txBox="1"/>
          <p:nvPr/>
        </p:nvSpPr>
        <p:spPr>
          <a:xfrm>
            <a:off x="2242364" y="6789710"/>
            <a:ext cx="3669476" cy="276999"/>
          </a:xfrm>
          <a:prstGeom prst="rect">
            <a:avLst/>
          </a:prstGeom>
          <a:noFill/>
        </p:spPr>
        <p:txBody>
          <a:bodyPr wrap="square" rtlCol="0">
            <a:spAutoFit/>
          </a:bodyPr>
          <a:lstStyle/>
          <a:p>
            <a:r>
              <a:rPr lang="es-ES" sz="1200" dirty="0"/>
              <a:t>Disponible en: </a:t>
            </a:r>
            <a:r>
              <a:rPr lang="es-ES" sz="1200" dirty="0">
                <a:hlinkClick r:id="rId3"/>
              </a:rPr>
              <a:t>https://csvkit.readthedocs.io/en/latest/</a:t>
            </a:r>
            <a:endParaRPr lang="es-ES" sz="1200" dirty="0"/>
          </a:p>
        </p:txBody>
      </p:sp>
      <p:pic>
        <p:nvPicPr>
          <p:cNvPr id="8" name="Imagen 7">
            <a:extLst>
              <a:ext uri="{FF2B5EF4-FFF2-40B4-BE49-F238E27FC236}">
                <a16:creationId xmlns:a16="http://schemas.microsoft.com/office/drawing/2014/main" id="{BC251A34-63F9-42CD-B44C-D221BD95E1B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917019" y="3912057"/>
            <a:ext cx="4142366" cy="2674785"/>
          </a:xfrm>
          <a:prstGeom prst="rect">
            <a:avLst/>
          </a:prstGeom>
          <a:ln>
            <a:noFill/>
          </a:ln>
          <a:effectLst>
            <a:outerShdw blurRad="292100" dist="139700" dir="2700000" algn="tl" rotWithShape="0">
              <a:srgbClr val="333333">
                <a:alpha val="65000"/>
              </a:srgbClr>
            </a:outerShdw>
          </a:effectLst>
        </p:spPr>
      </p:pic>
      <p:pic>
        <p:nvPicPr>
          <p:cNvPr id="9" name="Imagen 8">
            <a:extLst>
              <a:ext uri="{FF2B5EF4-FFF2-40B4-BE49-F238E27FC236}">
                <a16:creationId xmlns:a16="http://schemas.microsoft.com/office/drawing/2014/main" id="{1499F307-F2AE-4B46-82B6-4AB48FD0E6AE}"/>
              </a:ext>
            </a:extLst>
          </p:cNvPr>
          <p:cNvPicPr>
            <a:picLocks noChangeAspect="1"/>
          </p:cNvPicPr>
          <p:nvPr/>
        </p:nvPicPr>
        <p:blipFill rotWithShape="1">
          <a:blip r:embed="rId5">
            <a:extLst>
              <a:ext uri="{28A0092B-C50C-407E-A947-70E740481C1C}">
                <a14:useLocalDpi xmlns:a14="http://schemas.microsoft.com/office/drawing/2010/main" val="0"/>
              </a:ext>
            </a:extLst>
          </a:blip>
          <a:srcRect l="7079" t="3" r="46272" b="17655"/>
          <a:stretch/>
        </p:blipFill>
        <p:spPr>
          <a:xfrm flipH="1">
            <a:off x="0" y="4998945"/>
            <a:ext cx="558800" cy="3205255"/>
          </a:xfrm>
          <a:prstGeom prst="rect">
            <a:avLst/>
          </a:prstGeom>
        </p:spPr>
      </p:pic>
    </p:spTree>
    <p:extLst>
      <p:ext uri="{BB962C8B-B14F-4D97-AF65-F5344CB8AC3E}">
        <p14:creationId xmlns:p14="http://schemas.microsoft.com/office/powerpoint/2010/main" val="23083911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73BC5ADB-9C36-4194-B484-06EDDF8881F6}"/>
              </a:ext>
            </a:extLst>
          </p:cNvPr>
          <p:cNvSpPr>
            <a:spLocks noGrp="1"/>
          </p:cNvSpPr>
          <p:nvPr>
            <p:ph type="sldNum" sz="quarter" idx="12"/>
          </p:nvPr>
        </p:nvSpPr>
        <p:spPr/>
        <p:txBody>
          <a:bodyPr/>
          <a:lstStyle/>
          <a:p>
            <a:fld id="{B0B223AA-581B-472F-BB2F-AB3AEAB0FF05}" type="slidenum">
              <a:rPr lang="es-ES" smtClean="0"/>
              <a:t>59</a:t>
            </a:fld>
            <a:endParaRPr lang="es-ES" dirty="0"/>
          </a:p>
        </p:txBody>
      </p:sp>
      <p:sp>
        <p:nvSpPr>
          <p:cNvPr id="3" name="CuadroTexto 2">
            <a:extLst>
              <a:ext uri="{FF2B5EF4-FFF2-40B4-BE49-F238E27FC236}">
                <a16:creationId xmlns:a16="http://schemas.microsoft.com/office/drawing/2014/main" id="{6C15220A-EEA3-4415-A681-932179AE7257}"/>
              </a:ext>
            </a:extLst>
          </p:cNvPr>
          <p:cNvSpPr txBox="1"/>
          <p:nvPr/>
        </p:nvSpPr>
        <p:spPr>
          <a:xfrm>
            <a:off x="-153963" y="510662"/>
            <a:ext cx="2206416" cy="1938992"/>
          </a:xfrm>
          <a:prstGeom prst="rect">
            <a:avLst/>
          </a:prstGeom>
          <a:noFill/>
        </p:spPr>
        <p:txBody>
          <a:bodyPr wrap="square" rtlCol="0">
            <a:spAutoFit/>
          </a:bodyPr>
          <a:lstStyle/>
          <a:p>
            <a:pPr algn="ctr"/>
            <a:r>
              <a:rPr lang="es-ES" sz="12000" spc="-300" dirty="0">
                <a:solidFill>
                  <a:schemeClr val="bg1"/>
                </a:solidFill>
                <a:latin typeface="Neutra Text" panose="02000000000000000000" pitchFamily="50" charset="0"/>
              </a:rPr>
              <a:t>08</a:t>
            </a:r>
          </a:p>
        </p:txBody>
      </p:sp>
      <p:sp>
        <p:nvSpPr>
          <p:cNvPr id="4" name="Rectángulo 3">
            <a:extLst>
              <a:ext uri="{FF2B5EF4-FFF2-40B4-BE49-F238E27FC236}">
                <a16:creationId xmlns:a16="http://schemas.microsoft.com/office/drawing/2014/main" id="{EFE152BF-27A6-46D8-8952-3095B25D1538}"/>
              </a:ext>
            </a:extLst>
          </p:cNvPr>
          <p:cNvSpPr/>
          <p:nvPr/>
        </p:nvSpPr>
        <p:spPr>
          <a:xfrm>
            <a:off x="5315271" y="2378384"/>
            <a:ext cx="1640193" cy="1015663"/>
          </a:xfrm>
          <a:prstGeom prst="rect">
            <a:avLst/>
          </a:prstGeom>
        </p:spPr>
        <p:txBody>
          <a:bodyPr wrap="none">
            <a:spAutoFit/>
          </a:bodyPr>
          <a:lstStyle/>
          <a:p>
            <a:r>
              <a:rPr lang="es-ES_tradnl" sz="6000" dirty="0">
                <a:solidFill>
                  <a:schemeClr val="bg1"/>
                </a:solidFill>
                <a:latin typeface="Neutra Text" panose="02000000000000000000" pitchFamily="50" charset="0"/>
              </a:rPr>
              <a:t>CSV</a:t>
            </a:r>
            <a:endParaRPr lang="es-ES_tradnl" sz="6000" b="1" spc="-300" dirty="0">
              <a:solidFill>
                <a:schemeClr val="bg1"/>
              </a:solidFill>
              <a:latin typeface="Neutra Text" panose="02000000000000000000" pitchFamily="50" charset="0"/>
            </a:endParaRPr>
          </a:p>
        </p:txBody>
      </p:sp>
      <p:sp>
        <p:nvSpPr>
          <p:cNvPr id="5" name="Rectángulo 4">
            <a:extLst>
              <a:ext uri="{FF2B5EF4-FFF2-40B4-BE49-F238E27FC236}">
                <a16:creationId xmlns:a16="http://schemas.microsoft.com/office/drawing/2014/main" id="{81848C8A-5150-430F-B149-A4FBA84DB66A}"/>
              </a:ext>
            </a:extLst>
          </p:cNvPr>
          <p:cNvSpPr/>
          <p:nvPr/>
        </p:nvSpPr>
        <p:spPr>
          <a:xfrm>
            <a:off x="1666535" y="949474"/>
            <a:ext cx="5191465" cy="1841786"/>
          </a:xfrm>
          <a:prstGeom prst="rect">
            <a:avLst/>
          </a:prstGeom>
        </p:spPr>
        <p:txBody>
          <a:bodyPr wrap="square">
            <a:spAutoFit/>
          </a:bodyPr>
          <a:lstStyle/>
          <a:p>
            <a:pPr>
              <a:lnSpc>
                <a:spcPts val="4500"/>
              </a:lnSpc>
            </a:pPr>
            <a:r>
              <a:rPr lang="es-ES_tradnl" sz="4800" dirty="0">
                <a:solidFill>
                  <a:schemeClr val="bg1"/>
                </a:solidFill>
                <a:latin typeface="Neutra Text" panose="02000000000000000000" pitchFamily="50" charset="0"/>
              </a:rPr>
              <a:t>Dónde encontrar buenos ejemplos de datos en formato</a:t>
            </a:r>
            <a:endParaRPr lang="es-ES" sz="4800" dirty="0">
              <a:solidFill>
                <a:schemeClr val="bg1"/>
              </a:solidFill>
              <a:latin typeface="Neutra Text" panose="02000000000000000000" pitchFamily="50" charset="0"/>
            </a:endParaRPr>
          </a:p>
        </p:txBody>
      </p:sp>
      <p:sp>
        <p:nvSpPr>
          <p:cNvPr id="9" name="Rectángulo 8">
            <a:extLst>
              <a:ext uri="{FF2B5EF4-FFF2-40B4-BE49-F238E27FC236}">
                <a16:creationId xmlns:a16="http://schemas.microsoft.com/office/drawing/2014/main" id="{FD12F66D-CB2B-4138-9763-D2415CC2BFD2}"/>
              </a:ext>
            </a:extLst>
          </p:cNvPr>
          <p:cNvSpPr/>
          <p:nvPr/>
        </p:nvSpPr>
        <p:spPr>
          <a:xfrm>
            <a:off x="673100" y="3618540"/>
            <a:ext cx="5743574" cy="3816429"/>
          </a:xfrm>
          <a:prstGeom prst="rect">
            <a:avLst/>
          </a:prstGeom>
        </p:spPr>
        <p:txBody>
          <a:bodyPr wrap="square">
            <a:spAutoFit/>
          </a:bodyPr>
          <a:lstStyle/>
          <a:p>
            <a:pPr marL="228600" indent="-228600" algn="just">
              <a:spcBef>
                <a:spcPts val="600"/>
              </a:spcBef>
              <a:spcAft>
                <a:spcPts val="600"/>
              </a:spcAft>
              <a:buClr>
                <a:srgbClr val="7030A0"/>
              </a:buClr>
              <a:buFont typeface="Wingdings" panose="05000000000000000000" pitchFamily="2" charset="2"/>
              <a:buChar char="§"/>
            </a:pPr>
            <a:r>
              <a:rPr lang="es-ES" sz="1200" dirty="0"/>
              <a:t>Se incluye a continuación la descripción de dos iniciativas que publican conjuntos de Datos Abiertos destacables por la alta calidad de los </a:t>
            </a:r>
            <a:r>
              <a:rPr lang="es-ES" sz="1200" dirty="0" err="1"/>
              <a:t>datasets</a:t>
            </a:r>
            <a:r>
              <a:rPr lang="es-ES" sz="1200" dirty="0"/>
              <a:t> disponibles en formato CSV:</a:t>
            </a:r>
          </a:p>
          <a:p>
            <a:pPr marL="685800" lvl="1" indent="-228600" algn="just">
              <a:spcBef>
                <a:spcPts val="600"/>
              </a:spcBef>
              <a:spcAft>
                <a:spcPts val="600"/>
              </a:spcAft>
              <a:buClr>
                <a:srgbClr val="7030A0"/>
              </a:buClr>
              <a:buFont typeface="Arial" panose="020B0604020202020204" pitchFamily="34" charset="0"/>
              <a:buChar char="•"/>
            </a:pPr>
            <a:r>
              <a:rPr lang="es-ES" sz="1200" dirty="0">
                <a:hlinkClick r:id="rId2"/>
              </a:rPr>
              <a:t>Datahub.io</a:t>
            </a:r>
            <a:endParaRPr lang="es-ES" sz="1200" dirty="0"/>
          </a:p>
          <a:p>
            <a:pPr marL="685800" lvl="1" indent="-228600" algn="just">
              <a:spcBef>
                <a:spcPts val="600"/>
              </a:spcBef>
              <a:spcAft>
                <a:spcPts val="600"/>
              </a:spcAft>
              <a:buClr>
                <a:srgbClr val="7030A0"/>
              </a:buClr>
              <a:buFont typeface="Arial" panose="020B0604020202020204" pitchFamily="34" charset="0"/>
              <a:buChar char="•"/>
            </a:pPr>
            <a:r>
              <a:rPr lang="es-ES" sz="1200" dirty="0">
                <a:hlinkClick r:id="rId3"/>
              </a:rPr>
              <a:t>Kaggle.com</a:t>
            </a:r>
            <a:endParaRPr lang="es-ES" sz="1200" dirty="0"/>
          </a:p>
          <a:p>
            <a:pPr marL="228600" indent="-228600" algn="just">
              <a:spcBef>
                <a:spcPts val="600"/>
              </a:spcBef>
              <a:spcAft>
                <a:spcPts val="600"/>
              </a:spcAft>
              <a:buClr>
                <a:srgbClr val="7030A0"/>
              </a:buClr>
              <a:buFont typeface="Wingdings" panose="05000000000000000000" pitchFamily="2" charset="2"/>
              <a:buChar char="§"/>
            </a:pPr>
            <a:r>
              <a:rPr lang="es-ES" sz="1200" dirty="0"/>
              <a:t>En estas plataformas cobra especial trascendencia la calidad en la forma que se publican los datos, dado el sólido entendimiento sobre la naturaleza multipropósito del uso de los datos y el tratamiento profesional de los mismos, que se encuentra en los fundamentos de ambas iniciativas.</a:t>
            </a:r>
          </a:p>
          <a:p>
            <a:pPr marL="228600" indent="-228600" algn="just">
              <a:spcBef>
                <a:spcPts val="600"/>
              </a:spcBef>
              <a:spcAft>
                <a:spcPts val="600"/>
              </a:spcAft>
              <a:buClr>
                <a:srgbClr val="7030A0"/>
              </a:buClr>
              <a:buFont typeface="Wingdings" panose="05000000000000000000" pitchFamily="2" charset="2"/>
              <a:buChar char="§"/>
            </a:pPr>
            <a:r>
              <a:rPr lang="es-ES" sz="1200" dirty="0" err="1"/>
              <a:t>Datahub</a:t>
            </a:r>
            <a:r>
              <a:rPr lang="es-ES" sz="1200" dirty="0"/>
              <a:t>, destaca por implementar un soporte integral para transformar, validar y publicar datos de calidad y </a:t>
            </a:r>
            <a:r>
              <a:rPr lang="es-ES" sz="1200" dirty="0" err="1"/>
              <a:t>Kaggle</a:t>
            </a:r>
            <a:r>
              <a:rPr lang="es-ES" sz="1200" dirty="0"/>
              <a:t> constituye uno de los repositorios de conjuntos de datos y conocimiento en torno al análisis de datos de referencia profesional más importantes.</a:t>
            </a:r>
          </a:p>
          <a:p>
            <a:pPr marL="228600" indent="-228600" algn="just">
              <a:spcBef>
                <a:spcPts val="600"/>
              </a:spcBef>
              <a:spcAft>
                <a:spcPts val="600"/>
              </a:spcAft>
              <a:buClr>
                <a:srgbClr val="7030A0"/>
              </a:buClr>
              <a:buFont typeface="Wingdings" panose="05000000000000000000" pitchFamily="2" charset="2"/>
              <a:buChar char="§"/>
            </a:pPr>
            <a:r>
              <a:rPr lang="es-ES" sz="1200" dirty="0"/>
              <a:t>Ambas iniciativas constituyen ejemplos reales de buenas prácticas en el tratamiento de archivos CSV que pueden ser tenidas en cuenta para abordar procesos de preparación y publicación de Datos Abiertos.</a:t>
            </a:r>
          </a:p>
        </p:txBody>
      </p:sp>
    </p:spTree>
    <p:extLst>
      <p:ext uri="{BB962C8B-B14F-4D97-AF65-F5344CB8AC3E}">
        <p14:creationId xmlns:p14="http://schemas.microsoft.com/office/powerpoint/2010/main" val="2631836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6B9E4E43-7824-4158-B258-C82457AA566F}"/>
              </a:ext>
            </a:extLst>
          </p:cNvPr>
          <p:cNvSpPr>
            <a:spLocks noGrp="1"/>
          </p:cNvSpPr>
          <p:nvPr>
            <p:ph type="sldNum" sz="quarter" idx="12"/>
          </p:nvPr>
        </p:nvSpPr>
        <p:spPr/>
        <p:txBody>
          <a:bodyPr/>
          <a:lstStyle/>
          <a:p>
            <a:fld id="{B0B223AA-581B-472F-BB2F-AB3AEAB0FF05}" type="slidenum">
              <a:rPr lang="es-ES" smtClean="0"/>
              <a:t>6</a:t>
            </a:fld>
            <a:endParaRPr lang="es-ES" dirty="0"/>
          </a:p>
        </p:txBody>
      </p:sp>
      <p:sp>
        <p:nvSpPr>
          <p:cNvPr id="5" name="Rectángulo 4">
            <a:extLst>
              <a:ext uri="{FF2B5EF4-FFF2-40B4-BE49-F238E27FC236}">
                <a16:creationId xmlns:a16="http://schemas.microsoft.com/office/drawing/2014/main" id="{E4E79A49-2BDD-4356-8FB5-80783DB73EF4}"/>
              </a:ext>
            </a:extLst>
          </p:cNvPr>
          <p:cNvSpPr/>
          <p:nvPr/>
        </p:nvSpPr>
        <p:spPr>
          <a:xfrm>
            <a:off x="1662813" y="955464"/>
            <a:ext cx="5114793" cy="1285032"/>
          </a:xfrm>
          <a:prstGeom prst="rect">
            <a:avLst/>
          </a:prstGeom>
        </p:spPr>
        <p:txBody>
          <a:bodyPr wrap="square">
            <a:spAutoFit/>
          </a:bodyPr>
          <a:lstStyle/>
          <a:p>
            <a:pPr>
              <a:lnSpc>
                <a:spcPts val="4500"/>
              </a:lnSpc>
            </a:pPr>
            <a:r>
              <a:rPr lang="es-ES_tradnl" sz="5400" b="1" dirty="0">
                <a:solidFill>
                  <a:schemeClr val="bg1"/>
                </a:solidFill>
                <a:latin typeface="Myriad Pro" panose="020B0703030403020204" pitchFamily="34" charset="0"/>
              </a:rPr>
              <a:t>Formato de</a:t>
            </a:r>
          </a:p>
          <a:p>
            <a:pPr>
              <a:lnSpc>
                <a:spcPts val="4500"/>
              </a:lnSpc>
            </a:pPr>
            <a:r>
              <a:rPr lang="es-ES_tradnl" sz="5400" b="1" dirty="0">
                <a:solidFill>
                  <a:schemeClr val="bg1"/>
                </a:solidFill>
                <a:latin typeface="Neutra Text" panose="02000000000000000000" pitchFamily="50" charset="0"/>
              </a:rPr>
              <a:t>Datos tabulares</a:t>
            </a:r>
            <a:endParaRPr lang="es-ES" sz="5400" b="1" dirty="0">
              <a:solidFill>
                <a:schemeClr val="bg1"/>
              </a:solidFill>
              <a:latin typeface="Neutra Text" panose="02000000000000000000" pitchFamily="50" charset="0"/>
            </a:endParaRPr>
          </a:p>
        </p:txBody>
      </p:sp>
      <p:sp>
        <p:nvSpPr>
          <p:cNvPr id="7" name="CuadroTexto 6">
            <a:extLst>
              <a:ext uri="{FF2B5EF4-FFF2-40B4-BE49-F238E27FC236}">
                <a16:creationId xmlns:a16="http://schemas.microsoft.com/office/drawing/2014/main" id="{10E9FBE7-BFA5-47BD-B468-992D9B665301}"/>
              </a:ext>
            </a:extLst>
          </p:cNvPr>
          <p:cNvSpPr txBox="1"/>
          <p:nvPr/>
        </p:nvSpPr>
        <p:spPr>
          <a:xfrm>
            <a:off x="-746760" y="516808"/>
            <a:ext cx="3419532" cy="1938992"/>
          </a:xfrm>
          <a:prstGeom prst="rect">
            <a:avLst/>
          </a:prstGeom>
          <a:noFill/>
        </p:spPr>
        <p:txBody>
          <a:bodyPr wrap="square" rtlCol="0">
            <a:spAutoFit/>
          </a:bodyPr>
          <a:lstStyle/>
          <a:p>
            <a:pPr algn="ctr"/>
            <a:r>
              <a:rPr lang="es-ES" sz="12000" spc="-300" dirty="0">
                <a:solidFill>
                  <a:schemeClr val="bg1"/>
                </a:solidFill>
                <a:latin typeface="Neutra Text" panose="02000000000000000000" pitchFamily="50" charset="0"/>
              </a:rPr>
              <a:t>02</a:t>
            </a:r>
          </a:p>
        </p:txBody>
      </p:sp>
      <p:sp>
        <p:nvSpPr>
          <p:cNvPr id="8" name="CuadroTexto 7">
            <a:extLst>
              <a:ext uri="{FF2B5EF4-FFF2-40B4-BE49-F238E27FC236}">
                <a16:creationId xmlns:a16="http://schemas.microsoft.com/office/drawing/2014/main" id="{6EBDC8D4-45C0-427E-B8F6-0B07FA0B14AF}"/>
              </a:ext>
            </a:extLst>
          </p:cNvPr>
          <p:cNvSpPr txBox="1"/>
          <p:nvPr/>
        </p:nvSpPr>
        <p:spPr>
          <a:xfrm>
            <a:off x="627575" y="3507966"/>
            <a:ext cx="5948144" cy="1338828"/>
          </a:xfrm>
          <a:prstGeom prst="rect">
            <a:avLst/>
          </a:prstGeom>
          <a:noFill/>
        </p:spPr>
        <p:txBody>
          <a:bodyPr wrap="square" rtlCol="0">
            <a:spAutoFit/>
          </a:bodyPr>
          <a:lstStyle/>
          <a:p>
            <a:pPr marL="171450" indent="-171450">
              <a:buClr>
                <a:srgbClr val="801F89"/>
              </a:buClr>
              <a:buFont typeface="Wingdings" panose="05000000000000000000" pitchFamily="2" charset="2"/>
              <a:buChar char="§"/>
            </a:pPr>
            <a:r>
              <a:rPr lang="es-ES_tradnl" sz="1200" dirty="0"/>
              <a:t>Los conjuntos de </a:t>
            </a:r>
            <a:r>
              <a:rPr lang="es-ES_tradnl" sz="1400" b="1" dirty="0"/>
              <a:t>datos tabulares </a:t>
            </a:r>
            <a:r>
              <a:rPr lang="es-ES_tradnl" sz="1200" dirty="0"/>
              <a:t>bien organizados se ajustan a un esquema predefinido, son fáciles de manipular, modelar y visualizar, y tienen una estructura específica basada en las siguientes reglas:</a:t>
            </a:r>
          </a:p>
          <a:p>
            <a:pPr marL="171450" indent="-171450">
              <a:buBlip>
                <a:blip r:embed="rId2"/>
              </a:buBlip>
            </a:pPr>
            <a:endParaRPr lang="es-ES_tradnl" sz="1000" dirty="0">
              <a:latin typeface="Myriad Pro" panose="020B0703030403020204" pitchFamily="34" charset="0"/>
            </a:endParaRPr>
          </a:p>
          <a:p>
            <a:pPr lvl="1"/>
            <a:r>
              <a:rPr lang="es-ES_tradnl" sz="1200" dirty="0">
                <a:latin typeface="Myriad Pro" panose="020B0703030403020204" pitchFamily="34" charset="0"/>
              </a:rPr>
              <a:t> </a:t>
            </a:r>
          </a:p>
          <a:p>
            <a:pPr marL="628650" lvl="1" indent="-171450">
              <a:buBlip>
                <a:blip r:embed="rId2"/>
              </a:buBlip>
            </a:pPr>
            <a:endParaRPr lang="es-ES_tradnl" sz="1000" dirty="0">
              <a:latin typeface="Myriad Pro" panose="020B0703030403020204" pitchFamily="34" charset="0"/>
            </a:endParaRPr>
          </a:p>
          <a:p>
            <a:endParaRPr lang="es-ES" sz="1100" dirty="0">
              <a:latin typeface="Myriad Pro" panose="020B0703030403020204" pitchFamily="34" charset="0"/>
            </a:endParaRPr>
          </a:p>
        </p:txBody>
      </p:sp>
      <p:pic>
        <p:nvPicPr>
          <p:cNvPr id="9" name="Imagen 8">
            <a:extLst>
              <a:ext uri="{FF2B5EF4-FFF2-40B4-BE49-F238E27FC236}">
                <a16:creationId xmlns:a16="http://schemas.microsoft.com/office/drawing/2014/main" id="{9DC0E62A-85EA-4DDE-9F67-B6CAA076B4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70663" y="4289455"/>
            <a:ext cx="398211" cy="390545"/>
          </a:xfrm>
          <a:prstGeom prst="rect">
            <a:avLst/>
          </a:prstGeom>
        </p:spPr>
      </p:pic>
      <p:sp>
        <p:nvSpPr>
          <p:cNvPr id="10" name="Rectángulo 9">
            <a:extLst>
              <a:ext uri="{FF2B5EF4-FFF2-40B4-BE49-F238E27FC236}">
                <a16:creationId xmlns:a16="http://schemas.microsoft.com/office/drawing/2014/main" id="{81667CF6-31CA-450E-BD3F-D1FEE7352A9F}"/>
              </a:ext>
            </a:extLst>
          </p:cNvPr>
          <p:cNvSpPr/>
          <p:nvPr/>
        </p:nvSpPr>
        <p:spPr>
          <a:xfrm>
            <a:off x="641851" y="5385330"/>
            <a:ext cx="4042077" cy="340671"/>
          </a:xfrm>
          <a:prstGeom prst="rect">
            <a:avLst/>
          </a:prstGeom>
        </p:spPr>
        <p:txBody>
          <a:bodyPr wrap="square" anchor="ctr">
            <a:spAutoFit/>
          </a:bodyPr>
          <a:lstStyle/>
          <a:p>
            <a:pPr marL="628650" lvl="1" indent="-171450">
              <a:lnSpc>
                <a:spcPct val="150000"/>
              </a:lnSpc>
              <a:buClr>
                <a:srgbClr val="801F89"/>
              </a:buClr>
              <a:buFont typeface="Arial" panose="020B0604020202020204" pitchFamily="34" charset="0"/>
              <a:buChar char="•"/>
            </a:pPr>
            <a:r>
              <a:rPr lang="es-ES_tradnl" sz="1200" dirty="0"/>
              <a:t>Cada conjunto de observaciones es una </a:t>
            </a:r>
            <a:r>
              <a:rPr lang="es-ES_tradnl" sz="1200" b="1" dirty="0"/>
              <a:t>tabla</a:t>
            </a:r>
            <a:r>
              <a:rPr lang="es-ES_tradnl" sz="1200" dirty="0"/>
              <a:t>.</a:t>
            </a:r>
          </a:p>
        </p:txBody>
      </p:sp>
      <p:sp>
        <p:nvSpPr>
          <p:cNvPr id="11" name="Rectángulo 10">
            <a:extLst>
              <a:ext uri="{FF2B5EF4-FFF2-40B4-BE49-F238E27FC236}">
                <a16:creationId xmlns:a16="http://schemas.microsoft.com/office/drawing/2014/main" id="{F78987E2-BEC5-4086-B4D8-4ACDAC1D11E3}"/>
              </a:ext>
            </a:extLst>
          </p:cNvPr>
          <p:cNvSpPr/>
          <p:nvPr/>
        </p:nvSpPr>
        <p:spPr>
          <a:xfrm>
            <a:off x="641851" y="4665496"/>
            <a:ext cx="3414895" cy="382092"/>
          </a:xfrm>
          <a:prstGeom prst="rect">
            <a:avLst/>
          </a:prstGeom>
        </p:spPr>
        <p:txBody>
          <a:bodyPr wrap="square" anchor="ctr">
            <a:spAutoFit/>
          </a:bodyPr>
          <a:lstStyle/>
          <a:p>
            <a:pPr marL="628650" lvl="1" indent="-171450">
              <a:lnSpc>
                <a:spcPct val="150000"/>
              </a:lnSpc>
              <a:buClr>
                <a:srgbClr val="801F89"/>
              </a:buClr>
              <a:buFont typeface="Arial" panose="020B0604020202020204" pitchFamily="34" charset="0"/>
              <a:buChar char="•"/>
            </a:pPr>
            <a:r>
              <a:rPr lang="es-ES_tradnl" sz="1200" dirty="0"/>
              <a:t>Cada observación o registro es una </a:t>
            </a:r>
            <a:r>
              <a:rPr lang="es-ES_tradnl" sz="1400" b="1" dirty="0"/>
              <a:t>fila</a:t>
            </a:r>
            <a:r>
              <a:rPr lang="es-ES_tradnl" sz="1400" dirty="0"/>
              <a:t>. </a:t>
            </a:r>
          </a:p>
        </p:txBody>
      </p:sp>
      <p:pic>
        <p:nvPicPr>
          <p:cNvPr id="12" name="Imagen 11">
            <a:extLst>
              <a:ext uri="{FF2B5EF4-FFF2-40B4-BE49-F238E27FC236}">
                <a16:creationId xmlns:a16="http://schemas.microsoft.com/office/drawing/2014/main" id="{7A001E63-B3F7-4B56-BB6B-E95D0B7473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1128" y="4681271"/>
            <a:ext cx="227128" cy="361969"/>
          </a:xfrm>
          <a:prstGeom prst="rect">
            <a:avLst/>
          </a:prstGeom>
        </p:spPr>
      </p:pic>
      <p:sp>
        <p:nvSpPr>
          <p:cNvPr id="13" name="Rectángulo 12">
            <a:extLst>
              <a:ext uri="{FF2B5EF4-FFF2-40B4-BE49-F238E27FC236}">
                <a16:creationId xmlns:a16="http://schemas.microsoft.com/office/drawing/2014/main" id="{494170D4-D4FF-4BDF-895D-E0973000E228}"/>
              </a:ext>
            </a:extLst>
          </p:cNvPr>
          <p:cNvSpPr/>
          <p:nvPr/>
        </p:nvSpPr>
        <p:spPr>
          <a:xfrm>
            <a:off x="641852" y="5046124"/>
            <a:ext cx="3955360" cy="340671"/>
          </a:xfrm>
          <a:prstGeom prst="rect">
            <a:avLst/>
          </a:prstGeom>
        </p:spPr>
        <p:txBody>
          <a:bodyPr wrap="square" anchor="ctr">
            <a:spAutoFit/>
          </a:bodyPr>
          <a:lstStyle/>
          <a:p>
            <a:pPr marL="628650" lvl="1" indent="-171450">
              <a:lnSpc>
                <a:spcPct val="150000"/>
              </a:lnSpc>
              <a:buClr>
                <a:srgbClr val="801F89"/>
              </a:buClr>
              <a:buFont typeface="Arial" panose="020B0604020202020204" pitchFamily="34" charset="0"/>
              <a:buChar char="•"/>
            </a:pPr>
            <a:r>
              <a:rPr lang="es-ES_tradnl" sz="1200" dirty="0"/>
              <a:t>Cada intersección de fila y columna es una </a:t>
            </a:r>
            <a:r>
              <a:rPr lang="es-ES_tradnl" sz="1200" b="1" dirty="0"/>
              <a:t>celda</a:t>
            </a:r>
            <a:r>
              <a:rPr lang="es-ES_tradnl" sz="1200" dirty="0"/>
              <a:t>.</a:t>
            </a:r>
          </a:p>
        </p:txBody>
      </p:sp>
      <p:pic>
        <p:nvPicPr>
          <p:cNvPr id="14" name="Imagen 13">
            <a:extLst>
              <a:ext uri="{FF2B5EF4-FFF2-40B4-BE49-F238E27FC236}">
                <a16:creationId xmlns:a16="http://schemas.microsoft.com/office/drawing/2014/main" id="{26EC246E-0DEE-4F1C-AB78-1395F9A35D9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1" t="43034" r="54620"/>
          <a:stretch/>
        </p:blipFill>
        <p:spPr>
          <a:xfrm>
            <a:off x="4489084" y="5457752"/>
            <a:ext cx="247763" cy="339971"/>
          </a:xfrm>
          <a:prstGeom prst="rect">
            <a:avLst/>
          </a:prstGeom>
        </p:spPr>
      </p:pic>
      <p:pic>
        <p:nvPicPr>
          <p:cNvPr id="15" name="Imagen 14">
            <a:extLst>
              <a:ext uri="{FF2B5EF4-FFF2-40B4-BE49-F238E27FC236}">
                <a16:creationId xmlns:a16="http://schemas.microsoft.com/office/drawing/2014/main" id="{DE6AC154-33E3-4B32-9E6F-B13A9B7550E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6787" y="5083646"/>
            <a:ext cx="244827" cy="295290"/>
          </a:xfrm>
          <a:prstGeom prst="rect">
            <a:avLst/>
          </a:prstGeom>
        </p:spPr>
      </p:pic>
      <p:sp>
        <p:nvSpPr>
          <p:cNvPr id="16" name="Rectángulo 15">
            <a:extLst>
              <a:ext uri="{FF2B5EF4-FFF2-40B4-BE49-F238E27FC236}">
                <a16:creationId xmlns:a16="http://schemas.microsoft.com/office/drawing/2014/main" id="{20C1D6AA-60F1-4398-87A0-27ED05A4E504}"/>
              </a:ext>
            </a:extLst>
          </p:cNvPr>
          <p:cNvSpPr/>
          <p:nvPr/>
        </p:nvSpPr>
        <p:spPr>
          <a:xfrm>
            <a:off x="641851" y="4284868"/>
            <a:ext cx="3109830" cy="382092"/>
          </a:xfrm>
          <a:prstGeom prst="rect">
            <a:avLst/>
          </a:prstGeom>
        </p:spPr>
        <p:txBody>
          <a:bodyPr wrap="square" anchor="ctr">
            <a:spAutoFit/>
          </a:bodyPr>
          <a:lstStyle/>
          <a:p>
            <a:pPr marL="628650" lvl="1" indent="-171450">
              <a:lnSpc>
                <a:spcPct val="150000"/>
              </a:lnSpc>
              <a:buClr>
                <a:srgbClr val="801F89"/>
              </a:buClr>
              <a:buFont typeface="Arial" panose="020B0604020202020204" pitchFamily="34" charset="0"/>
              <a:buChar char="•"/>
            </a:pPr>
            <a:r>
              <a:rPr lang="es-ES_tradnl" sz="1200" dirty="0"/>
              <a:t>Cada variable es una </a:t>
            </a:r>
            <a:r>
              <a:rPr lang="es-ES_tradnl" sz="1400" b="1" dirty="0"/>
              <a:t>columna</a:t>
            </a:r>
            <a:r>
              <a:rPr lang="es-ES_tradnl" sz="1400" dirty="0"/>
              <a:t>.</a:t>
            </a:r>
            <a:r>
              <a:rPr lang="es-ES_tradnl" sz="1200" dirty="0">
                <a:solidFill>
                  <a:srgbClr val="801F8A"/>
                </a:solidFill>
              </a:rPr>
              <a:t> </a:t>
            </a:r>
          </a:p>
        </p:txBody>
      </p:sp>
      <p:graphicFrame>
        <p:nvGraphicFramePr>
          <p:cNvPr id="17" name="Table 3">
            <a:extLst>
              <a:ext uri="{FF2B5EF4-FFF2-40B4-BE49-F238E27FC236}">
                <a16:creationId xmlns:a16="http://schemas.microsoft.com/office/drawing/2014/main" id="{AED5E2A4-4C41-45B3-93C4-8E5601EC2199}"/>
              </a:ext>
            </a:extLst>
          </p:cNvPr>
          <p:cNvGraphicFramePr>
            <a:graphicFrameLocks noGrp="1"/>
          </p:cNvGraphicFramePr>
          <p:nvPr>
            <p:extLst>
              <p:ext uri="{D42A27DB-BD31-4B8C-83A1-F6EECF244321}">
                <p14:modId xmlns:p14="http://schemas.microsoft.com/office/powerpoint/2010/main" val="824288218"/>
              </p:ext>
            </p:extLst>
          </p:nvPr>
        </p:nvGraphicFramePr>
        <p:xfrm>
          <a:off x="902018" y="6338305"/>
          <a:ext cx="5483542" cy="1934942"/>
        </p:xfrm>
        <a:graphic>
          <a:graphicData uri="http://schemas.openxmlformats.org/drawingml/2006/table">
            <a:tbl>
              <a:tblPr firstRow="1" firstCol="1" bandRow="1" bandCol="1">
                <a:tableStyleId>{2D5ABB26-0587-4C30-8999-92F81FD0307C}</a:tableStyleId>
              </a:tblPr>
              <a:tblGrid>
                <a:gridCol w="1079182">
                  <a:extLst>
                    <a:ext uri="{9D8B030D-6E8A-4147-A177-3AD203B41FA5}">
                      <a16:colId xmlns:a16="http://schemas.microsoft.com/office/drawing/2014/main" val="20000"/>
                    </a:ext>
                  </a:extLst>
                </a:gridCol>
                <a:gridCol w="64008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929640">
                  <a:extLst>
                    <a:ext uri="{9D8B030D-6E8A-4147-A177-3AD203B41FA5}">
                      <a16:colId xmlns:a16="http://schemas.microsoft.com/office/drawing/2014/main" val="20004"/>
                    </a:ext>
                  </a:extLst>
                </a:gridCol>
                <a:gridCol w="1005840">
                  <a:extLst>
                    <a:ext uri="{9D8B030D-6E8A-4147-A177-3AD203B41FA5}">
                      <a16:colId xmlns:a16="http://schemas.microsoft.com/office/drawing/2014/main" val="20005"/>
                    </a:ext>
                  </a:extLst>
                </a:gridCol>
              </a:tblGrid>
              <a:tr h="334707">
                <a:tc>
                  <a:txBody>
                    <a:bodyPr/>
                    <a:lstStyle/>
                    <a:p>
                      <a:pPr algn="ctr"/>
                      <a:r>
                        <a:rPr lang="es-ES_tradnl" sz="1200" b="0" noProof="0" dirty="0">
                          <a:latin typeface="+mn-lt"/>
                        </a:rPr>
                        <a:t>marca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s-ES_tradnl" sz="1200" b="0" noProof="0" dirty="0">
                          <a:latin typeface="+mn-lt"/>
                        </a:rPr>
                        <a:t>año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s-ES_tradnl" sz="1200" b="0" noProof="0" dirty="0">
                          <a:latin typeface="+mn-lt"/>
                        </a:rPr>
                        <a:t>cilindros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s-ES_tradnl" sz="1200" b="0" noProof="0" dirty="0">
                          <a:latin typeface="+mn-lt"/>
                        </a:rPr>
                        <a:t>consumo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s-ES_tradnl" sz="1200" b="0" noProof="0" dirty="0">
                          <a:latin typeface="+mn-lt"/>
                        </a:rPr>
                        <a:t>potencia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s-ES_tradnl" sz="1200" b="0" noProof="0" dirty="0" err="1">
                          <a:latin typeface="+mn-lt"/>
                        </a:rPr>
                        <a:t>aceleracion</a:t>
                      </a:r>
                      <a:endParaRPr lang="es-ES_tradnl" sz="1200" b="0" noProof="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334707">
                <a:tc>
                  <a:txBody>
                    <a:bodyPr/>
                    <a:lstStyle/>
                    <a:p>
                      <a:pPr algn="l"/>
                      <a:r>
                        <a:rPr lang="es-ES_tradnl" sz="1050" noProof="0" dirty="0">
                          <a:effectLst/>
                        </a:rPr>
                        <a:t>chevrolet chevelle malibu</a:t>
                      </a:r>
                      <a:endParaRPr lang="es-ES_tradnl" sz="1050" noProof="0" dirty="0">
                        <a:effectLst/>
                        <a:latin typeface="+mj-lt"/>
                      </a:endParaRPr>
                    </a:p>
                  </a:txBody>
                  <a:tcPr marL="72850" marR="72850" marT="36425" marB="36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_tradnl" sz="1050" noProof="0" dirty="0">
                          <a:effectLst/>
                        </a:rPr>
                        <a:t>1970</a:t>
                      </a:r>
                      <a:endParaRPr lang="es-ES_tradnl" sz="1050" noProof="0" dirty="0">
                        <a:effectLst/>
                        <a:latin typeface="+mj-lt"/>
                      </a:endParaRPr>
                    </a:p>
                  </a:txBody>
                  <a:tcPr marL="72850" marR="72850" marT="36425" marB="36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_tradnl" sz="1050" noProof="0" dirty="0">
                          <a:effectLst/>
                        </a:rPr>
                        <a:t>8</a:t>
                      </a:r>
                      <a:endParaRPr lang="es-ES_tradnl" sz="1050" noProof="0" dirty="0">
                        <a:effectLst/>
                        <a:latin typeface="+mj-lt"/>
                      </a:endParaRPr>
                    </a:p>
                  </a:txBody>
                  <a:tcPr marL="72850" marR="72850" marT="36425" marB="36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_tradnl" sz="1050" noProof="0" dirty="0">
                          <a:effectLst/>
                        </a:rPr>
                        <a:t>18</a:t>
                      </a:r>
                      <a:endParaRPr lang="es-ES_tradnl" sz="1050" noProof="0" dirty="0">
                        <a:effectLst/>
                        <a:latin typeface="+mj-lt"/>
                      </a:endParaRPr>
                    </a:p>
                  </a:txBody>
                  <a:tcPr marL="72850" marR="72850" marT="36425" marB="36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_tradnl" sz="1050" noProof="0" dirty="0">
                          <a:effectLst/>
                        </a:rPr>
                        <a:t>130</a:t>
                      </a:r>
                      <a:endParaRPr lang="es-ES_tradnl" sz="1050" noProof="0" dirty="0">
                        <a:effectLst/>
                        <a:latin typeface="+mj-lt"/>
                      </a:endParaRPr>
                    </a:p>
                  </a:txBody>
                  <a:tcPr marL="72850" marR="72850" marT="36425" marB="36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_tradnl" sz="1050" noProof="0" dirty="0">
                          <a:effectLst/>
                        </a:rPr>
                        <a:t>12</a:t>
                      </a:r>
                      <a:endParaRPr lang="es-ES_tradnl" sz="1050" noProof="0" dirty="0">
                        <a:effectLst/>
                        <a:latin typeface="+mj-lt"/>
                      </a:endParaRPr>
                    </a:p>
                  </a:txBody>
                  <a:tcPr marL="72850" marR="72850" marT="36425" marB="36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1485">
                <a:tc>
                  <a:txBody>
                    <a:bodyPr/>
                    <a:lstStyle/>
                    <a:p>
                      <a:pPr algn="l"/>
                      <a:r>
                        <a:rPr lang="es-ES_tradnl" sz="1050" noProof="0" dirty="0">
                          <a:effectLst/>
                        </a:rPr>
                        <a:t>buick skylark 320</a:t>
                      </a:r>
                      <a:endParaRPr lang="es-ES_tradnl" sz="1050" noProof="0" dirty="0">
                        <a:effectLst/>
                        <a:latin typeface="+mj-lt"/>
                      </a:endParaRPr>
                    </a:p>
                  </a:txBody>
                  <a:tcPr marL="72850" marR="72850" marT="36425" marB="36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_tradnl" sz="1050" noProof="0" dirty="0">
                          <a:effectLst/>
                        </a:rPr>
                        <a:t>1970</a:t>
                      </a:r>
                      <a:endParaRPr lang="es-ES_tradnl" sz="1050" noProof="0" dirty="0">
                        <a:effectLst/>
                        <a:latin typeface="+mj-lt"/>
                      </a:endParaRPr>
                    </a:p>
                  </a:txBody>
                  <a:tcPr marL="72850" marR="72850" marT="36425" marB="36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_tradnl" sz="1050" noProof="0" dirty="0">
                          <a:effectLst/>
                        </a:rPr>
                        <a:t>8</a:t>
                      </a:r>
                      <a:endParaRPr lang="es-ES_tradnl" sz="1050" noProof="0" dirty="0">
                        <a:effectLst/>
                        <a:latin typeface="+mj-lt"/>
                      </a:endParaRPr>
                    </a:p>
                  </a:txBody>
                  <a:tcPr marL="72850" marR="72850" marT="36425" marB="36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_tradnl" sz="1050" noProof="0" dirty="0">
                          <a:effectLst/>
                        </a:rPr>
                        <a:t>15</a:t>
                      </a:r>
                      <a:endParaRPr lang="es-ES_tradnl" sz="1050" noProof="0" dirty="0">
                        <a:effectLst/>
                        <a:latin typeface="+mj-lt"/>
                      </a:endParaRPr>
                    </a:p>
                  </a:txBody>
                  <a:tcPr marL="72850" marR="72850" marT="36425" marB="36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_tradnl" sz="1050" noProof="0" dirty="0">
                          <a:effectLst/>
                        </a:rPr>
                        <a:t>165</a:t>
                      </a:r>
                      <a:endParaRPr lang="es-ES_tradnl" sz="1050" noProof="0" dirty="0">
                        <a:effectLst/>
                        <a:latin typeface="+mj-lt"/>
                      </a:endParaRPr>
                    </a:p>
                  </a:txBody>
                  <a:tcPr marL="72850" marR="72850" marT="36425" marB="36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_tradnl" sz="1050" noProof="0" dirty="0">
                          <a:effectLst/>
                        </a:rPr>
                        <a:t>11,5</a:t>
                      </a:r>
                      <a:endParaRPr lang="es-ES_tradnl" sz="1050" noProof="0" dirty="0">
                        <a:effectLst/>
                        <a:latin typeface="+mj-lt"/>
                      </a:endParaRPr>
                    </a:p>
                  </a:txBody>
                  <a:tcPr marL="72850" marR="72850" marT="36425" marB="36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34707">
                <a:tc>
                  <a:txBody>
                    <a:bodyPr/>
                    <a:lstStyle/>
                    <a:p>
                      <a:pPr algn="l"/>
                      <a:r>
                        <a:rPr lang="es-ES_tradnl" sz="1050" noProof="0" dirty="0">
                          <a:effectLst/>
                        </a:rPr>
                        <a:t>plymouth satellite</a:t>
                      </a:r>
                      <a:endParaRPr lang="es-ES_tradnl" sz="1050" noProof="0" dirty="0">
                        <a:effectLst/>
                        <a:latin typeface="+mj-lt"/>
                      </a:endParaRPr>
                    </a:p>
                  </a:txBody>
                  <a:tcPr marL="72850" marR="72850" marT="36425" marB="36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_tradnl" sz="1050" noProof="0" dirty="0">
                          <a:effectLst/>
                        </a:rPr>
                        <a:t>1970</a:t>
                      </a:r>
                      <a:endParaRPr lang="es-ES_tradnl" sz="1050" noProof="0" dirty="0">
                        <a:effectLst/>
                        <a:latin typeface="+mj-lt"/>
                      </a:endParaRPr>
                    </a:p>
                  </a:txBody>
                  <a:tcPr marL="72850" marR="72850" marT="36425" marB="36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_tradnl" sz="1050" noProof="0" dirty="0">
                          <a:effectLst/>
                        </a:rPr>
                        <a:t>8</a:t>
                      </a:r>
                      <a:endParaRPr lang="es-ES_tradnl" sz="1050" noProof="0" dirty="0">
                        <a:effectLst/>
                        <a:latin typeface="+mj-lt"/>
                      </a:endParaRPr>
                    </a:p>
                  </a:txBody>
                  <a:tcPr marL="72850" marR="72850" marT="36425" marB="36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_tradnl" sz="1050" noProof="0" dirty="0">
                          <a:effectLst/>
                        </a:rPr>
                        <a:t>18</a:t>
                      </a:r>
                      <a:endParaRPr lang="es-ES_tradnl" sz="1050" noProof="0" dirty="0">
                        <a:effectLst/>
                        <a:latin typeface="+mj-lt"/>
                      </a:endParaRPr>
                    </a:p>
                  </a:txBody>
                  <a:tcPr marL="72850" marR="72850" marT="36425" marB="36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_tradnl" sz="1050" noProof="0" dirty="0">
                          <a:effectLst/>
                        </a:rPr>
                        <a:t>150</a:t>
                      </a:r>
                      <a:endParaRPr lang="es-ES_tradnl" sz="1050" noProof="0" dirty="0">
                        <a:effectLst/>
                        <a:latin typeface="+mj-lt"/>
                      </a:endParaRPr>
                    </a:p>
                  </a:txBody>
                  <a:tcPr marL="72850" marR="72850" marT="36425" marB="36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_tradnl" sz="1050" noProof="0" dirty="0">
                          <a:effectLst/>
                        </a:rPr>
                        <a:t>11</a:t>
                      </a:r>
                      <a:endParaRPr lang="es-ES_tradnl" sz="1050" noProof="0" dirty="0">
                        <a:effectLst/>
                        <a:latin typeface="+mj-lt"/>
                      </a:endParaRPr>
                    </a:p>
                  </a:txBody>
                  <a:tcPr marL="72850" marR="72850" marT="36425" marB="36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71485">
                <a:tc>
                  <a:txBody>
                    <a:bodyPr/>
                    <a:lstStyle/>
                    <a:p>
                      <a:pPr algn="l"/>
                      <a:r>
                        <a:rPr lang="es-ES_tradnl" sz="1050" noProof="0" dirty="0">
                          <a:effectLst/>
                        </a:rPr>
                        <a:t>amc rebel sst</a:t>
                      </a:r>
                      <a:endParaRPr lang="es-ES_tradnl" sz="1050" noProof="0" dirty="0">
                        <a:effectLst/>
                        <a:latin typeface="+mj-lt"/>
                      </a:endParaRPr>
                    </a:p>
                  </a:txBody>
                  <a:tcPr marL="72850" marR="72850" marT="36425" marB="36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_tradnl" sz="1050" noProof="0" dirty="0">
                          <a:effectLst/>
                        </a:rPr>
                        <a:t>1970</a:t>
                      </a:r>
                      <a:endParaRPr lang="es-ES_tradnl" sz="1050" noProof="0" dirty="0">
                        <a:effectLst/>
                        <a:latin typeface="+mj-lt"/>
                      </a:endParaRPr>
                    </a:p>
                  </a:txBody>
                  <a:tcPr marL="72850" marR="72850" marT="36425" marB="36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_tradnl" sz="1050" noProof="0" dirty="0">
                          <a:effectLst/>
                        </a:rPr>
                        <a:t>8</a:t>
                      </a:r>
                      <a:endParaRPr lang="es-ES_tradnl" sz="1050" noProof="0" dirty="0">
                        <a:effectLst/>
                        <a:latin typeface="+mj-lt"/>
                      </a:endParaRPr>
                    </a:p>
                  </a:txBody>
                  <a:tcPr marL="72850" marR="72850" marT="36425" marB="36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_tradnl" sz="1050" noProof="0" dirty="0">
                          <a:effectLst/>
                        </a:rPr>
                        <a:t>16</a:t>
                      </a:r>
                      <a:endParaRPr lang="es-ES_tradnl" sz="1050" noProof="0" dirty="0">
                        <a:effectLst/>
                        <a:latin typeface="+mj-lt"/>
                      </a:endParaRPr>
                    </a:p>
                  </a:txBody>
                  <a:tcPr marL="72850" marR="72850" marT="36425" marB="36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_tradnl" sz="1050" noProof="0" dirty="0">
                          <a:effectLst/>
                        </a:rPr>
                        <a:t>150</a:t>
                      </a:r>
                      <a:endParaRPr lang="es-ES_tradnl" sz="1050" noProof="0" dirty="0">
                        <a:effectLst/>
                        <a:latin typeface="+mj-lt"/>
                      </a:endParaRPr>
                    </a:p>
                  </a:txBody>
                  <a:tcPr marL="72850" marR="72850" marT="36425" marB="36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_tradnl" sz="1050" noProof="0" dirty="0">
                          <a:effectLst/>
                        </a:rPr>
                        <a:t>12</a:t>
                      </a:r>
                      <a:endParaRPr lang="es-ES_tradnl" sz="1050" noProof="0" dirty="0">
                        <a:effectLst/>
                        <a:latin typeface="+mj-lt"/>
                      </a:endParaRPr>
                    </a:p>
                  </a:txBody>
                  <a:tcPr marL="72850" marR="72850" marT="36425" marB="36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71485">
                <a:tc>
                  <a:txBody>
                    <a:bodyPr/>
                    <a:lstStyle/>
                    <a:p>
                      <a:pPr algn="l"/>
                      <a:r>
                        <a:rPr lang="es-ES_tradnl" sz="1050" noProof="0" dirty="0">
                          <a:effectLst/>
                        </a:rPr>
                        <a:t>ford torino</a:t>
                      </a:r>
                      <a:endParaRPr lang="es-ES_tradnl" sz="1050" noProof="0" dirty="0">
                        <a:effectLst/>
                        <a:latin typeface="+mj-lt"/>
                      </a:endParaRPr>
                    </a:p>
                  </a:txBody>
                  <a:tcPr marL="72850" marR="72850" marT="36425" marB="36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_tradnl" sz="1050" noProof="0" dirty="0">
                          <a:effectLst/>
                        </a:rPr>
                        <a:t>1970</a:t>
                      </a:r>
                      <a:endParaRPr lang="es-ES_tradnl" sz="1050" noProof="0" dirty="0">
                        <a:effectLst/>
                        <a:latin typeface="+mj-lt"/>
                      </a:endParaRPr>
                    </a:p>
                  </a:txBody>
                  <a:tcPr marL="72850" marR="72850" marT="36425" marB="36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_tradnl" sz="1050" noProof="0" dirty="0">
                          <a:effectLst/>
                        </a:rPr>
                        <a:t>8</a:t>
                      </a:r>
                      <a:endParaRPr lang="es-ES_tradnl" sz="1050" noProof="0" dirty="0">
                        <a:effectLst/>
                        <a:latin typeface="+mj-lt"/>
                      </a:endParaRPr>
                    </a:p>
                  </a:txBody>
                  <a:tcPr marL="72850" marR="72850" marT="36425" marB="36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_tradnl" sz="1050" noProof="0" dirty="0">
                          <a:effectLst/>
                        </a:rPr>
                        <a:t>17</a:t>
                      </a:r>
                      <a:endParaRPr lang="es-ES_tradnl" sz="1050" noProof="0" dirty="0">
                        <a:effectLst/>
                        <a:latin typeface="+mj-lt"/>
                      </a:endParaRPr>
                    </a:p>
                  </a:txBody>
                  <a:tcPr marL="72850" marR="72850" marT="36425" marB="36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_tradnl" sz="1050" noProof="0" dirty="0">
                          <a:effectLst/>
                        </a:rPr>
                        <a:t>140</a:t>
                      </a:r>
                      <a:endParaRPr lang="es-ES_tradnl" sz="1050" noProof="0" dirty="0">
                        <a:effectLst/>
                        <a:latin typeface="+mj-lt"/>
                      </a:endParaRPr>
                    </a:p>
                  </a:txBody>
                  <a:tcPr marL="72850" marR="72850" marT="36425" marB="36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_tradnl" sz="1050" noProof="0" dirty="0">
                          <a:effectLst/>
                        </a:rPr>
                        <a:t>10,5</a:t>
                      </a:r>
                      <a:endParaRPr lang="es-ES_tradnl" sz="1050" noProof="0" dirty="0">
                        <a:effectLst/>
                        <a:latin typeface="+mj-lt"/>
                      </a:endParaRPr>
                    </a:p>
                  </a:txBody>
                  <a:tcPr marL="72850" marR="72850" marT="36425" marB="36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sp>
        <p:nvSpPr>
          <p:cNvPr id="18" name="CuadroTexto 17">
            <a:extLst>
              <a:ext uri="{FF2B5EF4-FFF2-40B4-BE49-F238E27FC236}">
                <a16:creationId xmlns:a16="http://schemas.microsoft.com/office/drawing/2014/main" id="{68BA8976-F291-40AD-A4D8-8ADFC033A7FF}"/>
              </a:ext>
            </a:extLst>
          </p:cNvPr>
          <p:cNvSpPr txBox="1"/>
          <p:nvPr/>
        </p:nvSpPr>
        <p:spPr>
          <a:xfrm>
            <a:off x="632153" y="5946347"/>
            <a:ext cx="3244516" cy="276999"/>
          </a:xfrm>
          <a:prstGeom prst="rect">
            <a:avLst/>
          </a:prstGeom>
          <a:noFill/>
        </p:spPr>
        <p:txBody>
          <a:bodyPr wrap="square" rtlCol="0">
            <a:spAutoFit/>
          </a:bodyPr>
          <a:lstStyle/>
          <a:p>
            <a:pPr marL="171450" indent="-171450">
              <a:buClr>
                <a:srgbClr val="7030A0"/>
              </a:buClr>
              <a:buFont typeface="Wingdings" panose="05000000000000000000" pitchFamily="2" charset="2"/>
              <a:buChar char="§"/>
            </a:pPr>
            <a:r>
              <a:rPr lang="es-ES_tradnl" sz="1200" b="1" dirty="0"/>
              <a:t>Ejemplo</a:t>
            </a:r>
            <a:r>
              <a:rPr lang="es-ES" sz="1200" b="1" dirty="0"/>
              <a:t>:</a:t>
            </a:r>
            <a:r>
              <a:rPr lang="es-ES" sz="1200" b="1" dirty="0">
                <a:solidFill>
                  <a:srgbClr val="FF5100"/>
                </a:solidFill>
              </a:rPr>
              <a:t> </a:t>
            </a:r>
            <a:r>
              <a:rPr lang="es-ES_tradnl" sz="1200" dirty="0"/>
              <a:t>Características de coches clásicos</a:t>
            </a:r>
            <a:r>
              <a:rPr lang="es-ES_tradnl" sz="1200" baseline="30000" dirty="0"/>
              <a:t>1</a:t>
            </a:r>
            <a:endParaRPr lang="es-ES" sz="1200" dirty="0"/>
          </a:p>
        </p:txBody>
      </p:sp>
      <p:sp>
        <p:nvSpPr>
          <p:cNvPr id="20" name="TextBox 3">
            <a:extLst>
              <a:ext uri="{FF2B5EF4-FFF2-40B4-BE49-F238E27FC236}">
                <a16:creationId xmlns:a16="http://schemas.microsoft.com/office/drawing/2014/main" id="{E83C79E1-975F-4AB4-A552-ABE14AEE9A4A}"/>
              </a:ext>
            </a:extLst>
          </p:cNvPr>
          <p:cNvSpPr txBox="1"/>
          <p:nvPr/>
        </p:nvSpPr>
        <p:spPr>
          <a:xfrm>
            <a:off x="902018" y="8642207"/>
            <a:ext cx="5895075" cy="230832"/>
          </a:xfrm>
          <a:prstGeom prst="rect">
            <a:avLst/>
          </a:prstGeom>
          <a:noFill/>
        </p:spPr>
        <p:txBody>
          <a:bodyPr wrap="square" rtlCol="0">
            <a:spAutoFit/>
          </a:bodyPr>
          <a:lstStyle/>
          <a:p>
            <a:r>
              <a:rPr lang="es-ES_tradnl" sz="900" dirty="0"/>
              <a:t>(1) Adaptación del "Auto MGP Dataset". Disponible en: </a:t>
            </a:r>
            <a:r>
              <a:rPr lang="es-ES" sz="900" dirty="0">
                <a:hlinkClick r:id="rId7"/>
              </a:rPr>
              <a:t>https://archive.ics.uci.edu/ml/datasets/auto+mpg</a:t>
            </a:r>
            <a:endParaRPr lang="es-ES_tradnl" sz="900" dirty="0"/>
          </a:p>
        </p:txBody>
      </p:sp>
    </p:spTree>
    <p:extLst>
      <p:ext uri="{BB962C8B-B14F-4D97-AF65-F5344CB8AC3E}">
        <p14:creationId xmlns:p14="http://schemas.microsoft.com/office/powerpoint/2010/main" val="13711193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36743F80-3F31-4E9B-8E2B-CE260198231A}"/>
              </a:ext>
            </a:extLst>
          </p:cNvPr>
          <p:cNvSpPr>
            <a:spLocks noGrp="1"/>
          </p:cNvSpPr>
          <p:nvPr>
            <p:ph type="sldNum" sz="quarter" idx="12"/>
          </p:nvPr>
        </p:nvSpPr>
        <p:spPr/>
        <p:txBody>
          <a:bodyPr/>
          <a:lstStyle/>
          <a:p>
            <a:fld id="{B0B223AA-581B-472F-BB2F-AB3AEAB0FF05}" type="slidenum">
              <a:rPr lang="es-ES" smtClean="0"/>
              <a:t>60</a:t>
            </a:fld>
            <a:endParaRPr lang="es-ES" dirty="0"/>
          </a:p>
        </p:txBody>
      </p:sp>
      <p:sp>
        <p:nvSpPr>
          <p:cNvPr id="3" name="CuadroTexto 2">
            <a:extLst>
              <a:ext uri="{FF2B5EF4-FFF2-40B4-BE49-F238E27FC236}">
                <a16:creationId xmlns:a16="http://schemas.microsoft.com/office/drawing/2014/main" id="{965EC66D-FDEB-48C0-9CB1-67866C4E6A42}"/>
              </a:ext>
            </a:extLst>
          </p:cNvPr>
          <p:cNvSpPr txBox="1"/>
          <p:nvPr/>
        </p:nvSpPr>
        <p:spPr>
          <a:xfrm>
            <a:off x="-68815" y="2805240"/>
            <a:ext cx="884791" cy="769441"/>
          </a:xfrm>
          <a:prstGeom prst="rect">
            <a:avLst/>
          </a:prstGeom>
          <a:noFill/>
        </p:spPr>
        <p:txBody>
          <a:bodyPr wrap="square" rtlCol="0">
            <a:spAutoFit/>
          </a:bodyPr>
          <a:lstStyle/>
          <a:p>
            <a:pPr algn="ctr"/>
            <a:r>
              <a:rPr lang="es-ES" sz="4400" spc="-150" dirty="0">
                <a:solidFill>
                  <a:schemeClr val="bg1"/>
                </a:solidFill>
                <a:latin typeface="Neutra Text" panose="02000000000000000000" pitchFamily="50" charset="0"/>
              </a:rPr>
              <a:t>08</a:t>
            </a:r>
          </a:p>
        </p:txBody>
      </p:sp>
      <p:sp>
        <p:nvSpPr>
          <p:cNvPr id="4" name="CuadroTexto 3">
            <a:extLst>
              <a:ext uri="{FF2B5EF4-FFF2-40B4-BE49-F238E27FC236}">
                <a16:creationId xmlns:a16="http://schemas.microsoft.com/office/drawing/2014/main" id="{0F5AB4DF-8289-4E3C-AAF9-50CDE96F0237}"/>
              </a:ext>
            </a:extLst>
          </p:cNvPr>
          <p:cNvSpPr txBox="1"/>
          <p:nvPr/>
        </p:nvSpPr>
        <p:spPr>
          <a:xfrm>
            <a:off x="1036947" y="1539339"/>
            <a:ext cx="5407396" cy="2492990"/>
          </a:xfrm>
          <a:prstGeom prst="rect">
            <a:avLst/>
          </a:prstGeom>
          <a:noFill/>
        </p:spPr>
        <p:txBody>
          <a:bodyPr wrap="square" rtlCol="0">
            <a:spAutoFit/>
          </a:bodyPr>
          <a:lstStyle/>
          <a:p>
            <a:pPr marL="171450" indent="-171450" algn="just">
              <a:buClr>
                <a:srgbClr val="7030A0"/>
              </a:buClr>
              <a:buFont typeface="Wingdings" panose="05000000000000000000" pitchFamily="2" charset="2"/>
              <a:buChar char="§"/>
            </a:pPr>
            <a:r>
              <a:rPr lang="es-ES" sz="1200" dirty="0" err="1">
                <a:hlinkClick r:id="rId2"/>
              </a:rPr>
              <a:t>Datahub</a:t>
            </a:r>
            <a:r>
              <a:rPr lang="es-ES" sz="1200" dirty="0"/>
              <a:t> es una plataforma web que da soporte integral a flujos de trabajo para la preparación y publicación de  Datos Abiertos. Está diseñada para preparar, catalogar y publicar datos de alta calidad haciendo uso del conjunto de </a:t>
            </a:r>
            <a:r>
              <a:rPr lang="es-ES" sz="1200" dirty="0">
                <a:hlinkClick r:id="rId3"/>
              </a:rPr>
              <a:t>herramientas Frictionless Data</a:t>
            </a:r>
            <a:r>
              <a:rPr lang="es-ES" sz="1200" dirty="0"/>
              <a:t>.</a:t>
            </a:r>
            <a:endParaRPr lang="es-ES" sz="1200" baseline="30000" dirty="0"/>
          </a:p>
          <a:p>
            <a:pPr marL="171450" indent="-171450" algn="just">
              <a:buClr>
                <a:srgbClr val="7030A0"/>
              </a:buClr>
              <a:buFont typeface="Wingdings" panose="05000000000000000000" pitchFamily="2" charset="2"/>
              <a:buChar char="§"/>
            </a:pPr>
            <a:endParaRPr lang="es-ES" sz="1200" dirty="0"/>
          </a:p>
          <a:p>
            <a:pPr marL="171450" indent="-171450" algn="just">
              <a:buClr>
                <a:srgbClr val="7030A0"/>
              </a:buClr>
              <a:buFont typeface="Wingdings" panose="05000000000000000000" pitchFamily="2" charset="2"/>
              <a:buChar char="§"/>
            </a:pPr>
            <a:r>
              <a:rPr lang="es-ES" sz="1200" dirty="0"/>
              <a:t>El conjunto de herramientas </a:t>
            </a:r>
            <a:r>
              <a:rPr lang="es-ES" sz="1200" dirty="0" err="1"/>
              <a:t>Frictionless</a:t>
            </a:r>
            <a:r>
              <a:rPr lang="es-ES" sz="1200" dirty="0"/>
              <a:t> Data, es una colección de especificaciones y aplicaciones para la preparación de archivos de datos, entre las que se encuentra “</a:t>
            </a:r>
            <a:r>
              <a:rPr lang="es-ES" sz="1200" dirty="0" err="1"/>
              <a:t>Goodtables</a:t>
            </a:r>
            <a:r>
              <a:rPr lang="es-ES" sz="1200" dirty="0"/>
              <a:t>”, descrita en el apartado “</a:t>
            </a:r>
            <a:r>
              <a:rPr lang="es-ES_tradnl" sz="1200" dirty="0" err="1"/>
              <a:t>Toolbox</a:t>
            </a:r>
            <a:r>
              <a:rPr lang="es-ES_tradnl" sz="1200" dirty="0"/>
              <a:t> para archivos CSV” de esta</a:t>
            </a:r>
            <a:r>
              <a:rPr lang="es-ES" sz="1200" dirty="0"/>
              <a:t> guía.</a:t>
            </a:r>
          </a:p>
          <a:p>
            <a:pPr marL="171450" indent="-171450" algn="just">
              <a:buClr>
                <a:srgbClr val="7030A0"/>
              </a:buClr>
              <a:buFont typeface="Wingdings" panose="05000000000000000000" pitchFamily="2" charset="2"/>
              <a:buChar char="§"/>
            </a:pPr>
            <a:endParaRPr lang="es-ES" sz="1200" dirty="0"/>
          </a:p>
          <a:p>
            <a:pPr marL="171450" indent="-171450" algn="just">
              <a:buClr>
                <a:srgbClr val="7030A0"/>
              </a:buClr>
              <a:buFont typeface="Wingdings" panose="05000000000000000000" pitchFamily="2" charset="2"/>
              <a:buChar char="§"/>
            </a:pPr>
            <a:endParaRPr lang="es-ES_tradnl" sz="1200" dirty="0"/>
          </a:p>
          <a:p>
            <a:pPr marL="171450" indent="-171450" algn="just">
              <a:buClr>
                <a:srgbClr val="7030A0"/>
              </a:buClr>
              <a:buFont typeface="Wingdings" panose="05000000000000000000" pitchFamily="2" charset="2"/>
              <a:buChar char="§"/>
            </a:pPr>
            <a:endParaRPr lang="es-ES" sz="1200" dirty="0"/>
          </a:p>
          <a:p>
            <a:pPr marL="171450" indent="-171450">
              <a:buClr>
                <a:srgbClr val="7030A0"/>
              </a:buClr>
              <a:buFont typeface="Wingdings" panose="05000000000000000000" pitchFamily="2" charset="2"/>
              <a:buChar char="§"/>
            </a:pPr>
            <a:endParaRPr lang="es-ES" sz="1200" dirty="0"/>
          </a:p>
        </p:txBody>
      </p:sp>
      <p:pic>
        <p:nvPicPr>
          <p:cNvPr id="5" name="Imagen 4">
            <a:extLst>
              <a:ext uri="{FF2B5EF4-FFF2-40B4-BE49-F238E27FC236}">
                <a16:creationId xmlns:a16="http://schemas.microsoft.com/office/drawing/2014/main" id="{8AC03D53-E352-469D-BBC0-1EE712152198}"/>
              </a:ext>
            </a:extLst>
          </p:cNvPr>
          <p:cNvPicPr>
            <a:picLocks noChangeAspect="1"/>
          </p:cNvPicPr>
          <p:nvPr/>
        </p:nvPicPr>
        <p:blipFill rotWithShape="1">
          <a:blip r:embed="rId4">
            <a:extLst>
              <a:ext uri="{28A0092B-C50C-407E-A947-70E740481C1C}">
                <a14:useLocalDpi xmlns:a14="http://schemas.microsoft.com/office/drawing/2010/main" val="0"/>
              </a:ext>
            </a:extLst>
          </a:blip>
          <a:srcRect l="3314" t="2" r="47484" b="17003"/>
          <a:stretch/>
        </p:blipFill>
        <p:spPr>
          <a:xfrm flipH="1">
            <a:off x="14514" y="4998945"/>
            <a:ext cx="589370" cy="3230655"/>
          </a:xfrm>
          <a:prstGeom prst="rect">
            <a:avLst/>
          </a:prstGeom>
        </p:spPr>
      </p:pic>
      <p:sp>
        <p:nvSpPr>
          <p:cNvPr id="6" name="CuadroTexto 5">
            <a:extLst>
              <a:ext uri="{FF2B5EF4-FFF2-40B4-BE49-F238E27FC236}">
                <a16:creationId xmlns:a16="http://schemas.microsoft.com/office/drawing/2014/main" id="{36C47165-F913-46EA-9466-E300CE2A2288}"/>
              </a:ext>
            </a:extLst>
          </p:cNvPr>
          <p:cNvSpPr txBox="1"/>
          <p:nvPr/>
        </p:nvSpPr>
        <p:spPr>
          <a:xfrm>
            <a:off x="927164" y="1041637"/>
            <a:ext cx="4076635" cy="369332"/>
          </a:xfrm>
          <a:prstGeom prst="rect">
            <a:avLst/>
          </a:prstGeom>
          <a:noFill/>
        </p:spPr>
        <p:txBody>
          <a:bodyPr wrap="square" rtlCol="0">
            <a:spAutoFit/>
          </a:bodyPr>
          <a:lstStyle/>
          <a:p>
            <a:pPr marL="285750" indent="-285750">
              <a:buClr>
                <a:srgbClr val="801F89"/>
              </a:buClr>
              <a:buBlip>
                <a:blip r:embed="rId5"/>
              </a:buBlip>
            </a:pPr>
            <a:r>
              <a:rPr lang="es-ES" dirty="0">
                <a:solidFill>
                  <a:srgbClr val="FF5100"/>
                </a:solidFill>
                <a:latin typeface="Neutra Text" panose="02000000000000000000" pitchFamily="50" charset="0"/>
              </a:rPr>
              <a:t>datahub.io</a:t>
            </a:r>
            <a:endParaRPr lang="es-ES" spc="-150" dirty="0">
              <a:solidFill>
                <a:srgbClr val="FF5100"/>
              </a:solidFill>
              <a:latin typeface="Neutra Text" panose="02000000000000000000" pitchFamily="50" charset="0"/>
            </a:endParaRPr>
          </a:p>
        </p:txBody>
      </p:sp>
      <p:sp>
        <p:nvSpPr>
          <p:cNvPr id="7" name="Rectángulo 6">
            <a:extLst>
              <a:ext uri="{FF2B5EF4-FFF2-40B4-BE49-F238E27FC236}">
                <a16:creationId xmlns:a16="http://schemas.microsoft.com/office/drawing/2014/main" id="{D0CA11E5-C8B9-4AE3-9864-B7BBDCD0D856}"/>
              </a:ext>
            </a:extLst>
          </p:cNvPr>
          <p:cNvSpPr/>
          <p:nvPr/>
        </p:nvSpPr>
        <p:spPr>
          <a:xfrm>
            <a:off x="1017813" y="3316690"/>
            <a:ext cx="2305958" cy="3600986"/>
          </a:xfrm>
          <a:prstGeom prst="rect">
            <a:avLst/>
          </a:prstGeom>
        </p:spPr>
        <p:txBody>
          <a:bodyPr wrap="square">
            <a:spAutoFit/>
          </a:bodyPr>
          <a:lstStyle/>
          <a:p>
            <a:pPr marL="171450" indent="-171450" algn="just">
              <a:buClr>
                <a:srgbClr val="7030A0"/>
              </a:buClr>
              <a:buFont typeface="Wingdings" panose="05000000000000000000" pitchFamily="2" charset="2"/>
              <a:buChar char="§"/>
            </a:pPr>
            <a:r>
              <a:rPr lang="es-ES" sz="1200" dirty="0" err="1"/>
              <a:t>Datahub</a:t>
            </a:r>
            <a:r>
              <a:rPr lang="es-ES" sz="1200" dirty="0"/>
              <a:t>, contiene colecciones de datos compatibles con  Datos Abiertos de alto valor como: cambio climático, datos económicos e indicadores, estadística, logística, registros empresariales con origen en fuentes oficiales.</a:t>
            </a:r>
          </a:p>
          <a:p>
            <a:pPr marL="171450" indent="-171450" algn="just">
              <a:buClr>
                <a:srgbClr val="7030A0"/>
              </a:buClr>
              <a:buFont typeface="Wingdings" panose="05000000000000000000" pitchFamily="2" charset="2"/>
              <a:buChar char="§"/>
            </a:pPr>
            <a:endParaRPr lang="es-ES" sz="1200" dirty="0"/>
          </a:p>
          <a:p>
            <a:pPr marL="171450" indent="-171450" algn="just">
              <a:buClr>
                <a:srgbClr val="7030A0"/>
              </a:buClr>
              <a:buFont typeface="Wingdings" panose="05000000000000000000" pitchFamily="2" charset="2"/>
              <a:buChar char="§"/>
            </a:pPr>
            <a:r>
              <a:rPr lang="es-ES" sz="1200" dirty="0"/>
              <a:t>Cada entrada de datos disponible contiene un conjunto de elementos para mostrar las propiedades del </a:t>
            </a:r>
            <a:r>
              <a:rPr lang="es-ES" sz="1200" dirty="0" err="1"/>
              <a:t>dataset</a:t>
            </a:r>
            <a:r>
              <a:rPr lang="es-ES" sz="1200" dirty="0"/>
              <a:t> (esquema y recursos de datos), opciones de descarga de datos en diversos formatos, entre ellos CSV, vistas de las tablas de datos y visualizaciones simples. </a:t>
            </a:r>
          </a:p>
        </p:txBody>
      </p:sp>
      <p:pic>
        <p:nvPicPr>
          <p:cNvPr id="8" name="Imagen 7">
            <a:extLst>
              <a:ext uri="{FF2B5EF4-FFF2-40B4-BE49-F238E27FC236}">
                <a16:creationId xmlns:a16="http://schemas.microsoft.com/office/drawing/2014/main" id="{7181165C-BC94-4418-9EAA-47190F04454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525608" y="3157254"/>
            <a:ext cx="2711837" cy="3591492"/>
          </a:xfrm>
          <a:prstGeom prst="rect">
            <a:avLst/>
          </a:prstGeom>
          <a:ln>
            <a:noFill/>
          </a:ln>
          <a:effectLst>
            <a:outerShdw blurRad="50800" dist="38100" dir="2700000" algn="tl" rotWithShape="0">
              <a:prstClr val="black">
                <a:alpha val="40000"/>
              </a:prstClr>
            </a:outerShdw>
          </a:effectLst>
        </p:spPr>
      </p:pic>
      <p:sp>
        <p:nvSpPr>
          <p:cNvPr id="9" name="Rectángulo 8">
            <a:extLst>
              <a:ext uri="{FF2B5EF4-FFF2-40B4-BE49-F238E27FC236}">
                <a16:creationId xmlns:a16="http://schemas.microsoft.com/office/drawing/2014/main" id="{740B2F31-ACF3-4718-8DE1-202545001F16}"/>
              </a:ext>
            </a:extLst>
          </p:cNvPr>
          <p:cNvSpPr/>
          <p:nvPr/>
        </p:nvSpPr>
        <p:spPr>
          <a:xfrm>
            <a:off x="1032328" y="6738596"/>
            <a:ext cx="5407396" cy="830997"/>
          </a:xfrm>
          <a:prstGeom prst="rect">
            <a:avLst/>
          </a:prstGeom>
        </p:spPr>
        <p:txBody>
          <a:bodyPr wrap="square">
            <a:spAutoFit/>
          </a:bodyPr>
          <a:lstStyle/>
          <a:p>
            <a:pPr marL="171450" indent="-171450" algn="just">
              <a:buClr>
                <a:srgbClr val="7030A0"/>
              </a:buClr>
              <a:buFont typeface="Wingdings" panose="05000000000000000000" pitchFamily="2" charset="2"/>
              <a:buChar char="§"/>
            </a:pPr>
            <a:endParaRPr lang="es-ES" sz="1200" dirty="0"/>
          </a:p>
          <a:p>
            <a:pPr marL="171450" indent="-171450" algn="just">
              <a:buClr>
                <a:srgbClr val="7030A0"/>
              </a:buClr>
              <a:buFont typeface="Wingdings" panose="05000000000000000000" pitchFamily="2" charset="2"/>
              <a:buChar char="§"/>
            </a:pPr>
            <a:r>
              <a:rPr lang="es-ES" sz="1200" dirty="0"/>
              <a:t>Proporciona, además, acceso directo para importar los datos utilizando una variedad de herramientas habituales en el contexto profesional: R, Python, JavaScript y SQL.</a:t>
            </a:r>
          </a:p>
        </p:txBody>
      </p:sp>
    </p:spTree>
    <p:extLst>
      <p:ext uri="{BB962C8B-B14F-4D97-AF65-F5344CB8AC3E}">
        <p14:creationId xmlns:p14="http://schemas.microsoft.com/office/powerpoint/2010/main" val="29949725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4C339281-27F7-4DA0-92CC-A369BF786881}"/>
              </a:ext>
            </a:extLst>
          </p:cNvPr>
          <p:cNvSpPr>
            <a:spLocks noGrp="1"/>
          </p:cNvSpPr>
          <p:nvPr>
            <p:ph type="sldNum" sz="quarter" idx="12"/>
          </p:nvPr>
        </p:nvSpPr>
        <p:spPr/>
        <p:txBody>
          <a:bodyPr/>
          <a:lstStyle/>
          <a:p>
            <a:fld id="{B0B223AA-581B-472F-BB2F-AB3AEAB0FF05}" type="slidenum">
              <a:rPr lang="es-ES" smtClean="0"/>
              <a:t>61</a:t>
            </a:fld>
            <a:endParaRPr lang="es-ES" dirty="0"/>
          </a:p>
        </p:txBody>
      </p:sp>
      <p:sp>
        <p:nvSpPr>
          <p:cNvPr id="3" name="CuadroTexto 2">
            <a:extLst>
              <a:ext uri="{FF2B5EF4-FFF2-40B4-BE49-F238E27FC236}">
                <a16:creationId xmlns:a16="http://schemas.microsoft.com/office/drawing/2014/main" id="{77A5BEA0-2733-42E8-87B4-AE0E18462969}"/>
              </a:ext>
            </a:extLst>
          </p:cNvPr>
          <p:cNvSpPr txBox="1"/>
          <p:nvPr/>
        </p:nvSpPr>
        <p:spPr>
          <a:xfrm>
            <a:off x="-68815" y="2819528"/>
            <a:ext cx="884791" cy="769441"/>
          </a:xfrm>
          <a:prstGeom prst="rect">
            <a:avLst/>
          </a:prstGeom>
          <a:noFill/>
        </p:spPr>
        <p:txBody>
          <a:bodyPr wrap="square" rtlCol="0">
            <a:spAutoFit/>
          </a:bodyPr>
          <a:lstStyle/>
          <a:p>
            <a:pPr algn="ctr"/>
            <a:r>
              <a:rPr lang="es-ES" sz="4400" spc="-150" dirty="0">
                <a:solidFill>
                  <a:schemeClr val="bg1"/>
                </a:solidFill>
                <a:latin typeface="Neutra Text" panose="02000000000000000000" pitchFamily="50" charset="0"/>
              </a:rPr>
              <a:t>08</a:t>
            </a:r>
          </a:p>
        </p:txBody>
      </p:sp>
      <p:sp>
        <p:nvSpPr>
          <p:cNvPr id="5" name="CuadroTexto 4">
            <a:extLst>
              <a:ext uri="{FF2B5EF4-FFF2-40B4-BE49-F238E27FC236}">
                <a16:creationId xmlns:a16="http://schemas.microsoft.com/office/drawing/2014/main" id="{951E9B52-B255-48D6-BECA-8198AF25EDB0}"/>
              </a:ext>
            </a:extLst>
          </p:cNvPr>
          <p:cNvSpPr txBox="1"/>
          <p:nvPr/>
        </p:nvSpPr>
        <p:spPr>
          <a:xfrm>
            <a:off x="1068639" y="1149268"/>
            <a:ext cx="5401434" cy="1446550"/>
          </a:xfrm>
          <a:prstGeom prst="rect">
            <a:avLst/>
          </a:prstGeom>
          <a:noFill/>
        </p:spPr>
        <p:txBody>
          <a:bodyPr wrap="square" rtlCol="0">
            <a:spAutoFit/>
          </a:bodyPr>
          <a:lstStyle/>
          <a:p>
            <a:pPr marL="171450" indent="-171450" algn="just">
              <a:buClr>
                <a:srgbClr val="7030A0"/>
              </a:buClr>
              <a:buFont typeface="Wingdings" panose="05000000000000000000" pitchFamily="2" charset="2"/>
              <a:buChar char="§"/>
            </a:pPr>
            <a:r>
              <a:rPr lang="es-ES" sz="1200" dirty="0"/>
              <a:t>Un </a:t>
            </a:r>
            <a:r>
              <a:rPr lang="es-ES" sz="1600" dirty="0"/>
              <a:t>ejemplo</a:t>
            </a:r>
            <a:r>
              <a:rPr lang="es-ES" sz="1200" dirty="0"/>
              <a:t> de </a:t>
            </a:r>
            <a:r>
              <a:rPr lang="es-ES" sz="1200" dirty="0">
                <a:hlinkClick r:id="rId2"/>
              </a:rPr>
              <a:t>dataset</a:t>
            </a:r>
            <a:r>
              <a:rPr lang="es-ES" sz="1200" dirty="0"/>
              <a:t> en formato CSV disponible en la plataforma es el que muestra la tendencia de Dióxido de Carbono en la atmósfera, con origen en el “US </a:t>
            </a:r>
            <a:r>
              <a:rPr lang="es-ES" sz="1200" dirty="0" err="1"/>
              <a:t>Government's</a:t>
            </a:r>
            <a:r>
              <a:rPr lang="es-ES" sz="1200" dirty="0"/>
              <a:t> </a:t>
            </a:r>
            <a:r>
              <a:rPr lang="es-ES" sz="1200" dirty="0" err="1"/>
              <a:t>Earth</a:t>
            </a:r>
            <a:r>
              <a:rPr lang="es-ES" sz="1200" dirty="0"/>
              <a:t> </a:t>
            </a:r>
            <a:r>
              <a:rPr lang="es-ES" sz="1200" dirty="0" err="1"/>
              <a:t>System</a:t>
            </a:r>
            <a:r>
              <a:rPr lang="es-ES" sz="1200" dirty="0"/>
              <a:t> </a:t>
            </a:r>
            <a:r>
              <a:rPr lang="es-ES" sz="1200" dirty="0" err="1"/>
              <a:t>Research</a:t>
            </a:r>
            <a:r>
              <a:rPr lang="es-ES" sz="1200" dirty="0"/>
              <a:t> </a:t>
            </a:r>
            <a:r>
              <a:rPr lang="es-ES" sz="1200" dirty="0" err="1"/>
              <a:t>Laboratory</a:t>
            </a:r>
            <a:r>
              <a:rPr lang="es-ES" sz="1200" dirty="0"/>
              <a:t>”.</a:t>
            </a:r>
            <a:endParaRPr lang="es-ES" sz="1200" baseline="30000" dirty="0"/>
          </a:p>
          <a:p>
            <a:pPr marL="171450" indent="-171450" algn="just">
              <a:buClr>
                <a:srgbClr val="7030A0"/>
              </a:buClr>
              <a:buFont typeface="Wingdings" panose="05000000000000000000" pitchFamily="2" charset="2"/>
              <a:buChar char="§"/>
            </a:pPr>
            <a:endParaRPr lang="es-ES" sz="1200" dirty="0"/>
          </a:p>
          <a:p>
            <a:pPr marL="171450" indent="-171450" algn="just">
              <a:buClr>
                <a:srgbClr val="7030A0"/>
              </a:buClr>
              <a:buFont typeface="Wingdings" panose="05000000000000000000" pitchFamily="2" charset="2"/>
              <a:buChar char="§"/>
            </a:pPr>
            <a:endParaRPr lang="es-ES_tradnl" sz="1200" dirty="0"/>
          </a:p>
          <a:p>
            <a:pPr marL="171450" indent="-171450" algn="just">
              <a:buClr>
                <a:srgbClr val="7030A0"/>
              </a:buClr>
              <a:buFont typeface="Wingdings" panose="05000000000000000000" pitchFamily="2" charset="2"/>
              <a:buChar char="§"/>
            </a:pPr>
            <a:endParaRPr lang="es-ES" sz="1200" dirty="0"/>
          </a:p>
          <a:p>
            <a:pPr marL="171450" indent="-171450">
              <a:buClr>
                <a:srgbClr val="7030A0"/>
              </a:buClr>
              <a:buFont typeface="Wingdings" panose="05000000000000000000" pitchFamily="2" charset="2"/>
              <a:buChar char="§"/>
            </a:pPr>
            <a:endParaRPr lang="es-ES" sz="1200" dirty="0"/>
          </a:p>
        </p:txBody>
      </p:sp>
      <p:sp>
        <p:nvSpPr>
          <p:cNvPr id="6" name="CuadroTexto 5">
            <a:extLst>
              <a:ext uri="{FF2B5EF4-FFF2-40B4-BE49-F238E27FC236}">
                <a16:creationId xmlns:a16="http://schemas.microsoft.com/office/drawing/2014/main" id="{EF181D07-B2A9-407A-9AF7-A983D99B1FEC}"/>
              </a:ext>
            </a:extLst>
          </p:cNvPr>
          <p:cNvSpPr txBox="1"/>
          <p:nvPr/>
        </p:nvSpPr>
        <p:spPr>
          <a:xfrm>
            <a:off x="3810000" y="854198"/>
            <a:ext cx="2832100" cy="461665"/>
          </a:xfrm>
          <a:prstGeom prst="rect">
            <a:avLst/>
          </a:prstGeom>
          <a:noFill/>
        </p:spPr>
        <p:txBody>
          <a:bodyPr wrap="square" rtlCol="0">
            <a:spAutoFit/>
          </a:bodyPr>
          <a:lstStyle/>
          <a:p>
            <a:endParaRPr lang="es-ES" sz="1200" dirty="0"/>
          </a:p>
          <a:p>
            <a:endParaRPr lang="es-ES" sz="1200" dirty="0"/>
          </a:p>
        </p:txBody>
      </p:sp>
      <p:pic>
        <p:nvPicPr>
          <p:cNvPr id="7" name="Imagen 6">
            <a:extLst>
              <a:ext uri="{FF2B5EF4-FFF2-40B4-BE49-F238E27FC236}">
                <a16:creationId xmlns:a16="http://schemas.microsoft.com/office/drawing/2014/main" id="{561DC598-012A-4B3D-9E2F-2EBFA9AC9824}"/>
              </a:ext>
            </a:extLst>
          </p:cNvPr>
          <p:cNvPicPr>
            <a:picLocks noChangeAspect="1"/>
          </p:cNvPicPr>
          <p:nvPr/>
        </p:nvPicPr>
        <p:blipFill rotWithShape="1">
          <a:blip r:embed="rId3">
            <a:extLst>
              <a:ext uri="{28A0092B-C50C-407E-A947-70E740481C1C}">
                <a14:useLocalDpi xmlns:a14="http://schemas.microsoft.com/office/drawing/2010/main" val="0"/>
              </a:ext>
            </a:extLst>
          </a:blip>
          <a:srcRect l="3314" t="2" r="47484" b="17003"/>
          <a:stretch/>
        </p:blipFill>
        <p:spPr>
          <a:xfrm flipH="1">
            <a:off x="14514" y="4998945"/>
            <a:ext cx="589370" cy="3230655"/>
          </a:xfrm>
          <a:prstGeom prst="rect">
            <a:avLst/>
          </a:prstGeom>
        </p:spPr>
      </p:pic>
      <p:pic>
        <p:nvPicPr>
          <p:cNvPr id="9" name="Imagen 8">
            <a:extLst>
              <a:ext uri="{FF2B5EF4-FFF2-40B4-BE49-F238E27FC236}">
                <a16:creationId xmlns:a16="http://schemas.microsoft.com/office/drawing/2014/main" id="{EC4A05FA-5AB1-49D9-B3DA-436B205A017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06739" y="2173514"/>
            <a:ext cx="4266224" cy="3675743"/>
          </a:xfrm>
          <a:prstGeom prst="rect">
            <a:avLst/>
          </a:prstGeom>
          <a:ln>
            <a:noFill/>
          </a:ln>
          <a:effectLst>
            <a:outerShdw blurRad="292100" dist="139700" dir="2700000" algn="tl" rotWithShape="0">
              <a:srgbClr val="333333">
                <a:alpha val="30000"/>
              </a:srgbClr>
            </a:outerShdw>
          </a:effectLst>
        </p:spPr>
      </p:pic>
      <p:pic>
        <p:nvPicPr>
          <p:cNvPr id="10" name="Imagen 9">
            <a:extLst>
              <a:ext uri="{FF2B5EF4-FFF2-40B4-BE49-F238E27FC236}">
                <a16:creationId xmlns:a16="http://schemas.microsoft.com/office/drawing/2014/main" id="{64014592-13D4-439D-93E1-1861500FA32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563587" y="3599544"/>
            <a:ext cx="3846284" cy="4545004"/>
          </a:xfrm>
          <a:prstGeom prst="rect">
            <a:avLst/>
          </a:prstGeom>
          <a:ln>
            <a:noFill/>
          </a:ln>
          <a:effectLst>
            <a:outerShdw blurRad="292100" dist="139700" dir="2700000" algn="tl" rotWithShape="0">
              <a:srgbClr val="333333">
                <a:alpha val="30000"/>
              </a:srgbClr>
            </a:outerShdw>
          </a:effectLst>
        </p:spPr>
      </p:pic>
    </p:spTree>
    <p:extLst>
      <p:ext uri="{BB962C8B-B14F-4D97-AF65-F5344CB8AC3E}">
        <p14:creationId xmlns:p14="http://schemas.microsoft.com/office/powerpoint/2010/main" val="6495098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7F2A627C-A961-471B-B7D7-1D39DC3C87D1}"/>
              </a:ext>
            </a:extLst>
          </p:cNvPr>
          <p:cNvSpPr>
            <a:spLocks noGrp="1"/>
          </p:cNvSpPr>
          <p:nvPr>
            <p:ph type="sldNum" sz="quarter" idx="12"/>
          </p:nvPr>
        </p:nvSpPr>
        <p:spPr/>
        <p:txBody>
          <a:bodyPr/>
          <a:lstStyle/>
          <a:p>
            <a:fld id="{B0B223AA-581B-472F-BB2F-AB3AEAB0FF05}" type="slidenum">
              <a:rPr lang="es-ES" smtClean="0"/>
              <a:t>62</a:t>
            </a:fld>
            <a:endParaRPr lang="es-ES" dirty="0"/>
          </a:p>
        </p:txBody>
      </p:sp>
      <p:sp>
        <p:nvSpPr>
          <p:cNvPr id="3" name="CuadroTexto 2">
            <a:extLst>
              <a:ext uri="{FF2B5EF4-FFF2-40B4-BE49-F238E27FC236}">
                <a16:creationId xmlns:a16="http://schemas.microsoft.com/office/drawing/2014/main" id="{1E6C3DD3-BD4E-429F-A487-A0619EE83D7B}"/>
              </a:ext>
            </a:extLst>
          </p:cNvPr>
          <p:cNvSpPr txBox="1"/>
          <p:nvPr/>
        </p:nvSpPr>
        <p:spPr>
          <a:xfrm>
            <a:off x="-54527" y="2805240"/>
            <a:ext cx="884791" cy="769441"/>
          </a:xfrm>
          <a:prstGeom prst="rect">
            <a:avLst/>
          </a:prstGeom>
          <a:noFill/>
        </p:spPr>
        <p:txBody>
          <a:bodyPr wrap="square" rtlCol="0">
            <a:spAutoFit/>
          </a:bodyPr>
          <a:lstStyle/>
          <a:p>
            <a:pPr algn="ctr"/>
            <a:r>
              <a:rPr lang="es-ES" sz="4400" spc="-150" dirty="0">
                <a:solidFill>
                  <a:schemeClr val="bg1"/>
                </a:solidFill>
                <a:latin typeface="Neutra Text" panose="02000000000000000000" pitchFamily="50" charset="0"/>
              </a:rPr>
              <a:t>08</a:t>
            </a:r>
          </a:p>
        </p:txBody>
      </p:sp>
      <p:sp>
        <p:nvSpPr>
          <p:cNvPr id="4" name="CuadroTexto 3">
            <a:extLst>
              <a:ext uri="{FF2B5EF4-FFF2-40B4-BE49-F238E27FC236}">
                <a16:creationId xmlns:a16="http://schemas.microsoft.com/office/drawing/2014/main" id="{09557847-B71F-4A69-A67C-B8AE1E670719}"/>
              </a:ext>
            </a:extLst>
          </p:cNvPr>
          <p:cNvSpPr txBox="1"/>
          <p:nvPr/>
        </p:nvSpPr>
        <p:spPr>
          <a:xfrm>
            <a:off x="1033317" y="1163452"/>
            <a:ext cx="5465453" cy="461665"/>
          </a:xfrm>
          <a:prstGeom prst="rect">
            <a:avLst/>
          </a:prstGeom>
          <a:noFill/>
        </p:spPr>
        <p:txBody>
          <a:bodyPr wrap="square" rtlCol="0">
            <a:spAutoFit/>
          </a:bodyPr>
          <a:lstStyle/>
          <a:p>
            <a:pPr marL="171450" indent="-171450" algn="just">
              <a:buClr>
                <a:srgbClr val="7030A0"/>
              </a:buClr>
              <a:buFont typeface="Wingdings" panose="05000000000000000000" pitchFamily="2" charset="2"/>
              <a:buChar char="§"/>
            </a:pPr>
            <a:r>
              <a:rPr lang="es-ES" sz="1200" dirty="0"/>
              <a:t>El archivo CSV descargable del </a:t>
            </a:r>
            <a:r>
              <a:rPr lang="es-ES" sz="1200" dirty="0" err="1"/>
              <a:t>dataset</a:t>
            </a:r>
            <a:r>
              <a:rPr lang="es-ES" sz="1200" dirty="0"/>
              <a:t> "</a:t>
            </a:r>
            <a:r>
              <a:rPr lang="es-ES" sz="1200" i="1" dirty="0"/>
              <a:t>CO2 PPM - </a:t>
            </a:r>
            <a:r>
              <a:rPr lang="es-ES" sz="1200" i="1" dirty="0" err="1"/>
              <a:t>Trends</a:t>
            </a:r>
            <a:r>
              <a:rPr lang="es-ES" sz="1200" i="1" dirty="0"/>
              <a:t> in </a:t>
            </a:r>
            <a:r>
              <a:rPr lang="es-ES" sz="1200" i="1" dirty="0" err="1"/>
              <a:t>Atmospheric</a:t>
            </a:r>
            <a:r>
              <a:rPr lang="es-ES" sz="1200" i="1" dirty="0"/>
              <a:t> </a:t>
            </a:r>
            <a:r>
              <a:rPr lang="es-ES" sz="1200" i="1" dirty="0" err="1"/>
              <a:t>Carbon</a:t>
            </a:r>
            <a:r>
              <a:rPr lang="es-ES" sz="1200" i="1" dirty="0"/>
              <a:t> </a:t>
            </a:r>
            <a:r>
              <a:rPr lang="es-ES" sz="1200" i="1" dirty="0" err="1"/>
              <a:t>Dioxide</a:t>
            </a:r>
            <a:r>
              <a:rPr lang="es-ES" sz="1200" dirty="0"/>
              <a:t>" posee las siguientes características:</a:t>
            </a:r>
          </a:p>
        </p:txBody>
      </p:sp>
      <p:pic>
        <p:nvPicPr>
          <p:cNvPr id="5" name="Imagen 4">
            <a:extLst>
              <a:ext uri="{FF2B5EF4-FFF2-40B4-BE49-F238E27FC236}">
                <a16:creationId xmlns:a16="http://schemas.microsoft.com/office/drawing/2014/main" id="{E3FEDAD4-4FCE-42C7-A82C-F37A6AB29EDB}"/>
              </a:ext>
            </a:extLst>
          </p:cNvPr>
          <p:cNvPicPr>
            <a:picLocks noChangeAspect="1"/>
          </p:cNvPicPr>
          <p:nvPr/>
        </p:nvPicPr>
        <p:blipFill rotWithShape="1">
          <a:blip r:embed="rId2">
            <a:extLst>
              <a:ext uri="{28A0092B-C50C-407E-A947-70E740481C1C}">
                <a14:useLocalDpi xmlns:a14="http://schemas.microsoft.com/office/drawing/2010/main" val="0"/>
              </a:ext>
            </a:extLst>
          </a:blip>
          <a:srcRect l="3314" t="2" r="47484" b="17003"/>
          <a:stretch/>
        </p:blipFill>
        <p:spPr>
          <a:xfrm flipH="1">
            <a:off x="14514" y="4998945"/>
            <a:ext cx="589370" cy="3230655"/>
          </a:xfrm>
          <a:prstGeom prst="rect">
            <a:avLst/>
          </a:prstGeom>
        </p:spPr>
      </p:pic>
      <p:sp>
        <p:nvSpPr>
          <p:cNvPr id="6" name="CuadroTexto 5">
            <a:extLst>
              <a:ext uri="{FF2B5EF4-FFF2-40B4-BE49-F238E27FC236}">
                <a16:creationId xmlns:a16="http://schemas.microsoft.com/office/drawing/2014/main" id="{C6C482BB-2F1C-479E-94E7-DE799498834F}"/>
              </a:ext>
            </a:extLst>
          </p:cNvPr>
          <p:cNvSpPr txBox="1"/>
          <p:nvPr/>
        </p:nvSpPr>
        <p:spPr>
          <a:xfrm>
            <a:off x="3764476" y="1915558"/>
            <a:ext cx="2653290" cy="5632311"/>
          </a:xfrm>
          <a:prstGeom prst="rect">
            <a:avLst/>
          </a:prstGeom>
          <a:solidFill>
            <a:schemeClr val="bg1">
              <a:lumMod val="85000"/>
            </a:schemeClr>
          </a:solidFill>
          <a:effectLst>
            <a:outerShdw blurRad="50800" dist="38100" dir="2700000" algn="tl" rotWithShape="0">
              <a:prstClr val="black">
                <a:alpha val="40000"/>
              </a:prstClr>
            </a:outerShdw>
          </a:effectLst>
        </p:spPr>
        <p:txBody>
          <a:bodyPr wrap="none" rtlCol="0">
            <a:spAutoFit/>
          </a:bodyPr>
          <a:lstStyle/>
          <a:p>
            <a:r>
              <a:rPr lang="es-ES" sz="1000" dirty="0" err="1"/>
              <a:t>Date,Decimal</a:t>
            </a:r>
            <a:r>
              <a:rPr lang="es-ES" sz="1000" dirty="0"/>
              <a:t> </a:t>
            </a:r>
            <a:r>
              <a:rPr lang="es-ES" sz="1000" dirty="0" err="1"/>
              <a:t>Date,Average,Interpolated</a:t>
            </a:r>
            <a:endParaRPr lang="es-ES" sz="1000" dirty="0"/>
          </a:p>
          <a:p>
            <a:r>
              <a:rPr lang="es-ES" sz="1000" dirty="0"/>
              <a:t>,</a:t>
            </a:r>
            <a:r>
              <a:rPr lang="es-ES" sz="1000" dirty="0" err="1"/>
              <a:t>Trend,Number</a:t>
            </a:r>
            <a:r>
              <a:rPr lang="es-ES" sz="1000" dirty="0"/>
              <a:t> of </a:t>
            </a:r>
            <a:r>
              <a:rPr lang="es-ES" sz="1000" dirty="0" err="1"/>
              <a:t>Days</a:t>
            </a:r>
            <a:endParaRPr lang="es-ES" sz="1000" dirty="0"/>
          </a:p>
          <a:p>
            <a:r>
              <a:rPr lang="es-ES" sz="1000" dirty="0"/>
              <a:t>1958-03-01,1958.208,315.71,315.71,314.62,-1</a:t>
            </a:r>
          </a:p>
          <a:p>
            <a:r>
              <a:rPr lang="es-ES" sz="1000" dirty="0"/>
              <a:t>1958-04-01,1958.292,317.45,317.45,315.29,-1</a:t>
            </a:r>
          </a:p>
          <a:p>
            <a:r>
              <a:rPr lang="es-ES" sz="1000" dirty="0"/>
              <a:t>1958-05-01,1958.375,317.50,317.50,314.71,-1</a:t>
            </a:r>
          </a:p>
          <a:p>
            <a:r>
              <a:rPr lang="es-ES" sz="1000" dirty="0"/>
              <a:t>1958-06-01,1958.458,-99.99,317.10,314.85,-1</a:t>
            </a:r>
          </a:p>
          <a:p>
            <a:r>
              <a:rPr lang="es-ES" sz="1000" dirty="0"/>
              <a:t>1958-07-01,1958.542,315.86,315.86,314.98,-1</a:t>
            </a:r>
          </a:p>
          <a:p>
            <a:r>
              <a:rPr lang="es-ES" sz="1000" dirty="0"/>
              <a:t>1958-08-01,1958.625,314.93,314.93,315.94,-1</a:t>
            </a:r>
          </a:p>
          <a:p>
            <a:r>
              <a:rPr lang="es-ES" sz="1000" dirty="0"/>
              <a:t>1958-09-01,1958.708,313.20,313.20,315.91,-1</a:t>
            </a:r>
          </a:p>
          <a:p>
            <a:r>
              <a:rPr lang="es-ES" sz="1000" dirty="0"/>
              <a:t>1958-10-01,1958.792,-99.99,312.66,315.61,-1</a:t>
            </a:r>
          </a:p>
          <a:p>
            <a:r>
              <a:rPr lang="es-ES" sz="1000" dirty="0"/>
              <a:t>1958-11-01,1958.875,313.33,313.33,315.31,-1</a:t>
            </a:r>
          </a:p>
          <a:p>
            <a:r>
              <a:rPr lang="es-ES" sz="1000" dirty="0"/>
              <a:t>1958-12-01,1958.958,314.67,314.67,315.61,-1</a:t>
            </a:r>
          </a:p>
          <a:p>
            <a:r>
              <a:rPr lang="es-ES" sz="1000" dirty="0"/>
              <a:t>1959-01-01,1959.042,315.62,315.62,315.70,-1</a:t>
            </a:r>
          </a:p>
          <a:p>
            <a:r>
              <a:rPr lang="es-ES" sz="1000" dirty="0"/>
              <a:t>1959-02-01,1959.125,316.38,316.38,315.88,-1</a:t>
            </a:r>
          </a:p>
          <a:p>
            <a:r>
              <a:rPr lang="es-ES" sz="1000" dirty="0"/>
              <a:t>1959-03-01,1959.208,316.71,316.71,315.62,-1</a:t>
            </a:r>
          </a:p>
          <a:p>
            <a:r>
              <a:rPr lang="es-ES" sz="1000" dirty="0"/>
              <a:t>1959-04-01,1959.292,317.72,317.72,315.56,-1</a:t>
            </a:r>
          </a:p>
          <a:p>
            <a:r>
              <a:rPr lang="es-ES" sz="1000" dirty="0"/>
              <a:t>1959-05-01,1959.375,318.29,318.29,315.50,-1</a:t>
            </a:r>
          </a:p>
          <a:p>
            <a:r>
              <a:rPr lang="es-ES" sz="1000" dirty="0"/>
              <a:t>1959-06-01,1959.458,318.15,318.15,315.92,-1</a:t>
            </a:r>
          </a:p>
          <a:p>
            <a:r>
              <a:rPr lang="es-ES" sz="1000" dirty="0"/>
              <a:t>1959-07-01,1959.542,316.54,316.54,315.66,-1</a:t>
            </a:r>
          </a:p>
          <a:p>
            <a:r>
              <a:rPr lang="es-ES" sz="1000" dirty="0"/>
              <a:t>1959-08-01,1959.625,314.80,314.80,315.81,-1</a:t>
            </a:r>
          </a:p>
          <a:p>
            <a:r>
              <a:rPr lang="es-ES" sz="1000" dirty="0"/>
              <a:t>1959-09-01,1959.708,313.84,313.84,316.55,-1</a:t>
            </a:r>
          </a:p>
          <a:p>
            <a:r>
              <a:rPr lang="es-ES" sz="1000" dirty="0"/>
              <a:t>1959-10-01,1959.792,313.26,313.26,316.19,-1</a:t>
            </a:r>
          </a:p>
          <a:p>
            <a:r>
              <a:rPr lang="es-ES" sz="1000" dirty="0"/>
              <a:t>1959-11-01,1959.875,314.80,314.80,316.78,-1</a:t>
            </a:r>
          </a:p>
          <a:p>
            <a:r>
              <a:rPr lang="es-ES" sz="1000" dirty="0"/>
              <a:t>1959-12-01,1959.958,315.58,315.58,316.52,-1</a:t>
            </a:r>
          </a:p>
          <a:p>
            <a:r>
              <a:rPr lang="es-ES" sz="1000" dirty="0"/>
              <a:t>…</a:t>
            </a:r>
          </a:p>
          <a:p>
            <a:r>
              <a:rPr lang="es-ES" sz="1000" dirty="0"/>
              <a:t>2014-12-01,2014.958,398.91,398.91,399.64,29</a:t>
            </a:r>
          </a:p>
          <a:p>
            <a:r>
              <a:rPr lang="es-ES" sz="1000" dirty="0"/>
              <a:t>2015-01-01,2015.042,399.98,399.98,399.69,30</a:t>
            </a:r>
          </a:p>
          <a:p>
            <a:r>
              <a:rPr lang="es-ES" sz="1000" dirty="0"/>
              <a:t>2015-02-01,2015.125,400.28,400.28,399.51,27</a:t>
            </a:r>
          </a:p>
          <a:p>
            <a:r>
              <a:rPr lang="es-ES" sz="1000" dirty="0"/>
              <a:t>2015-03-01,2015.208,401.54,401.54,400.05,24</a:t>
            </a:r>
          </a:p>
          <a:p>
            <a:r>
              <a:rPr lang="es-ES" sz="1000" dirty="0"/>
              <a:t>2015-04-01,2015.292,403.28,403.28,400.49,27</a:t>
            </a:r>
          </a:p>
          <a:p>
            <a:r>
              <a:rPr lang="es-ES" sz="1000" dirty="0"/>
              <a:t>2015-05-01,2015.375,403.96,403.96,400.63,30</a:t>
            </a:r>
          </a:p>
          <a:p>
            <a:r>
              <a:rPr lang="es-ES" sz="1000" dirty="0"/>
              <a:t>2015-06-01,2015.458,402.80,402.80,400.50,28</a:t>
            </a:r>
          </a:p>
          <a:p>
            <a:r>
              <a:rPr lang="es-ES" sz="1000" dirty="0"/>
              <a:t>2015-07-01,2015.542,401.31,401.31,400.92,23</a:t>
            </a:r>
          </a:p>
          <a:p>
            <a:r>
              <a:rPr lang="es-ES" sz="1000" dirty="0"/>
              <a:t>2015-08-01,2015.625,398.93,398.93,400.84,28</a:t>
            </a:r>
          </a:p>
          <a:p>
            <a:r>
              <a:rPr lang="es-ES" sz="1000" dirty="0"/>
              <a:t>2015-09-01,2015.708,397.63,397.63,401.15,25</a:t>
            </a:r>
          </a:p>
          <a:p>
            <a:r>
              <a:rPr lang="es-ES" sz="1000" dirty="0"/>
              <a:t>2015-10-01,2015.792,398.29,398.29,401.59,28</a:t>
            </a:r>
          </a:p>
        </p:txBody>
      </p:sp>
      <p:sp>
        <p:nvSpPr>
          <p:cNvPr id="7" name="Rectángulo 6">
            <a:extLst>
              <a:ext uri="{FF2B5EF4-FFF2-40B4-BE49-F238E27FC236}">
                <a16:creationId xmlns:a16="http://schemas.microsoft.com/office/drawing/2014/main" id="{4D680C8D-1B2E-4AD0-BDAB-4D6541F93F74}"/>
              </a:ext>
            </a:extLst>
          </p:cNvPr>
          <p:cNvSpPr/>
          <p:nvPr/>
        </p:nvSpPr>
        <p:spPr>
          <a:xfrm>
            <a:off x="771072" y="1898000"/>
            <a:ext cx="2767024" cy="5174365"/>
          </a:xfrm>
          <a:prstGeom prst="rect">
            <a:avLst/>
          </a:prstGeom>
        </p:spPr>
        <p:txBody>
          <a:bodyPr wrap="square">
            <a:spAutoFit/>
          </a:bodyPr>
          <a:lstStyle/>
          <a:p>
            <a:pPr marL="742950" lvl="1" indent="-285750" algn="just">
              <a:lnSpc>
                <a:spcPct val="120000"/>
              </a:lnSpc>
              <a:spcBef>
                <a:spcPts val="0"/>
              </a:spcBef>
              <a:buClr>
                <a:srgbClr val="7030A0"/>
              </a:buClr>
              <a:buFont typeface="Arial" panose="020B0604020202020204" pitchFamily="34" charset="0"/>
              <a:buChar char="•"/>
            </a:pPr>
            <a:r>
              <a:rPr lang="es-ES" sz="1200" dirty="0"/>
              <a:t>Diccionario de datos procesable en formato JSON según la especificación Data </a:t>
            </a:r>
            <a:r>
              <a:rPr lang="es-ES" sz="1200" dirty="0" err="1"/>
              <a:t>Package</a:t>
            </a:r>
            <a:r>
              <a:rPr lang="es-ES" sz="1200" dirty="0"/>
              <a:t>.</a:t>
            </a:r>
          </a:p>
          <a:p>
            <a:pPr marL="742950" lvl="1" indent="-285750" algn="just">
              <a:lnSpc>
                <a:spcPct val="120000"/>
              </a:lnSpc>
              <a:spcBef>
                <a:spcPts val="0"/>
              </a:spcBef>
              <a:buClr>
                <a:srgbClr val="7030A0"/>
              </a:buClr>
              <a:buFont typeface="Arial" panose="020B0604020202020204" pitchFamily="34" charset="0"/>
              <a:buChar char="•"/>
            </a:pPr>
            <a:r>
              <a:rPr lang="es-ES" sz="1200" dirty="0"/>
              <a:t>Fila única de cabecera.</a:t>
            </a:r>
          </a:p>
          <a:p>
            <a:pPr marL="742950" lvl="1" indent="-285750" algn="just">
              <a:lnSpc>
                <a:spcPct val="120000"/>
              </a:lnSpc>
              <a:spcBef>
                <a:spcPts val="0"/>
              </a:spcBef>
              <a:buClr>
                <a:srgbClr val="7030A0"/>
              </a:buClr>
              <a:buFont typeface="Arial" panose="020B0604020202020204" pitchFamily="34" charset="0"/>
              <a:buChar char="•"/>
            </a:pPr>
            <a:r>
              <a:rPr lang="es-ES" sz="1200" dirty="0"/>
              <a:t>Registro único por fila.</a:t>
            </a:r>
          </a:p>
          <a:p>
            <a:pPr marL="742950" lvl="1" indent="-285750" algn="just">
              <a:lnSpc>
                <a:spcPct val="120000"/>
              </a:lnSpc>
              <a:spcBef>
                <a:spcPts val="0"/>
              </a:spcBef>
              <a:buClr>
                <a:srgbClr val="7030A0"/>
              </a:buClr>
              <a:buFont typeface="Arial" panose="020B0604020202020204" pitchFamily="34" charset="0"/>
              <a:buChar char="•"/>
            </a:pPr>
            <a:r>
              <a:rPr lang="es-ES" sz="1200" dirty="0"/>
              <a:t>Comprensible nombrado de columnas.</a:t>
            </a:r>
          </a:p>
          <a:p>
            <a:pPr marL="742950" lvl="1" indent="-285750" algn="just">
              <a:lnSpc>
                <a:spcPct val="120000"/>
              </a:lnSpc>
              <a:spcBef>
                <a:spcPts val="0"/>
              </a:spcBef>
              <a:buClr>
                <a:srgbClr val="7030A0"/>
              </a:buClr>
              <a:buFont typeface="Arial" panose="020B0604020202020204" pitchFamily="34" charset="0"/>
              <a:buChar char="•"/>
            </a:pPr>
            <a:r>
              <a:rPr lang="es-ES" sz="1200" dirty="0"/>
              <a:t>Estructura de datos vertical.</a:t>
            </a:r>
          </a:p>
          <a:p>
            <a:pPr marL="742950" lvl="1" indent="-285750" algn="just">
              <a:lnSpc>
                <a:spcPct val="120000"/>
              </a:lnSpc>
              <a:spcBef>
                <a:spcPts val="0"/>
              </a:spcBef>
              <a:buClr>
                <a:srgbClr val="7030A0"/>
              </a:buClr>
              <a:buFont typeface="Arial" panose="020B0604020202020204" pitchFamily="34" charset="0"/>
              <a:buChar char="•"/>
            </a:pPr>
            <a:r>
              <a:rPr lang="es-ES" sz="1200" dirty="0"/>
              <a:t>Tratamiento de valores desconocidos, indicados por valores del tipo -99.99 (para el atributo ‘</a:t>
            </a:r>
            <a:r>
              <a:rPr lang="es-ES" sz="1200" i="1" dirty="0" err="1"/>
              <a:t>average</a:t>
            </a:r>
            <a:r>
              <a:rPr lang="es-ES" sz="1200" dirty="0"/>
              <a:t>’) y -1 (para el atributo ‘</a:t>
            </a:r>
            <a:r>
              <a:rPr lang="es-ES" sz="1200" i="1" dirty="0"/>
              <a:t>días</a:t>
            </a:r>
            <a:r>
              <a:rPr lang="es-ES" sz="1200" dirty="0"/>
              <a:t>’).</a:t>
            </a:r>
          </a:p>
          <a:p>
            <a:pPr marL="742950" lvl="1" indent="-285750" algn="just">
              <a:lnSpc>
                <a:spcPct val="120000"/>
              </a:lnSpc>
              <a:spcBef>
                <a:spcPts val="0"/>
              </a:spcBef>
              <a:buClr>
                <a:srgbClr val="7030A0"/>
              </a:buClr>
              <a:buFont typeface="Arial" panose="020B0604020202020204" pitchFamily="34" charset="0"/>
              <a:buChar char="•"/>
            </a:pPr>
            <a:r>
              <a:rPr lang="es-ES" sz="1200" dirty="0"/>
              <a:t>No contiene totales ni agrupaciones.</a:t>
            </a:r>
          </a:p>
          <a:p>
            <a:pPr marL="742950" lvl="1" indent="-285750" algn="just">
              <a:lnSpc>
                <a:spcPct val="120000"/>
              </a:lnSpc>
              <a:spcBef>
                <a:spcPts val="0"/>
              </a:spcBef>
              <a:buClr>
                <a:srgbClr val="7030A0"/>
              </a:buClr>
              <a:buFont typeface="Arial" panose="020B0604020202020204" pitchFamily="34" charset="0"/>
              <a:buChar char="•"/>
            </a:pPr>
            <a:r>
              <a:rPr lang="es-ES" sz="1200" dirty="0"/>
              <a:t>Correcto </a:t>
            </a:r>
            <a:r>
              <a:rPr lang="es-ES" sz="1200" dirty="0" err="1"/>
              <a:t>tipado</a:t>
            </a:r>
            <a:r>
              <a:rPr lang="es-ES" sz="1200" dirty="0"/>
              <a:t> de campos.</a:t>
            </a:r>
          </a:p>
          <a:p>
            <a:pPr marL="742950" lvl="1" indent="-285750" algn="just">
              <a:lnSpc>
                <a:spcPct val="120000"/>
              </a:lnSpc>
              <a:spcBef>
                <a:spcPts val="0"/>
              </a:spcBef>
              <a:buClr>
                <a:srgbClr val="7030A0"/>
              </a:buClr>
              <a:buFont typeface="Arial" panose="020B0604020202020204" pitchFamily="34" charset="0"/>
              <a:buChar char="•"/>
            </a:pPr>
            <a:r>
              <a:rPr lang="es-ES" sz="1200" dirty="0"/>
              <a:t>Campo de fechas codificado siguiendo el estándar ISO-8601.</a:t>
            </a:r>
          </a:p>
          <a:p>
            <a:pPr marL="742950" lvl="1" indent="-285750" algn="just">
              <a:lnSpc>
                <a:spcPct val="120000"/>
              </a:lnSpc>
              <a:spcBef>
                <a:spcPts val="0"/>
              </a:spcBef>
              <a:buClr>
                <a:srgbClr val="7030A0"/>
              </a:buClr>
              <a:buFont typeface="Arial" panose="020B0604020202020204" pitchFamily="34" charset="0"/>
              <a:buChar char="•"/>
            </a:pPr>
            <a:r>
              <a:rPr lang="es-ES" sz="1200" dirty="0"/>
              <a:t>No contiene datos con coordenadas geográficas o campos codificados.</a:t>
            </a:r>
          </a:p>
        </p:txBody>
      </p:sp>
    </p:spTree>
    <p:extLst>
      <p:ext uri="{BB962C8B-B14F-4D97-AF65-F5344CB8AC3E}">
        <p14:creationId xmlns:p14="http://schemas.microsoft.com/office/powerpoint/2010/main" val="13242800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1826C9E6-5CBF-4CBF-852E-E3083C631398}"/>
              </a:ext>
            </a:extLst>
          </p:cNvPr>
          <p:cNvSpPr>
            <a:spLocks noGrp="1"/>
          </p:cNvSpPr>
          <p:nvPr>
            <p:ph type="sldNum" sz="quarter" idx="12"/>
          </p:nvPr>
        </p:nvSpPr>
        <p:spPr/>
        <p:txBody>
          <a:bodyPr/>
          <a:lstStyle/>
          <a:p>
            <a:fld id="{B0B223AA-581B-472F-BB2F-AB3AEAB0FF05}" type="slidenum">
              <a:rPr lang="es-ES" smtClean="0"/>
              <a:t>63</a:t>
            </a:fld>
            <a:endParaRPr lang="es-ES" dirty="0"/>
          </a:p>
        </p:txBody>
      </p:sp>
      <p:sp>
        <p:nvSpPr>
          <p:cNvPr id="3" name="CuadroTexto 2">
            <a:extLst>
              <a:ext uri="{FF2B5EF4-FFF2-40B4-BE49-F238E27FC236}">
                <a16:creationId xmlns:a16="http://schemas.microsoft.com/office/drawing/2014/main" id="{79B12342-1023-44C4-A081-ADC91EDC6924}"/>
              </a:ext>
            </a:extLst>
          </p:cNvPr>
          <p:cNvSpPr txBox="1"/>
          <p:nvPr/>
        </p:nvSpPr>
        <p:spPr>
          <a:xfrm>
            <a:off x="-68815" y="2819528"/>
            <a:ext cx="884791" cy="769441"/>
          </a:xfrm>
          <a:prstGeom prst="rect">
            <a:avLst/>
          </a:prstGeom>
          <a:noFill/>
        </p:spPr>
        <p:txBody>
          <a:bodyPr wrap="square" rtlCol="0">
            <a:spAutoFit/>
          </a:bodyPr>
          <a:lstStyle/>
          <a:p>
            <a:pPr algn="ctr"/>
            <a:r>
              <a:rPr lang="es-ES" sz="4400" spc="-150" dirty="0">
                <a:solidFill>
                  <a:schemeClr val="bg1"/>
                </a:solidFill>
                <a:latin typeface="Neutra Text" panose="02000000000000000000" pitchFamily="50" charset="0"/>
              </a:rPr>
              <a:t>08</a:t>
            </a:r>
          </a:p>
        </p:txBody>
      </p:sp>
      <p:sp>
        <p:nvSpPr>
          <p:cNvPr id="4" name="CuadroTexto 3">
            <a:extLst>
              <a:ext uri="{FF2B5EF4-FFF2-40B4-BE49-F238E27FC236}">
                <a16:creationId xmlns:a16="http://schemas.microsoft.com/office/drawing/2014/main" id="{770E0ECE-A7BF-4674-B017-0A3EED01285D}"/>
              </a:ext>
            </a:extLst>
          </p:cNvPr>
          <p:cNvSpPr txBox="1"/>
          <p:nvPr/>
        </p:nvSpPr>
        <p:spPr>
          <a:xfrm>
            <a:off x="949697" y="1510311"/>
            <a:ext cx="2385784" cy="7094250"/>
          </a:xfrm>
          <a:prstGeom prst="rect">
            <a:avLst/>
          </a:prstGeom>
          <a:noFill/>
        </p:spPr>
        <p:txBody>
          <a:bodyPr wrap="square" rtlCol="0">
            <a:spAutoFit/>
          </a:bodyPr>
          <a:lstStyle/>
          <a:p>
            <a:pPr marL="171450" indent="-171450" algn="just">
              <a:spcBef>
                <a:spcPts val="600"/>
              </a:spcBef>
              <a:spcAft>
                <a:spcPts val="600"/>
              </a:spcAft>
              <a:buClr>
                <a:srgbClr val="7030A0"/>
              </a:buClr>
              <a:buFont typeface="Wingdings" panose="05000000000000000000" pitchFamily="2" charset="2"/>
              <a:buChar char="§"/>
            </a:pPr>
            <a:r>
              <a:rPr lang="es-ES" sz="1200" dirty="0" err="1">
                <a:hlinkClick r:id="rId3"/>
              </a:rPr>
              <a:t>Kaggle</a:t>
            </a:r>
            <a:r>
              <a:rPr lang="es-ES" sz="1200" dirty="0"/>
              <a:t> es una plataforma web donde empresas e instituciones proponen problemas estratégicos o de negocio para que grupos con interés o experiencia en análisis de datos compitan, de forma remunerada, para crear y proponer las mejores soluciones.</a:t>
            </a:r>
          </a:p>
          <a:p>
            <a:pPr marL="171450" indent="-171450" algn="just">
              <a:spcBef>
                <a:spcPts val="600"/>
              </a:spcBef>
              <a:spcAft>
                <a:spcPts val="600"/>
              </a:spcAft>
              <a:buClr>
                <a:srgbClr val="7030A0"/>
              </a:buClr>
              <a:buFont typeface="Wingdings" panose="05000000000000000000" pitchFamily="2" charset="2"/>
              <a:buChar char="§"/>
            </a:pPr>
            <a:r>
              <a:rPr lang="es-ES" sz="1200" dirty="0"/>
              <a:t>En la plataforma se presenta cualquier tipo de problema a resolver que pueda encontrarse en distintos ámbitos del mundo real, tales como servicios financieros, energía, sociedad, tecnología de la información, etc.</a:t>
            </a:r>
          </a:p>
          <a:p>
            <a:pPr marL="171450" indent="-171450" algn="just">
              <a:spcBef>
                <a:spcPts val="600"/>
              </a:spcBef>
              <a:spcAft>
                <a:spcPts val="600"/>
              </a:spcAft>
              <a:buClr>
                <a:srgbClr val="7030A0"/>
              </a:buClr>
              <a:buFont typeface="Wingdings" panose="05000000000000000000" pitchFamily="2" charset="2"/>
              <a:buChar char="§"/>
            </a:pPr>
            <a:r>
              <a:rPr lang="es-ES" sz="1200" dirty="0"/>
              <a:t>Además de las competiciones propuestas y la disponibilidad de recursos de código para analizar cualquier conjunto de datos, </a:t>
            </a:r>
            <a:r>
              <a:rPr lang="es-ES" sz="1200" dirty="0" err="1"/>
              <a:t>Kaggle</a:t>
            </a:r>
            <a:r>
              <a:rPr lang="es-ES" sz="1200" dirty="0"/>
              <a:t> alberga cientos de conjuntos de datos de todo tipo y tamaño que se pueden descargar y usar de forma gratuita, mayoritariamente en formato CSV.</a:t>
            </a:r>
          </a:p>
          <a:p>
            <a:pPr marL="171450" indent="-171450" algn="just">
              <a:spcBef>
                <a:spcPts val="600"/>
              </a:spcBef>
              <a:spcAft>
                <a:spcPts val="600"/>
              </a:spcAft>
              <a:buClr>
                <a:srgbClr val="7030A0"/>
              </a:buClr>
              <a:buFont typeface="Wingdings" panose="05000000000000000000" pitchFamily="2" charset="2"/>
              <a:buChar char="§"/>
            </a:pPr>
            <a:r>
              <a:rPr lang="es-ES" sz="1200" dirty="0"/>
              <a:t>Cada conjunto de datos contiene una descripción detallada de su contenido y dispone de una vista previa del contenido del archivo mediante un explorador de datos. </a:t>
            </a:r>
          </a:p>
          <a:p>
            <a:pPr marL="171450" indent="-171450" algn="just">
              <a:buClr>
                <a:srgbClr val="7030A0"/>
              </a:buClr>
              <a:buFont typeface="Wingdings" panose="05000000000000000000" pitchFamily="2" charset="2"/>
              <a:buChar char="§"/>
            </a:pPr>
            <a:endParaRPr lang="es-ES" sz="1200" dirty="0"/>
          </a:p>
        </p:txBody>
      </p:sp>
      <p:pic>
        <p:nvPicPr>
          <p:cNvPr id="5" name="Imagen 4">
            <a:extLst>
              <a:ext uri="{FF2B5EF4-FFF2-40B4-BE49-F238E27FC236}">
                <a16:creationId xmlns:a16="http://schemas.microsoft.com/office/drawing/2014/main" id="{A5DEBFB4-5D74-488B-84F4-49D8188FDE86}"/>
              </a:ext>
            </a:extLst>
          </p:cNvPr>
          <p:cNvPicPr>
            <a:picLocks noChangeAspect="1"/>
          </p:cNvPicPr>
          <p:nvPr/>
        </p:nvPicPr>
        <p:blipFill rotWithShape="1">
          <a:blip r:embed="rId4">
            <a:extLst>
              <a:ext uri="{28A0092B-C50C-407E-A947-70E740481C1C}">
                <a14:useLocalDpi xmlns:a14="http://schemas.microsoft.com/office/drawing/2010/main" val="0"/>
              </a:ext>
            </a:extLst>
          </a:blip>
          <a:srcRect l="3314" t="2" r="47484" b="17003"/>
          <a:stretch/>
        </p:blipFill>
        <p:spPr>
          <a:xfrm flipH="1">
            <a:off x="14514" y="4998945"/>
            <a:ext cx="589370" cy="3230655"/>
          </a:xfrm>
          <a:prstGeom prst="rect">
            <a:avLst/>
          </a:prstGeom>
        </p:spPr>
      </p:pic>
      <p:sp>
        <p:nvSpPr>
          <p:cNvPr id="6" name="CuadroTexto 5">
            <a:extLst>
              <a:ext uri="{FF2B5EF4-FFF2-40B4-BE49-F238E27FC236}">
                <a16:creationId xmlns:a16="http://schemas.microsoft.com/office/drawing/2014/main" id="{B557D212-0683-4F36-BB57-EE4411AC9907}"/>
              </a:ext>
            </a:extLst>
          </p:cNvPr>
          <p:cNvSpPr txBox="1"/>
          <p:nvPr/>
        </p:nvSpPr>
        <p:spPr>
          <a:xfrm>
            <a:off x="927164" y="1041637"/>
            <a:ext cx="4076635" cy="369332"/>
          </a:xfrm>
          <a:prstGeom prst="rect">
            <a:avLst/>
          </a:prstGeom>
          <a:noFill/>
        </p:spPr>
        <p:txBody>
          <a:bodyPr wrap="square" rtlCol="0">
            <a:spAutoFit/>
          </a:bodyPr>
          <a:lstStyle/>
          <a:p>
            <a:pPr marL="285750" indent="-285750">
              <a:buClr>
                <a:srgbClr val="801F89"/>
              </a:buClr>
              <a:buBlip>
                <a:blip r:embed="rId5"/>
              </a:buBlip>
            </a:pPr>
            <a:r>
              <a:rPr lang="es-ES" dirty="0">
                <a:solidFill>
                  <a:srgbClr val="FF5100"/>
                </a:solidFill>
                <a:latin typeface="Neutra Text" panose="02000000000000000000" pitchFamily="50" charset="0"/>
              </a:rPr>
              <a:t>kaggle.com</a:t>
            </a:r>
            <a:endParaRPr lang="es-ES" spc="-150" dirty="0">
              <a:solidFill>
                <a:srgbClr val="FF5100"/>
              </a:solidFill>
              <a:latin typeface="Neutra Text" panose="02000000000000000000" pitchFamily="50" charset="0"/>
            </a:endParaRPr>
          </a:p>
        </p:txBody>
      </p:sp>
      <p:pic>
        <p:nvPicPr>
          <p:cNvPr id="7" name="Imagen 6">
            <a:extLst>
              <a:ext uri="{FF2B5EF4-FFF2-40B4-BE49-F238E27FC236}">
                <a16:creationId xmlns:a16="http://schemas.microsoft.com/office/drawing/2014/main" id="{E793275E-4D97-4662-B0D2-6282B1D8FBB6}"/>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l="5928" r="8950"/>
          <a:stretch/>
        </p:blipFill>
        <p:spPr>
          <a:xfrm>
            <a:off x="3469202" y="1804327"/>
            <a:ext cx="2948749" cy="55952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136291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27E6F589-99F6-46D0-A61E-71DA85613D4C}"/>
              </a:ext>
            </a:extLst>
          </p:cNvPr>
          <p:cNvSpPr>
            <a:spLocks noGrp="1"/>
          </p:cNvSpPr>
          <p:nvPr>
            <p:ph type="sldNum" sz="quarter" idx="12"/>
          </p:nvPr>
        </p:nvSpPr>
        <p:spPr/>
        <p:txBody>
          <a:bodyPr/>
          <a:lstStyle/>
          <a:p>
            <a:fld id="{B0B223AA-581B-472F-BB2F-AB3AEAB0FF05}" type="slidenum">
              <a:rPr lang="es-ES" smtClean="0"/>
              <a:t>64</a:t>
            </a:fld>
            <a:endParaRPr lang="es-ES" dirty="0"/>
          </a:p>
        </p:txBody>
      </p:sp>
      <p:sp>
        <p:nvSpPr>
          <p:cNvPr id="3" name="CuadroTexto 2">
            <a:extLst>
              <a:ext uri="{FF2B5EF4-FFF2-40B4-BE49-F238E27FC236}">
                <a16:creationId xmlns:a16="http://schemas.microsoft.com/office/drawing/2014/main" id="{2035C0A5-4D96-4056-902E-7395BC0D6B4F}"/>
              </a:ext>
            </a:extLst>
          </p:cNvPr>
          <p:cNvSpPr txBox="1"/>
          <p:nvPr/>
        </p:nvSpPr>
        <p:spPr>
          <a:xfrm>
            <a:off x="-68815" y="2805240"/>
            <a:ext cx="884791" cy="769441"/>
          </a:xfrm>
          <a:prstGeom prst="rect">
            <a:avLst/>
          </a:prstGeom>
          <a:noFill/>
        </p:spPr>
        <p:txBody>
          <a:bodyPr wrap="square" rtlCol="0">
            <a:spAutoFit/>
          </a:bodyPr>
          <a:lstStyle/>
          <a:p>
            <a:pPr algn="ctr"/>
            <a:r>
              <a:rPr lang="es-ES" sz="4400" spc="-150" dirty="0">
                <a:solidFill>
                  <a:schemeClr val="bg1"/>
                </a:solidFill>
                <a:latin typeface="Neutra Text" panose="02000000000000000000" pitchFamily="50" charset="0"/>
              </a:rPr>
              <a:t>08</a:t>
            </a:r>
          </a:p>
        </p:txBody>
      </p:sp>
      <p:sp>
        <p:nvSpPr>
          <p:cNvPr id="4" name="CuadroTexto 3">
            <a:extLst>
              <a:ext uri="{FF2B5EF4-FFF2-40B4-BE49-F238E27FC236}">
                <a16:creationId xmlns:a16="http://schemas.microsoft.com/office/drawing/2014/main" id="{3D946C5E-75E6-421C-9DEE-263B8C2CE68D}"/>
              </a:ext>
            </a:extLst>
          </p:cNvPr>
          <p:cNvSpPr txBox="1"/>
          <p:nvPr/>
        </p:nvSpPr>
        <p:spPr>
          <a:xfrm>
            <a:off x="960746" y="1120240"/>
            <a:ext cx="5455929" cy="2554545"/>
          </a:xfrm>
          <a:prstGeom prst="rect">
            <a:avLst/>
          </a:prstGeom>
          <a:noFill/>
        </p:spPr>
        <p:txBody>
          <a:bodyPr wrap="square" rtlCol="0">
            <a:spAutoFit/>
          </a:bodyPr>
          <a:lstStyle/>
          <a:p>
            <a:pPr marL="171450" indent="-171450" algn="just">
              <a:buClr>
                <a:srgbClr val="7030A0"/>
              </a:buClr>
              <a:buFont typeface="Wingdings" panose="05000000000000000000" pitchFamily="2" charset="2"/>
              <a:buChar char="§"/>
            </a:pPr>
            <a:r>
              <a:rPr lang="es-ES" sz="1200" dirty="0"/>
              <a:t>Los archivos incluyen la especificación del esquema de datos asociado incluyendo descripciones de columna con sus correspondientes metadatos: tipos de datos, rango de valores, unidades, histograma, etc. Las descripciones se asignan a nivel de tabla y a nivel de columna individual facilitando su comprensión.</a:t>
            </a:r>
          </a:p>
          <a:p>
            <a:pPr marL="171450" indent="-171450" algn="just">
              <a:buClr>
                <a:srgbClr val="7030A0"/>
              </a:buClr>
              <a:buFont typeface="Wingdings" panose="05000000000000000000" pitchFamily="2" charset="2"/>
              <a:buChar char="§"/>
            </a:pPr>
            <a:endParaRPr lang="es-ES" sz="1200" dirty="0"/>
          </a:p>
          <a:p>
            <a:pPr marL="171450" indent="-171450" algn="just">
              <a:buClr>
                <a:srgbClr val="7030A0"/>
              </a:buClr>
              <a:buFont typeface="Wingdings" panose="05000000000000000000" pitchFamily="2" charset="2"/>
              <a:buChar char="§"/>
            </a:pPr>
            <a:r>
              <a:rPr lang="es-ES" sz="1200" dirty="0"/>
              <a:t>Cada </a:t>
            </a:r>
            <a:r>
              <a:rPr lang="es-ES" sz="1200" dirty="0" err="1"/>
              <a:t>dataset</a:t>
            </a:r>
            <a:r>
              <a:rPr lang="es-ES" sz="1200" dirty="0"/>
              <a:t>, además, posee un valoración otorgada por la comunidad de usuarios sobre su grado de usabilidad en base a aspectos como la facilidad para entender el contenido mediante la calidad de descriptores esenciales: de archivo, de columnas, etiquetas, licencia, procedencia, frecuencia de actualización etc.</a:t>
            </a:r>
          </a:p>
          <a:p>
            <a:pPr marL="171450" indent="-171450" algn="just">
              <a:buClr>
                <a:srgbClr val="7030A0"/>
              </a:buClr>
              <a:buFont typeface="Wingdings" panose="05000000000000000000" pitchFamily="2" charset="2"/>
              <a:buChar char="§"/>
            </a:pPr>
            <a:endParaRPr lang="es-ES" sz="1200" dirty="0"/>
          </a:p>
          <a:p>
            <a:pPr marL="171450" indent="-171450" algn="just">
              <a:buClr>
                <a:srgbClr val="7030A0"/>
              </a:buClr>
              <a:buFont typeface="Wingdings" panose="05000000000000000000" pitchFamily="2" charset="2"/>
              <a:buChar char="§"/>
            </a:pPr>
            <a:r>
              <a:rPr lang="es-ES" sz="1200" dirty="0"/>
              <a:t>Un </a:t>
            </a:r>
            <a:r>
              <a:rPr lang="es-ES" sz="1600" dirty="0"/>
              <a:t>ejemplo</a:t>
            </a:r>
            <a:r>
              <a:rPr lang="es-ES" sz="1200" dirty="0"/>
              <a:t> es el </a:t>
            </a:r>
            <a:r>
              <a:rPr lang="es-ES" sz="1200" dirty="0">
                <a:hlinkClick r:id="rId2"/>
              </a:rPr>
              <a:t>dataset</a:t>
            </a:r>
            <a:r>
              <a:rPr lang="es-ES" sz="1200" dirty="0"/>
              <a:t> que contiene los datos de entrada del cruce de fronteras del US Bureau of Transportation Statistics (BTS).</a:t>
            </a:r>
            <a:endParaRPr lang="es-ES" sz="1200" baseline="30000" dirty="0"/>
          </a:p>
          <a:p>
            <a:pPr marL="171450" indent="-171450" algn="just">
              <a:buClr>
                <a:srgbClr val="7030A0"/>
              </a:buClr>
              <a:buFont typeface="Wingdings" panose="05000000000000000000" pitchFamily="2" charset="2"/>
              <a:buChar char="§"/>
            </a:pPr>
            <a:endParaRPr lang="es-ES" sz="1200" dirty="0"/>
          </a:p>
        </p:txBody>
      </p:sp>
      <p:pic>
        <p:nvPicPr>
          <p:cNvPr id="5" name="Imagen 4">
            <a:extLst>
              <a:ext uri="{FF2B5EF4-FFF2-40B4-BE49-F238E27FC236}">
                <a16:creationId xmlns:a16="http://schemas.microsoft.com/office/drawing/2014/main" id="{03F5CECB-DDED-42AB-8EF8-E8D2D4026B37}"/>
              </a:ext>
            </a:extLst>
          </p:cNvPr>
          <p:cNvPicPr>
            <a:picLocks noChangeAspect="1"/>
          </p:cNvPicPr>
          <p:nvPr/>
        </p:nvPicPr>
        <p:blipFill rotWithShape="1">
          <a:blip r:embed="rId3">
            <a:extLst>
              <a:ext uri="{28A0092B-C50C-407E-A947-70E740481C1C}">
                <a14:useLocalDpi xmlns:a14="http://schemas.microsoft.com/office/drawing/2010/main" val="0"/>
              </a:ext>
            </a:extLst>
          </a:blip>
          <a:srcRect l="3314" t="2" r="47484" b="17003"/>
          <a:stretch/>
        </p:blipFill>
        <p:spPr>
          <a:xfrm flipH="1">
            <a:off x="14514" y="4998945"/>
            <a:ext cx="589370" cy="3230655"/>
          </a:xfrm>
          <a:prstGeom prst="rect">
            <a:avLst/>
          </a:prstGeom>
        </p:spPr>
      </p:pic>
      <p:pic>
        <p:nvPicPr>
          <p:cNvPr id="6" name="Imagen 5">
            <a:extLst>
              <a:ext uri="{FF2B5EF4-FFF2-40B4-BE49-F238E27FC236}">
                <a16:creationId xmlns:a16="http://schemas.microsoft.com/office/drawing/2014/main" id="{8CA68EE7-D689-4098-A5AD-7CCC312EA77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33128" y="3755481"/>
            <a:ext cx="2950336" cy="2079491"/>
          </a:xfrm>
          <a:prstGeom prst="rect">
            <a:avLst/>
          </a:prstGeom>
          <a:ln>
            <a:noFill/>
          </a:ln>
          <a:effectLst>
            <a:outerShdw blurRad="292100" dist="139700" dir="2700000" algn="tl" rotWithShape="0">
              <a:srgbClr val="333333">
                <a:alpha val="65000"/>
              </a:srgbClr>
            </a:outerShdw>
          </a:effectLst>
        </p:spPr>
      </p:pic>
      <p:pic>
        <p:nvPicPr>
          <p:cNvPr id="7" name="Imagen 6">
            <a:extLst>
              <a:ext uri="{FF2B5EF4-FFF2-40B4-BE49-F238E27FC236}">
                <a16:creationId xmlns:a16="http://schemas.microsoft.com/office/drawing/2014/main" id="{FEB50964-6670-4E57-B1AB-3DBA5D64995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488882" y="5226421"/>
            <a:ext cx="4906725" cy="24929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167863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80B5AEBE-A7AB-41BE-873B-9431C484C2CD}"/>
              </a:ext>
            </a:extLst>
          </p:cNvPr>
          <p:cNvPicPr>
            <a:picLocks noChangeAspect="1"/>
          </p:cNvPicPr>
          <p:nvPr/>
        </p:nvPicPr>
        <p:blipFill rotWithShape="1">
          <a:blip r:embed="rId2">
            <a:extLst>
              <a:ext uri="{28A0092B-C50C-407E-A947-70E740481C1C}">
                <a14:useLocalDpi xmlns:a14="http://schemas.microsoft.com/office/drawing/2010/main" val="0"/>
              </a:ext>
            </a:extLst>
          </a:blip>
          <a:srcRect l="7079" t="3" r="46272" b="17655"/>
          <a:stretch/>
        </p:blipFill>
        <p:spPr>
          <a:xfrm flipH="1">
            <a:off x="0" y="4998945"/>
            <a:ext cx="558800" cy="3205255"/>
          </a:xfrm>
          <a:prstGeom prst="rect">
            <a:avLst/>
          </a:prstGeom>
        </p:spPr>
      </p:pic>
      <p:sp>
        <p:nvSpPr>
          <p:cNvPr id="2" name="Marcador de número de diapositiva 1">
            <a:extLst>
              <a:ext uri="{FF2B5EF4-FFF2-40B4-BE49-F238E27FC236}">
                <a16:creationId xmlns:a16="http://schemas.microsoft.com/office/drawing/2014/main" id="{E9FA0079-863C-424F-BB44-8D698D38CDBA}"/>
              </a:ext>
            </a:extLst>
          </p:cNvPr>
          <p:cNvSpPr>
            <a:spLocks noGrp="1"/>
          </p:cNvSpPr>
          <p:nvPr>
            <p:ph type="sldNum" sz="quarter" idx="12"/>
          </p:nvPr>
        </p:nvSpPr>
        <p:spPr/>
        <p:txBody>
          <a:bodyPr/>
          <a:lstStyle/>
          <a:p>
            <a:fld id="{B0B223AA-581B-472F-BB2F-AB3AEAB0FF05}" type="slidenum">
              <a:rPr lang="es-ES" smtClean="0"/>
              <a:t>65</a:t>
            </a:fld>
            <a:endParaRPr lang="es-ES" dirty="0"/>
          </a:p>
        </p:txBody>
      </p:sp>
      <p:sp>
        <p:nvSpPr>
          <p:cNvPr id="3" name="CuadroTexto 2">
            <a:extLst>
              <a:ext uri="{FF2B5EF4-FFF2-40B4-BE49-F238E27FC236}">
                <a16:creationId xmlns:a16="http://schemas.microsoft.com/office/drawing/2014/main" id="{6BF40F42-A82E-48B6-AF4C-6D4C3FC0DF99}"/>
              </a:ext>
            </a:extLst>
          </p:cNvPr>
          <p:cNvSpPr txBox="1"/>
          <p:nvPr/>
        </p:nvSpPr>
        <p:spPr>
          <a:xfrm>
            <a:off x="-68815" y="2805240"/>
            <a:ext cx="884791" cy="769441"/>
          </a:xfrm>
          <a:prstGeom prst="rect">
            <a:avLst/>
          </a:prstGeom>
          <a:noFill/>
        </p:spPr>
        <p:txBody>
          <a:bodyPr wrap="square" rtlCol="0">
            <a:spAutoFit/>
          </a:bodyPr>
          <a:lstStyle/>
          <a:p>
            <a:pPr algn="ctr"/>
            <a:r>
              <a:rPr lang="es-ES" sz="4400" spc="-150" dirty="0">
                <a:solidFill>
                  <a:schemeClr val="bg1"/>
                </a:solidFill>
                <a:latin typeface="Neutra Text" panose="02000000000000000000" pitchFamily="50" charset="0"/>
              </a:rPr>
              <a:t>08</a:t>
            </a:r>
          </a:p>
        </p:txBody>
      </p:sp>
      <p:sp>
        <p:nvSpPr>
          <p:cNvPr id="4" name="CuadroTexto 3">
            <a:extLst>
              <a:ext uri="{FF2B5EF4-FFF2-40B4-BE49-F238E27FC236}">
                <a16:creationId xmlns:a16="http://schemas.microsoft.com/office/drawing/2014/main" id="{C3A99B88-9CFE-4685-B512-7DB9D8B58E48}"/>
              </a:ext>
            </a:extLst>
          </p:cNvPr>
          <p:cNvSpPr txBox="1"/>
          <p:nvPr/>
        </p:nvSpPr>
        <p:spPr>
          <a:xfrm>
            <a:off x="973446" y="1107540"/>
            <a:ext cx="5494483" cy="3527119"/>
          </a:xfrm>
          <a:prstGeom prst="rect">
            <a:avLst/>
          </a:prstGeom>
          <a:noFill/>
        </p:spPr>
        <p:txBody>
          <a:bodyPr wrap="square" rtlCol="0">
            <a:spAutoFit/>
          </a:bodyPr>
          <a:lstStyle/>
          <a:p>
            <a:pPr marL="171450" indent="-171450" algn="just">
              <a:buClr>
                <a:srgbClr val="7030A0"/>
              </a:buClr>
              <a:buFont typeface="Wingdings" panose="05000000000000000000" pitchFamily="2" charset="2"/>
              <a:buChar char="§"/>
            </a:pPr>
            <a:r>
              <a:rPr lang="es-ES" sz="1200" dirty="0"/>
              <a:t>El archivo CSV descargable del </a:t>
            </a:r>
            <a:r>
              <a:rPr lang="es-ES" sz="1200" dirty="0" err="1"/>
              <a:t>dataset</a:t>
            </a:r>
            <a:r>
              <a:rPr lang="es-ES" sz="1200" dirty="0"/>
              <a:t> "</a:t>
            </a:r>
            <a:r>
              <a:rPr lang="es-ES_tradnl" sz="1200" i="1" dirty="0" err="1"/>
              <a:t>Border</a:t>
            </a:r>
            <a:r>
              <a:rPr lang="es-ES_tradnl" sz="1200" i="1" dirty="0"/>
              <a:t> </a:t>
            </a:r>
            <a:r>
              <a:rPr lang="es-ES_tradnl" sz="1200" i="1" dirty="0" err="1"/>
              <a:t>crossing</a:t>
            </a:r>
            <a:r>
              <a:rPr lang="es-ES_tradnl" sz="1200" i="1" dirty="0"/>
              <a:t> </a:t>
            </a:r>
            <a:r>
              <a:rPr lang="es-ES_tradnl" sz="1200" i="1" dirty="0" err="1"/>
              <a:t>entry</a:t>
            </a:r>
            <a:r>
              <a:rPr lang="es-ES_tradnl" sz="1200" i="1" dirty="0"/>
              <a:t> data</a:t>
            </a:r>
            <a:r>
              <a:rPr lang="es-ES" sz="1200" dirty="0"/>
              <a:t>" posee las siguientes características:</a:t>
            </a:r>
          </a:p>
          <a:p>
            <a:pPr marL="628650" lvl="1" indent="-171450">
              <a:lnSpc>
                <a:spcPct val="120000"/>
              </a:lnSpc>
              <a:spcBef>
                <a:spcPts val="0"/>
              </a:spcBef>
              <a:buClr>
                <a:srgbClr val="7030A0"/>
              </a:buClr>
              <a:buFont typeface="Arial" panose="020B0604020202020204" pitchFamily="34" charset="0"/>
              <a:buChar char="•"/>
            </a:pPr>
            <a:r>
              <a:rPr lang="es-ES" sz="1200" dirty="0"/>
              <a:t>Diccionario de datos especificado en forma de tabla pero no procesable por máquina. Un aspecto de mejora es su disponibilidad en formato JSON enlazado desde el sitio web de descarga.</a:t>
            </a:r>
          </a:p>
          <a:p>
            <a:pPr marL="628650" lvl="1" indent="-171450">
              <a:lnSpc>
                <a:spcPct val="120000"/>
              </a:lnSpc>
              <a:spcBef>
                <a:spcPts val="0"/>
              </a:spcBef>
              <a:buClr>
                <a:srgbClr val="7030A0"/>
              </a:buClr>
              <a:buFont typeface="Arial" panose="020B0604020202020204" pitchFamily="34" charset="0"/>
              <a:buChar char="•"/>
            </a:pPr>
            <a:r>
              <a:rPr lang="es-ES" sz="1200" dirty="0"/>
              <a:t>Fila única de cabecera.</a:t>
            </a:r>
          </a:p>
          <a:p>
            <a:pPr marL="628650" lvl="1" indent="-171450">
              <a:lnSpc>
                <a:spcPct val="120000"/>
              </a:lnSpc>
              <a:spcBef>
                <a:spcPts val="0"/>
              </a:spcBef>
              <a:buClr>
                <a:srgbClr val="7030A0"/>
              </a:buClr>
              <a:buFont typeface="Arial" panose="020B0604020202020204" pitchFamily="34" charset="0"/>
              <a:buChar char="•"/>
            </a:pPr>
            <a:r>
              <a:rPr lang="es-ES" sz="1200" dirty="0"/>
              <a:t>Registro único por fila.</a:t>
            </a:r>
          </a:p>
          <a:p>
            <a:pPr marL="628650" lvl="1" indent="-171450">
              <a:lnSpc>
                <a:spcPct val="120000"/>
              </a:lnSpc>
              <a:spcBef>
                <a:spcPts val="0"/>
              </a:spcBef>
              <a:buClr>
                <a:srgbClr val="7030A0"/>
              </a:buClr>
              <a:buFont typeface="Arial" panose="020B0604020202020204" pitchFamily="34" charset="0"/>
              <a:buChar char="•"/>
            </a:pPr>
            <a:r>
              <a:rPr lang="es-ES" sz="1200" dirty="0"/>
              <a:t>Comprensible nombrado de columnas.</a:t>
            </a:r>
          </a:p>
          <a:p>
            <a:pPr marL="628650" lvl="1" indent="-171450">
              <a:lnSpc>
                <a:spcPct val="120000"/>
              </a:lnSpc>
              <a:spcBef>
                <a:spcPts val="0"/>
              </a:spcBef>
              <a:buClr>
                <a:srgbClr val="7030A0"/>
              </a:buClr>
              <a:buFont typeface="Arial" panose="020B0604020202020204" pitchFamily="34" charset="0"/>
              <a:buChar char="•"/>
            </a:pPr>
            <a:r>
              <a:rPr lang="es-ES" sz="1200" dirty="0"/>
              <a:t>Estructura de datos vertical.</a:t>
            </a:r>
          </a:p>
          <a:p>
            <a:pPr marL="628650" lvl="1" indent="-171450">
              <a:lnSpc>
                <a:spcPct val="120000"/>
              </a:lnSpc>
              <a:spcBef>
                <a:spcPts val="0"/>
              </a:spcBef>
              <a:buClr>
                <a:srgbClr val="7030A0"/>
              </a:buClr>
              <a:buFont typeface="Arial" panose="020B0604020202020204" pitchFamily="34" charset="0"/>
              <a:buChar char="•"/>
            </a:pPr>
            <a:r>
              <a:rPr lang="es-ES" sz="1200" dirty="0"/>
              <a:t>No contiene totales ni agrupaciones.</a:t>
            </a:r>
          </a:p>
          <a:p>
            <a:pPr marL="628650" lvl="1" indent="-171450">
              <a:lnSpc>
                <a:spcPct val="120000"/>
              </a:lnSpc>
              <a:spcBef>
                <a:spcPts val="0"/>
              </a:spcBef>
              <a:buClr>
                <a:srgbClr val="7030A0"/>
              </a:buClr>
              <a:buFont typeface="Arial" panose="020B0604020202020204" pitchFamily="34" charset="0"/>
              <a:buChar char="•"/>
            </a:pPr>
            <a:r>
              <a:rPr lang="es-ES" sz="1200" dirty="0"/>
              <a:t>Correcto </a:t>
            </a:r>
            <a:r>
              <a:rPr lang="es-ES" sz="1200" dirty="0" err="1"/>
              <a:t>tipado</a:t>
            </a:r>
            <a:r>
              <a:rPr lang="es-ES" sz="1200" dirty="0"/>
              <a:t> de campos.</a:t>
            </a:r>
          </a:p>
          <a:p>
            <a:pPr marL="628650" lvl="1" indent="-171450">
              <a:lnSpc>
                <a:spcPct val="120000"/>
              </a:lnSpc>
              <a:spcBef>
                <a:spcPts val="0"/>
              </a:spcBef>
              <a:buClr>
                <a:srgbClr val="7030A0"/>
              </a:buClr>
              <a:buFont typeface="Arial" panose="020B0604020202020204" pitchFamily="34" charset="0"/>
              <a:buChar char="•"/>
            </a:pPr>
            <a:r>
              <a:rPr lang="es-ES" sz="1200" dirty="0"/>
              <a:t>Campo de fechas codificado siguiendo el estándar ISO-8601.</a:t>
            </a:r>
          </a:p>
          <a:p>
            <a:pPr marL="628650" lvl="1" indent="-171450">
              <a:lnSpc>
                <a:spcPct val="120000"/>
              </a:lnSpc>
              <a:spcBef>
                <a:spcPts val="0"/>
              </a:spcBef>
              <a:buClr>
                <a:srgbClr val="7030A0"/>
              </a:buClr>
              <a:buFont typeface="Arial" panose="020B0604020202020204" pitchFamily="34" charset="0"/>
              <a:buChar char="•"/>
            </a:pPr>
            <a:r>
              <a:rPr lang="es-ES" sz="1200" dirty="0"/>
              <a:t>Codificación de códigos postales.</a:t>
            </a:r>
          </a:p>
          <a:p>
            <a:pPr marL="628650" lvl="1" indent="-171450">
              <a:lnSpc>
                <a:spcPct val="120000"/>
              </a:lnSpc>
              <a:spcBef>
                <a:spcPts val="0"/>
              </a:spcBef>
              <a:buClr>
                <a:srgbClr val="7030A0"/>
              </a:buClr>
              <a:buFont typeface="Arial" panose="020B0604020202020204" pitchFamily="34" charset="0"/>
              <a:buChar char="•"/>
            </a:pPr>
            <a:r>
              <a:rPr lang="es-ES" sz="1200" dirty="0"/>
              <a:t>Coordenadas geográficas en grados decimales indicadas como punto geográfico de latitud-longitud.</a:t>
            </a:r>
          </a:p>
          <a:p>
            <a:pPr marL="628650" lvl="1" indent="-171450" algn="just">
              <a:buClr>
                <a:srgbClr val="7030A0"/>
              </a:buClr>
              <a:buFont typeface="Wingdings" panose="05000000000000000000" pitchFamily="2" charset="2"/>
              <a:buChar char="§"/>
            </a:pPr>
            <a:endParaRPr lang="es-ES" sz="1200" dirty="0"/>
          </a:p>
        </p:txBody>
      </p:sp>
      <p:sp>
        <p:nvSpPr>
          <p:cNvPr id="6" name="CuadroTexto 5">
            <a:extLst>
              <a:ext uri="{FF2B5EF4-FFF2-40B4-BE49-F238E27FC236}">
                <a16:creationId xmlns:a16="http://schemas.microsoft.com/office/drawing/2014/main" id="{94FC3D83-97D0-48DB-BD1C-6B85215D9310}"/>
              </a:ext>
            </a:extLst>
          </p:cNvPr>
          <p:cNvSpPr txBox="1"/>
          <p:nvPr/>
        </p:nvSpPr>
        <p:spPr>
          <a:xfrm>
            <a:off x="558800" y="4597198"/>
            <a:ext cx="5857875" cy="3985706"/>
          </a:xfrm>
          <a:prstGeom prst="rect">
            <a:avLst/>
          </a:prstGeom>
          <a:solidFill>
            <a:schemeClr val="bg1">
              <a:lumMod val="85000"/>
            </a:schemeClr>
          </a:solidFill>
          <a:effectLst>
            <a:outerShdw blurRad="50800" dist="38100" dir="2700000" algn="tl" rotWithShape="0">
              <a:prstClr val="black">
                <a:alpha val="40000"/>
              </a:prstClr>
            </a:outerShdw>
          </a:effectLst>
        </p:spPr>
        <p:txBody>
          <a:bodyPr wrap="square" rtlCol="0">
            <a:spAutoFit/>
          </a:bodyPr>
          <a:lstStyle/>
          <a:p>
            <a:r>
              <a:rPr lang="es-ES" sz="1100" dirty="0"/>
              <a:t>Port </a:t>
            </a:r>
            <a:r>
              <a:rPr lang="es-ES" sz="1100" dirty="0" err="1"/>
              <a:t>Name,State,Port</a:t>
            </a:r>
            <a:r>
              <a:rPr lang="es-ES" sz="1100" dirty="0"/>
              <a:t> </a:t>
            </a:r>
            <a:r>
              <a:rPr lang="es-ES" sz="1100" dirty="0" err="1"/>
              <a:t>Code,Border,Date,Measure,Value,Location</a:t>
            </a:r>
            <a:endParaRPr lang="es-ES" sz="1100" dirty="0"/>
          </a:p>
          <a:p>
            <a:r>
              <a:rPr lang="es-ES" sz="1100" dirty="0" err="1"/>
              <a:t>Calexico</a:t>
            </a:r>
            <a:r>
              <a:rPr lang="es-ES" sz="1100" dirty="0"/>
              <a:t> East,California,2507,US-Mexico Border,03/01/2019 12:00:00 AM,Trucks,34447,POINT (-115.48433000000001 32.67524)</a:t>
            </a:r>
          </a:p>
          <a:p>
            <a:r>
              <a:rPr lang="es-ES" sz="1100" dirty="0"/>
              <a:t>Van Buren,Maine,108,US-Canada Border,03/01/2019 12:00:00 </a:t>
            </a:r>
            <a:r>
              <a:rPr lang="es-ES" sz="1100" dirty="0" err="1"/>
              <a:t>AM,Rail</a:t>
            </a:r>
            <a:r>
              <a:rPr lang="es-ES" sz="1100" dirty="0"/>
              <a:t> </a:t>
            </a:r>
            <a:r>
              <a:rPr lang="es-ES" sz="1100" dirty="0" err="1"/>
              <a:t>Containers</a:t>
            </a:r>
            <a:r>
              <a:rPr lang="es-ES" sz="1100" dirty="0"/>
              <a:t> Full,428,POINT (-67.94271 47.16207)</a:t>
            </a:r>
          </a:p>
          <a:p>
            <a:r>
              <a:rPr lang="es-ES" sz="1100" dirty="0" err="1"/>
              <a:t>Otay</a:t>
            </a:r>
            <a:r>
              <a:rPr lang="es-ES" sz="1100" dirty="0"/>
              <a:t> Mesa,California,2506,US-Mexico Border,03/01/2019 12:00:00 AM,Trucks,81217,POINT (-117.05333 32.57333)</a:t>
            </a:r>
          </a:p>
          <a:p>
            <a:r>
              <a:rPr lang="es-ES" sz="1100" dirty="0"/>
              <a:t>Nogales,Arizona,2604,US-Mexico Border,03/01/2019 12:00:00 AM,Trains,62,POINT (-110.93361 31.340279999999996)</a:t>
            </a:r>
          </a:p>
          <a:p>
            <a:r>
              <a:rPr lang="es-ES" sz="1100" dirty="0" err="1"/>
              <a:t>Trout</a:t>
            </a:r>
            <a:r>
              <a:rPr lang="es-ES" sz="1100" dirty="0"/>
              <a:t> </a:t>
            </a:r>
            <a:r>
              <a:rPr lang="es-ES" sz="1100" dirty="0" err="1"/>
              <a:t>River,New</a:t>
            </a:r>
            <a:r>
              <a:rPr lang="es-ES" sz="1100" dirty="0"/>
              <a:t> York,715,US-Canada Border,03/01/2019 12:00:00 </a:t>
            </a:r>
            <a:r>
              <a:rPr lang="es-ES" sz="1100" dirty="0" err="1"/>
              <a:t>AM,Personal</a:t>
            </a:r>
            <a:r>
              <a:rPr lang="es-ES" sz="1100" dirty="0"/>
              <a:t> </a:t>
            </a:r>
            <a:r>
              <a:rPr lang="es-ES" sz="1100" dirty="0" err="1"/>
              <a:t>Vehicle</a:t>
            </a:r>
            <a:r>
              <a:rPr lang="es-ES" sz="1100" dirty="0"/>
              <a:t> Passengers,16377,POINT (-73.44253 44.990010000000005)</a:t>
            </a:r>
          </a:p>
          <a:p>
            <a:r>
              <a:rPr lang="es-ES" sz="1100" dirty="0"/>
              <a:t>Madawaska,Maine,109,US-Canada Border,03/01/2019 12:00:00 AM,Trucks,179,POINT (-68.3271 47.35446)</a:t>
            </a:r>
          </a:p>
          <a:p>
            <a:r>
              <a:rPr lang="es-ES" sz="1100" dirty="0" err="1"/>
              <a:t>Pembina,North</a:t>
            </a:r>
            <a:r>
              <a:rPr lang="es-ES" sz="1100" dirty="0"/>
              <a:t> Dakota,3401,US-Canada Border,03/01/2019 12:00:00 </a:t>
            </a:r>
            <a:r>
              <a:rPr lang="es-ES" sz="1100" dirty="0" err="1"/>
              <a:t>AM,Bus</a:t>
            </a:r>
            <a:r>
              <a:rPr lang="es-ES" sz="1100" dirty="0"/>
              <a:t> Passengers,1054,POINT (-97.24333 48.96639)</a:t>
            </a:r>
          </a:p>
          <a:p>
            <a:r>
              <a:rPr lang="es-ES" sz="1100" dirty="0"/>
              <a:t>Progreso,Texas,2309,US-Mexico Border,03/01/2019 12:00:00 </a:t>
            </a:r>
            <a:r>
              <a:rPr lang="es-ES" sz="1100" dirty="0" err="1"/>
              <a:t>AM,Truck</a:t>
            </a:r>
            <a:r>
              <a:rPr lang="es-ES" sz="1100" dirty="0"/>
              <a:t> </a:t>
            </a:r>
            <a:r>
              <a:rPr lang="es-ES" sz="1100" dirty="0" err="1"/>
              <a:t>Containers</a:t>
            </a:r>
            <a:r>
              <a:rPr lang="es-ES" sz="1100" dirty="0"/>
              <a:t> Empty,1808,POINT (-97.94889 26.061670000000003)</a:t>
            </a:r>
          </a:p>
          <a:p>
            <a:r>
              <a:rPr lang="es-ES" sz="1100" dirty="0" err="1"/>
              <a:t>Portal,North</a:t>
            </a:r>
            <a:r>
              <a:rPr lang="es-ES" sz="1100" dirty="0"/>
              <a:t> Dakota,3403,US-Canada Border,03/01/2019 12:00:00 </a:t>
            </a:r>
            <a:r>
              <a:rPr lang="es-ES" sz="1100" dirty="0" err="1"/>
              <a:t>AM,Rail</a:t>
            </a:r>
            <a:r>
              <a:rPr lang="es-ES" sz="1100" dirty="0"/>
              <a:t> </a:t>
            </a:r>
            <a:r>
              <a:rPr lang="es-ES" sz="1100" dirty="0" err="1"/>
              <a:t>Containers</a:t>
            </a:r>
            <a:r>
              <a:rPr lang="es-ES" sz="1100" dirty="0"/>
              <a:t> Empty,6685,POINT (-102.54917 48.99583)</a:t>
            </a:r>
          </a:p>
          <a:p>
            <a:r>
              <a:rPr lang="es-ES" sz="1100" dirty="0" err="1"/>
              <a:t>Champlain-Rouses</a:t>
            </a:r>
            <a:r>
              <a:rPr lang="es-ES" sz="1100" dirty="0"/>
              <a:t> </a:t>
            </a:r>
            <a:r>
              <a:rPr lang="es-ES" sz="1100" dirty="0" err="1"/>
              <a:t>Point,New</a:t>
            </a:r>
            <a:r>
              <a:rPr lang="es-ES" sz="1100" dirty="0"/>
              <a:t> York,712,US-Canada Border,03/01/2019 12:00:00 AM,Trucks,24759,POINT (-73.44694 44.98639)</a:t>
            </a:r>
          </a:p>
          <a:p>
            <a:r>
              <a:rPr lang="es-ES" sz="1100" dirty="0"/>
              <a:t>Opheim,Montana,3317,US-Canada Border,03/01/2019 12:00:00 </a:t>
            </a:r>
            <a:r>
              <a:rPr lang="es-ES" sz="1100" dirty="0" err="1"/>
              <a:t>AM,Personal</a:t>
            </a:r>
            <a:r>
              <a:rPr lang="es-ES" sz="1100" dirty="0"/>
              <a:t> Vehicles,235,POINT (-106.40265 48.85574)</a:t>
            </a:r>
          </a:p>
        </p:txBody>
      </p:sp>
    </p:spTree>
    <p:extLst>
      <p:ext uri="{BB962C8B-B14F-4D97-AF65-F5344CB8AC3E}">
        <p14:creationId xmlns:p14="http://schemas.microsoft.com/office/powerpoint/2010/main" val="25933924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592F662C-A9D2-480C-834B-5A94874C948A}"/>
              </a:ext>
            </a:extLst>
          </p:cNvPr>
          <p:cNvSpPr>
            <a:spLocks noGrp="1"/>
          </p:cNvSpPr>
          <p:nvPr>
            <p:ph type="sldNum" sz="quarter" idx="12"/>
          </p:nvPr>
        </p:nvSpPr>
        <p:spPr/>
        <p:txBody>
          <a:bodyPr/>
          <a:lstStyle/>
          <a:p>
            <a:fld id="{B0B223AA-581B-472F-BB2F-AB3AEAB0FF05}" type="slidenum">
              <a:rPr lang="es-ES" smtClean="0"/>
              <a:t>66</a:t>
            </a:fld>
            <a:endParaRPr lang="es-ES" dirty="0"/>
          </a:p>
        </p:txBody>
      </p:sp>
      <p:sp>
        <p:nvSpPr>
          <p:cNvPr id="3" name="CuadroTexto 2">
            <a:extLst>
              <a:ext uri="{FF2B5EF4-FFF2-40B4-BE49-F238E27FC236}">
                <a16:creationId xmlns:a16="http://schemas.microsoft.com/office/drawing/2014/main" id="{475D33A7-40D9-482F-805A-E51934A771E1}"/>
              </a:ext>
            </a:extLst>
          </p:cNvPr>
          <p:cNvSpPr txBox="1"/>
          <p:nvPr/>
        </p:nvSpPr>
        <p:spPr>
          <a:xfrm>
            <a:off x="-153285" y="510662"/>
            <a:ext cx="2206416" cy="1938992"/>
          </a:xfrm>
          <a:prstGeom prst="rect">
            <a:avLst/>
          </a:prstGeom>
          <a:noFill/>
        </p:spPr>
        <p:txBody>
          <a:bodyPr wrap="square" rtlCol="0">
            <a:spAutoFit/>
          </a:bodyPr>
          <a:lstStyle/>
          <a:p>
            <a:pPr algn="ctr"/>
            <a:r>
              <a:rPr lang="es-ES" sz="12000" spc="-300" dirty="0">
                <a:solidFill>
                  <a:schemeClr val="bg1"/>
                </a:solidFill>
                <a:latin typeface="Neutra Text" panose="02000000000000000000" pitchFamily="50" charset="0"/>
              </a:rPr>
              <a:t>09</a:t>
            </a:r>
          </a:p>
        </p:txBody>
      </p:sp>
      <p:sp>
        <p:nvSpPr>
          <p:cNvPr id="4" name="Rectángulo 3">
            <a:extLst>
              <a:ext uri="{FF2B5EF4-FFF2-40B4-BE49-F238E27FC236}">
                <a16:creationId xmlns:a16="http://schemas.microsoft.com/office/drawing/2014/main" id="{BBDCF785-5477-4419-8A57-1BF4FF769E95}"/>
              </a:ext>
            </a:extLst>
          </p:cNvPr>
          <p:cNvSpPr/>
          <p:nvPr/>
        </p:nvSpPr>
        <p:spPr>
          <a:xfrm>
            <a:off x="1656461" y="958667"/>
            <a:ext cx="4932373" cy="1285032"/>
          </a:xfrm>
          <a:prstGeom prst="rect">
            <a:avLst/>
          </a:prstGeom>
        </p:spPr>
        <p:txBody>
          <a:bodyPr wrap="square">
            <a:spAutoFit/>
          </a:bodyPr>
          <a:lstStyle/>
          <a:p>
            <a:pPr>
              <a:lnSpc>
                <a:spcPts val="4500"/>
              </a:lnSpc>
            </a:pPr>
            <a:r>
              <a:rPr lang="es-ES_tradnl" sz="5400" dirty="0">
                <a:solidFill>
                  <a:schemeClr val="bg1"/>
                </a:solidFill>
                <a:latin typeface="Neutra Text" panose="02000000000000000000" pitchFamily="50" charset="0"/>
              </a:rPr>
              <a:t>Enlaces de interés</a:t>
            </a:r>
            <a:endParaRPr lang="es-ES" sz="5400" dirty="0">
              <a:solidFill>
                <a:schemeClr val="bg1"/>
              </a:solidFill>
              <a:latin typeface="Neutra Text" panose="02000000000000000000" pitchFamily="50" charset="0"/>
            </a:endParaRPr>
          </a:p>
        </p:txBody>
      </p:sp>
      <p:pic>
        <p:nvPicPr>
          <p:cNvPr id="5" name="Imagen 4">
            <a:extLst>
              <a:ext uri="{FF2B5EF4-FFF2-40B4-BE49-F238E27FC236}">
                <a16:creationId xmlns:a16="http://schemas.microsoft.com/office/drawing/2014/main" id="{DDD21E6D-70DB-4192-BD4A-60D664CC084D}"/>
              </a:ext>
            </a:extLst>
          </p:cNvPr>
          <p:cNvPicPr>
            <a:picLocks noChangeAspect="1"/>
          </p:cNvPicPr>
          <p:nvPr/>
        </p:nvPicPr>
        <p:blipFill rotWithShape="1">
          <a:blip r:embed="rId2">
            <a:extLst>
              <a:ext uri="{28A0092B-C50C-407E-A947-70E740481C1C}">
                <a14:useLocalDpi xmlns:a14="http://schemas.microsoft.com/office/drawing/2010/main" val="0"/>
              </a:ext>
            </a:extLst>
          </a:blip>
          <a:srcRect l="3314" t="2" r="46272" b="43680"/>
          <a:stretch/>
        </p:blipFill>
        <p:spPr>
          <a:xfrm>
            <a:off x="6135368" y="3496058"/>
            <a:ext cx="722632" cy="2192224"/>
          </a:xfrm>
          <a:prstGeom prst="rect">
            <a:avLst/>
          </a:prstGeom>
        </p:spPr>
      </p:pic>
      <p:sp>
        <p:nvSpPr>
          <p:cNvPr id="6" name="Rectángulo 5">
            <a:extLst>
              <a:ext uri="{FF2B5EF4-FFF2-40B4-BE49-F238E27FC236}">
                <a16:creationId xmlns:a16="http://schemas.microsoft.com/office/drawing/2014/main" id="{6F0FDA15-5EFC-498C-B6D7-0DFFE2274DA9}"/>
              </a:ext>
            </a:extLst>
          </p:cNvPr>
          <p:cNvSpPr/>
          <p:nvPr/>
        </p:nvSpPr>
        <p:spPr>
          <a:xfrm>
            <a:off x="480785" y="3558500"/>
            <a:ext cx="5654583" cy="5509200"/>
          </a:xfrm>
          <a:prstGeom prst="rect">
            <a:avLst/>
          </a:prstGeom>
        </p:spPr>
        <p:txBody>
          <a:bodyPr wrap="square">
            <a:spAutoFit/>
          </a:bodyPr>
          <a:lstStyle/>
          <a:p>
            <a:pPr algn="just">
              <a:buClr>
                <a:srgbClr val="7030A0"/>
              </a:buClr>
            </a:pPr>
            <a:r>
              <a:rPr lang="es-ES_tradnl" sz="1200" dirty="0"/>
              <a:t>La guía para el tratamiento de archivos CSV que se describe en este documento se construye en base a las aportaciones de los siguientes documentos de referencia:</a:t>
            </a:r>
          </a:p>
          <a:p>
            <a:pPr algn="just"/>
            <a:endParaRPr lang="es-ES_tradnl" sz="1200" dirty="0"/>
          </a:p>
          <a:p>
            <a:pPr marL="628650" lvl="1" indent="-171450">
              <a:spcBef>
                <a:spcPts val="600"/>
              </a:spcBef>
              <a:buFont typeface="Arial" panose="020B0604020202020204" pitchFamily="34" charset="0"/>
              <a:buChar char="•"/>
            </a:pPr>
            <a:r>
              <a:rPr lang="es-ES_tradnl" sz="1200" dirty="0"/>
              <a:t>Especificación del formato CSV: </a:t>
            </a:r>
            <a:r>
              <a:rPr lang="es-ES_tradnl" sz="1200" dirty="0">
                <a:hlinkClick r:id="rId3"/>
              </a:rPr>
              <a:t>https://tools.ietf.org/html/rfc4180</a:t>
            </a:r>
            <a:endParaRPr lang="es-ES_tradnl" sz="1200" dirty="0"/>
          </a:p>
          <a:p>
            <a:pPr marL="628650" lvl="1" indent="-171450">
              <a:spcBef>
                <a:spcPts val="600"/>
              </a:spcBef>
              <a:buFont typeface="Arial" panose="020B0604020202020204" pitchFamily="34" charset="0"/>
              <a:buChar char="•"/>
            </a:pPr>
            <a:r>
              <a:rPr lang="es-ES_tradnl" sz="1200" dirty="0"/>
              <a:t>Especificación del formato TSV: </a:t>
            </a:r>
            <a:r>
              <a:rPr lang="es-ES_tradnl" sz="1200" dirty="0">
                <a:hlinkClick r:id="rId4"/>
              </a:rPr>
              <a:t>https://www.iana.org/assignments/media-types/text/tab-separated-values</a:t>
            </a:r>
            <a:endParaRPr lang="es-ES_tradnl" sz="1200" dirty="0"/>
          </a:p>
          <a:p>
            <a:pPr marL="628650" lvl="1" indent="-171450">
              <a:spcBef>
                <a:spcPts val="600"/>
              </a:spcBef>
              <a:buFont typeface="Arial" panose="020B0604020202020204" pitchFamily="34" charset="0"/>
              <a:buChar char="•"/>
            </a:pPr>
            <a:r>
              <a:rPr lang="es-ES_tradnl" sz="1200" dirty="0"/>
              <a:t>Grupo de trabajo de W3C sobre CSV en la Web: </a:t>
            </a:r>
            <a:r>
              <a:rPr lang="es-ES" sz="1200" dirty="0">
                <a:hlinkClick r:id="rId5"/>
              </a:rPr>
              <a:t>https://www.w3.org/2013/csvw/wiki/Main_Page</a:t>
            </a:r>
            <a:endParaRPr lang="es-ES_tradnl" sz="1200" dirty="0"/>
          </a:p>
          <a:p>
            <a:pPr marL="628650" lvl="1" indent="-171450">
              <a:spcBef>
                <a:spcPts val="600"/>
              </a:spcBef>
              <a:buFont typeface="Arial" panose="020B0604020202020204" pitchFamily="34" charset="0"/>
              <a:buChar char="•"/>
            </a:pPr>
            <a:r>
              <a:rPr lang="es-ES_tradnl" sz="1200" dirty="0"/>
              <a:t>Modelo de datos tabulares de W3C: </a:t>
            </a:r>
            <a:r>
              <a:rPr lang="es-ES" sz="1200" dirty="0">
                <a:hlinkClick r:id="rId6"/>
              </a:rPr>
              <a:t>https://www.w3.org/TR/2015/REC-tabular-data-model-20151217/</a:t>
            </a:r>
            <a:endParaRPr lang="es-ES_tradnl" sz="1200" dirty="0"/>
          </a:p>
          <a:p>
            <a:pPr marL="628650" lvl="1" indent="-171450">
              <a:spcBef>
                <a:spcPts val="600"/>
              </a:spcBef>
              <a:buFont typeface="Arial" panose="020B0604020202020204" pitchFamily="34" charset="0"/>
              <a:buChar char="•"/>
            </a:pPr>
            <a:r>
              <a:rPr lang="es-ES" sz="1200" dirty="0"/>
              <a:t>Norma Técnica de Interoperabilidad de Reutilización de Recursos de Información: </a:t>
            </a:r>
            <a:r>
              <a:rPr lang="es-ES" sz="1200" dirty="0">
                <a:hlinkClick r:id="rId7"/>
              </a:rPr>
              <a:t>https://datos.gob.es/es/documentacion/norma-tecnica-de-interoperabilidad-de-reutilizacion-de-recursos-de-informacion</a:t>
            </a:r>
            <a:endParaRPr lang="es-ES_tradnl" sz="1200" dirty="0"/>
          </a:p>
          <a:p>
            <a:pPr marL="628650" lvl="1" indent="-171450">
              <a:spcBef>
                <a:spcPts val="600"/>
              </a:spcBef>
              <a:buFont typeface="Arial" panose="020B0604020202020204" pitchFamily="34" charset="0"/>
              <a:buChar char="•"/>
            </a:pPr>
            <a:r>
              <a:rPr lang="es-ES" sz="1200" dirty="0"/>
              <a:t>Datos abiertos: guía estratégica para su puesta en marcha y conjuntos de datos mínimos a publicar, de la FEMP: </a:t>
            </a:r>
            <a:r>
              <a:rPr lang="es-ES" sz="1200" u="sng" dirty="0">
                <a:hlinkClick r:id="rId8"/>
              </a:rPr>
              <a:t>https://datos.gob.es/es/documentacion/datos-abiertos-guia-estrategica-para-su-puesta-en-marcha-y-conjuntos-de-datos-0</a:t>
            </a:r>
            <a:r>
              <a:rPr lang="es-ES" sz="1200" dirty="0"/>
              <a:t> y Datos abiertos FEMP 2019: 40 conjuntos de datos a publicar por las Entidades Locales: </a:t>
            </a:r>
            <a:r>
              <a:rPr lang="es-ES" sz="1200" u="sng" dirty="0">
                <a:hlinkClick r:id="rId9"/>
              </a:rPr>
              <a:t>http://femp.femp.es/files/3580-1937-fichero/DATOS ABIERTOS FEMP 2019.pdf</a:t>
            </a:r>
            <a:endParaRPr lang="es-ES" sz="1200" u="sng" dirty="0"/>
          </a:p>
          <a:p>
            <a:pPr marL="628650" lvl="1" indent="-171450">
              <a:spcBef>
                <a:spcPts val="600"/>
              </a:spcBef>
              <a:buFont typeface="Arial" panose="020B0604020202020204" pitchFamily="34" charset="0"/>
              <a:buChar char="•"/>
            </a:pPr>
            <a:r>
              <a:rPr lang="es-ES_tradnl" sz="1200" dirty="0"/>
              <a:t>Guía de datos “</a:t>
            </a:r>
            <a:r>
              <a:rPr lang="en-US" sz="1200" dirty="0"/>
              <a:t>New York State Open Data dataset submission guide</a:t>
            </a:r>
            <a:r>
              <a:rPr lang="es-ES_tradnl" sz="1200" dirty="0"/>
              <a:t>“: </a:t>
            </a:r>
            <a:r>
              <a:rPr lang="es-ES_tradnl" sz="1200" dirty="0">
                <a:hlinkClick r:id="rId10"/>
              </a:rPr>
              <a:t>https://data.ny.gov/download/c3zp-wr9j/application/pdf</a:t>
            </a:r>
            <a:endParaRPr lang="es-ES_tradnl" sz="1200" dirty="0"/>
          </a:p>
          <a:p>
            <a:pPr marL="628650" lvl="1" indent="-171450">
              <a:spcBef>
                <a:spcPts val="600"/>
              </a:spcBef>
              <a:buFont typeface="Arial" panose="020B0604020202020204" pitchFamily="34" charset="0"/>
              <a:buChar char="•"/>
            </a:pPr>
            <a:r>
              <a:rPr lang="es-ES" sz="1200" dirty="0"/>
              <a:t>Guía para la publicación de datos en formatos abiertos de Argentina: </a:t>
            </a:r>
            <a:r>
              <a:rPr lang="es-ES" sz="1200" dirty="0">
                <a:hlinkClick r:id="rId11"/>
              </a:rPr>
              <a:t>https://datosgobar.github.io/paquete-apertura-datos/guia-abiertos/#guia-para-la-publicacion-de-datos-en-formatos-abiertos</a:t>
            </a:r>
            <a:endParaRPr lang="es-ES" sz="1200" dirty="0"/>
          </a:p>
          <a:p>
            <a:pPr marL="628650" lvl="1" indent="-171450" algn="just">
              <a:buClr>
                <a:srgbClr val="801F89"/>
              </a:buClr>
              <a:buFont typeface="Wingdings" panose="05000000000000000000" pitchFamily="2" charset="2"/>
              <a:buChar char="§"/>
            </a:pPr>
            <a:endParaRPr lang="es-ES" sz="1200" dirty="0"/>
          </a:p>
        </p:txBody>
      </p:sp>
    </p:spTree>
    <p:extLst>
      <p:ext uri="{BB962C8B-B14F-4D97-AF65-F5344CB8AC3E}">
        <p14:creationId xmlns:p14="http://schemas.microsoft.com/office/powerpoint/2010/main" val="34665645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1771200B-7771-42E1-9F26-4173F05B08B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60" t="45611" r="39990" b="20547"/>
          <a:stretch/>
        </p:blipFill>
        <p:spPr>
          <a:xfrm>
            <a:off x="0" y="6929249"/>
            <a:ext cx="6858000" cy="2248955"/>
          </a:xfrm>
          <a:prstGeom prst="rect">
            <a:avLst/>
          </a:prstGeom>
        </p:spPr>
      </p:pic>
      <p:sp>
        <p:nvSpPr>
          <p:cNvPr id="9" name="Rectángulo 8">
            <a:extLst>
              <a:ext uri="{FF2B5EF4-FFF2-40B4-BE49-F238E27FC236}">
                <a16:creationId xmlns:a16="http://schemas.microsoft.com/office/drawing/2014/main" id="{AB834E7C-A1FF-4551-9131-31F11E634F3A}"/>
              </a:ext>
            </a:extLst>
          </p:cNvPr>
          <p:cNvSpPr/>
          <p:nvPr/>
        </p:nvSpPr>
        <p:spPr>
          <a:xfrm>
            <a:off x="0" y="6786982"/>
            <a:ext cx="6858000" cy="2400656"/>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Marcador de número de diapositiva 1">
            <a:extLst>
              <a:ext uri="{FF2B5EF4-FFF2-40B4-BE49-F238E27FC236}">
                <a16:creationId xmlns:a16="http://schemas.microsoft.com/office/drawing/2014/main" id="{961063BC-8929-4316-8DEA-8B68997BF9FD}"/>
              </a:ext>
            </a:extLst>
          </p:cNvPr>
          <p:cNvSpPr>
            <a:spLocks noGrp="1"/>
          </p:cNvSpPr>
          <p:nvPr>
            <p:ph type="sldNum" sz="quarter" idx="12"/>
          </p:nvPr>
        </p:nvSpPr>
        <p:spPr/>
        <p:txBody>
          <a:bodyPr/>
          <a:lstStyle/>
          <a:p>
            <a:fld id="{B0B223AA-581B-472F-BB2F-AB3AEAB0FF05}" type="slidenum">
              <a:rPr lang="es-ES" smtClean="0"/>
              <a:t>67</a:t>
            </a:fld>
            <a:endParaRPr lang="es-ES" dirty="0"/>
          </a:p>
        </p:txBody>
      </p:sp>
      <p:sp>
        <p:nvSpPr>
          <p:cNvPr id="3" name="CuadroTexto 2">
            <a:extLst>
              <a:ext uri="{FF2B5EF4-FFF2-40B4-BE49-F238E27FC236}">
                <a16:creationId xmlns:a16="http://schemas.microsoft.com/office/drawing/2014/main" id="{7EE4D5DE-41D0-4DE4-9776-614E8E524E1A}"/>
              </a:ext>
            </a:extLst>
          </p:cNvPr>
          <p:cNvSpPr txBox="1"/>
          <p:nvPr/>
        </p:nvSpPr>
        <p:spPr>
          <a:xfrm>
            <a:off x="-639133" y="174481"/>
            <a:ext cx="5125402" cy="1446550"/>
          </a:xfrm>
          <a:prstGeom prst="rect">
            <a:avLst/>
          </a:prstGeom>
          <a:noFill/>
        </p:spPr>
        <p:txBody>
          <a:bodyPr wrap="square" rtlCol="0">
            <a:spAutoFit/>
          </a:bodyPr>
          <a:lstStyle/>
          <a:p>
            <a:pPr algn="ctr"/>
            <a:r>
              <a:rPr lang="es-ES" sz="8800" spc="-300" dirty="0">
                <a:solidFill>
                  <a:schemeClr val="bg1"/>
                </a:solidFill>
                <a:latin typeface="Neutra Text" panose="02000000000000000000" pitchFamily="50" charset="0"/>
              </a:rPr>
              <a:t>Anexo I: </a:t>
            </a:r>
          </a:p>
        </p:txBody>
      </p:sp>
      <p:sp>
        <p:nvSpPr>
          <p:cNvPr id="4" name="Rectángulo 3">
            <a:extLst>
              <a:ext uri="{FF2B5EF4-FFF2-40B4-BE49-F238E27FC236}">
                <a16:creationId xmlns:a16="http://schemas.microsoft.com/office/drawing/2014/main" id="{308F2B31-DCDC-4E19-BB72-54D82A198A86}"/>
              </a:ext>
            </a:extLst>
          </p:cNvPr>
          <p:cNvSpPr/>
          <p:nvPr/>
        </p:nvSpPr>
        <p:spPr>
          <a:xfrm>
            <a:off x="601909" y="1513678"/>
            <a:ext cx="5330873" cy="1251176"/>
          </a:xfrm>
          <a:prstGeom prst="rect">
            <a:avLst/>
          </a:prstGeom>
        </p:spPr>
        <p:txBody>
          <a:bodyPr wrap="square">
            <a:spAutoFit/>
          </a:bodyPr>
          <a:lstStyle/>
          <a:p>
            <a:pPr>
              <a:lnSpc>
                <a:spcPts val="4500"/>
              </a:lnSpc>
            </a:pPr>
            <a:r>
              <a:rPr lang="es-ES" sz="4400" dirty="0">
                <a:solidFill>
                  <a:schemeClr val="bg1"/>
                </a:solidFill>
                <a:latin typeface="Neutra Text" panose="02000000000000000000" pitchFamily="50" charset="0"/>
              </a:rPr>
              <a:t>Taxonomías y listas de códigos de uso común</a:t>
            </a:r>
          </a:p>
        </p:txBody>
      </p:sp>
      <p:sp>
        <p:nvSpPr>
          <p:cNvPr id="5" name="CuadroTexto 4">
            <a:extLst>
              <a:ext uri="{FF2B5EF4-FFF2-40B4-BE49-F238E27FC236}">
                <a16:creationId xmlns:a16="http://schemas.microsoft.com/office/drawing/2014/main" id="{A4FEF681-3A51-48C0-94D1-70A5288156F9}"/>
              </a:ext>
            </a:extLst>
          </p:cNvPr>
          <p:cNvSpPr txBox="1"/>
          <p:nvPr/>
        </p:nvSpPr>
        <p:spPr>
          <a:xfrm>
            <a:off x="935759" y="4182246"/>
            <a:ext cx="5199610" cy="4401205"/>
          </a:xfrm>
          <a:prstGeom prst="rect">
            <a:avLst/>
          </a:prstGeom>
          <a:noFill/>
        </p:spPr>
        <p:txBody>
          <a:bodyPr wrap="square" rtlCol="0">
            <a:spAutoFit/>
          </a:bodyPr>
          <a:lstStyle/>
          <a:p>
            <a:endParaRPr lang="es-ES_tradnl" sz="1200" dirty="0"/>
          </a:p>
          <a:p>
            <a:pPr marL="171450" indent="-171450">
              <a:spcBef>
                <a:spcPts val="600"/>
              </a:spcBef>
              <a:buClr>
                <a:srgbClr val="7030A0"/>
              </a:buClr>
              <a:buFont typeface="Wingdings" panose="05000000000000000000" pitchFamily="2" charset="2"/>
              <a:buChar char="§"/>
            </a:pPr>
            <a:r>
              <a:rPr lang="es-ES_tradnl" sz="1200" dirty="0"/>
              <a:t>Clasificaciones y estándares armonizados a nivel nacional e internacional del </a:t>
            </a:r>
            <a:r>
              <a:rPr lang="es-ES_tradnl" sz="1200" dirty="0" err="1"/>
              <a:t>INE:</a:t>
            </a:r>
            <a:r>
              <a:rPr lang="es-ES_tradnl" sz="1200" dirty="0" err="1">
                <a:hlinkClick r:id="rId3"/>
              </a:rPr>
              <a:t>http</a:t>
            </a:r>
            <a:r>
              <a:rPr lang="es-ES_tradnl" sz="1200" dirty="0">
                <a:hlinkClick r:id="rId3"/>
              </a:rPr>
              <a:t>://www.ine.es/ss/Satellite?L=0&amp;c=Page&amp;cid=1254735839296&amp;p=1254735839296&amp;pagename=MetodologiaYEstandares%2FINELayout</a:t>
            </a:r>
            <a:endParaRPr lang="es-ES_tradnl" sz="1200" dirty="0"/>
          </a:p>
          <a:p>
            <a:pPr marL="171450" indent="-171450">
              <a:spcBef>
                <a:spcPts val="600"/>
              </a:spcBef>
              <a:buClr>
                <a:srgbClr val="7030A0"/>
              </a:buClr>
              <a:buFont typeface="Wingdings" panose="05000000000000000000" pitchFamily="2" charset="2"/>
              <a:buChar char="§"/>
            </a:pPr>
            <a:r>
              <a:rPr lang="es-ES_tradnl" sz="1200" dirty="0"/>
              <a:t>Tesauro multilingüe de la Unión Europea (EUROVOC): </a:t>
            </a:r>
            <a:r>
              <a:rPr lang="es-ES_tradnl" sz="1200" dirty="0">
                <a:hlinkClick r:id="rId4"/>
              </a:rPr>
              <a:t>http://open-data.europa.eu/cs/data/dataset/eurovoc</a:t>
            </a:r>
            <a:endParaRPr lang="es-ES_tradnl" sz="1200" dirty="0"/>
          </a:p>
          <a:p>
            <a:pPr marL="171450" indent="-171450">
              <a:spcBef>
                <a:spcPts val="600"/>
              </a:spcBef>
              <a:buClr>
                <a:srgbClr val="7030A0"/>
              </a:buClr>
              <a:buFont typeface="Wingdings" panose="05000000000000000000" pitchFamily="2" charset="2"/>
              <a:buChar char="§"/>
            </a:pPr>
            <a:r>
              <a:rPr lang="es-ES_tradnl" sz="1200" dirty="0"/>
              <a:t>Nomenclatura de actividades económicas (NACE</a:t>
            </a:r>
            <a:r>
              <a:rPr lang="es-ES_tradnl" sz="1200" dirty="0">
                <a:sym typeface="Wingdings" pitchFamily="2" charset="2"/>
              </a:rPr>
              <a:t>): </a:t>
            </a:r>
            <a:r>
              <a:rPr lang="es-ES_tradnl" sz="1200" dirty="0">
                <a:hlinkClick r:id="rId5"/>
              </a:rPr>
              <a:t>https://ec.europa.eu/eurostat/statistics-explained/index.php/NACE_background</a:t>
            </a:r>
            <a:endParaRPr lang="es-ES_tradnl" sz="1200" dirty="0"/>
          </a:p>
          <a:p>
            <a:pPr marL="171450" indent="-171450">
              <a:spcBef>
                <a:spcPts val="600"/>
              </a:spcBef>
              <a:buClr>
                <a:srgbClr val="7030A0"/>
              </a:buClr>
              <a:buFont typeface="Wingdings" panose="05000000000000000000" pitchFamily="2" charset="2"/>
              <a:buChar char="§"/>
            </a:pPr>
            <a:r>
              <a:rPr lang="es-ES_tradnl" sz="1200" dirty="0"/>
              <a:t>Nomenclatura de las unidades territoriales estadísticas (NUTS): </a:t>
            </a:r>
            <a:r>
              <a:rPr lang="es-ES_tradnl" sz="1200" dirty="0">
                <a:hlinkClick r:id="rId6"/>
              </a:rPr>
              <a:t>https://ec.europa.eu/eurostat/web/nuts/background</a:t>
            </a:r>
            <a:endParaRPr lang="es-ES_tradnl" sz="1200" dirty="0"/>
          </a:p>
          <a:p>
            <a:pPr marL="171450" indent="-171450">
              <a:spcBef>
                <a:spcPts val="600"/>
              </a:spcBef>
              <a:buClr>
                <a:srgbClr val="7030A0"/>
              </a:buClr>
              <a:buFont typeface="Wingdings" panose="05000000000000000000" pitchFamily="2" charset="2"/>
              <a:buChar char="§"/>
            </a:pPr>
            <a:r>
              <a:rPr lang="es-ES_tradnl" sz="1200" dirty="0"/>
              <a:t>ISO 639-2 - códigos de idioma: </a:t>
            </a:r>
            <a:r>
              <a:rPr lang="es-ES_tradnl" sz="1200" dirty="0">
                <a:hlinkClick r:id="rId7"/>
              </a:rPr>
              <a:t>http://www.loc.gov/standards/iso639-2/php/code_list.php</a:t>
            </a:r>
            <a:endParaRPr lang="es-ES_tradnl" sz="1200" dirty="0"/>
          </a:p>
          <a:p>
            <a:pPr marL="171450" indent="-171450">
              <a:spcBef>
                <a:spcPts val="600"/>
              </a:spcBef>
              <a:buClr>
                <a:srgbClr val="7030A0"/>
              </a:buClr>
              <a:buFont typeface="Wingdings" panose="05000000000000000000" pitchFamily="2" charset="2"/>
              <a:buChar char="§"/>
            </a:pPr>
            <a:r>
              <a:rPr lang="es-ES_tradnl" sz="1200" dirty="0"/>
              <a:t>ISO 4217 - códigos de moneda: </a:t>
            </a:r>
            <a:r>
              <a:rPr lang="es-ES_tradnl" sz="1200" dirty="0">
                <a:hlinkClick r:id="rId8"/>
              </a:rPr>
              <a:t>http://www.iso.org/iso/home/standards/currency_codes.htm</a:t>
            </a:r>
            <a:endParaRPr lang="es-ES_tradnl" sz="1200" dirty="0"/>
          </a:p>
          <a:p>
            <a:pPr marL="171450" indent="-171450">
              <a:spcBef>
                <a:spcPts val="600"/>
              </a:spcBef>
              <a:buClr>
                <a:srgbClr val="7030A0"/>
              </a:buClr>
              <a:buFont typeface="Wingdings" panose="05000000000000000000" pitchFamily="2" charset="2"/>
              <a:buChar char="§"/>
            </a:pPr>
            <a:r>
              <a:rPr lang="es-ES_tradnl" sz="1200" dirty="0"/>
              <a:t>ISO 3166-1 - códigos de país: </a:t>
            </a:r>
            <a:r>
              <a:rPr lang="es-ES_tradnl" sz="1200" dirty="0">
                <a:hlinkClick r:id="rId9"/>
              </a:rPr>
              <a:t>http://www.iso.org/iso/country_codes.htm</a:t>
            </a:r>
            <a:endParaRPr lang="es-ES_tradnl" sz="1200" dirty="0"/>
          </a:p>
          <a:p>
            <a:pPr marL="171450" indent="-171450">
              <a:spcBef>
                <a:spcPts val="600"/>
              </a:spcBef>
              <a:buClr>
                <a:srgbClr val="7030A0"/>
              </a:buClr>
              <a:buFont typeface="Wingdings" panose="05000000000000000000" pitchFamily="2" charset="2"/>
              <a:buChar char="§"/>
            </a:pPr>
            <a:r>
              <a:rPr lang="es-ES_tradnl" sz="1200" dirty="0"/>
              <a:t>Unidades de medida UN / CEFACT: </a:t>
            </a:r>
            <a:r>
              <a:rPr lang="es-ES_tradnl" sz="1200" dirty="0">
                <a:hlinkClick r:id="rId10"/>
              </a:rPr>
              <a:t>http://www.unece.org/fileadmin/DAM/cefact/recommendations/rec20/rec20_rev3_Annex3e.pdf</a:t>
            </a:r>
            <a:endParaRPr lang="en-US" sz="1200" dirty="0"/>
          </a:p>
          <a:p>
            <a:pPr marL="628650" lvl="1" indent="-171450">
              <a:buClr>
                <a:srgbClr val="7030A0"/>
              </a:buClr>
              <a:buFont typeface="Wingdings" panose="05000000000000000000" pitchFamily="2" charset="2"/>
              <a:buChar char="§"/>
            </a:pPr>
            <a:endParaRPr lang="es-ES" sz="1200" dirty="0"/>
          </a:p>
        </p:txBody>
      </p:sp>
      <p:sp>
        <p:nvSpPr>
          <p:cNvPr id="10" name="CuadroTexto 9">
            <a:extLst>
              <a:ext uri="{FF2B5EF4-FFF2-40B4-BE49-F238E27FC236}">
                <a16:creationId xmlns:a16="http://schemas.microsoft.com/office/drawing/2014/main" id="{6CE72B81-A6D8-4F52-8D8A-CFC322004201}"/>
              </a:ext>
            </a:extLst>
          </p:cNvPr>
          <p:cNvSpPr txBox="1"/>
          <p:nvPr/>
        </p:nvSpPr>
        <p:spPr>
          <a:xfrm>
            <a:off x="0" y="7353300"/>
            <a:ext cx="3886200" cy="2400657"/>
          </a:xfrm>
          <a:prstGeom prst="rect">
            <a:avLst/>
          </a:prstGeom>
          <a:noFill/>
        </p:spPr>
        <p:txBody>
          <a:bodyPr wrap="square" rtlCol="0">
            <a:spAutoFit/>
          </a:bodyPr>
          <a:lstStyle/>
          <a:p>
            <a:r>
              <a:rPr lang="es-ES_tradnl" sz="15000" b="1" spc="-300" dirty="0">
                <a:solidFill>
                  <a:schemeClr val="tx1">
                    <a:alpha val="10000"/>
                  </a:schemeClr>
                </a:solidFill>
                <a:latin typeface="Neutra Text" panose="02000000000000000000" pitchFamily="50" charset="0"/>
              </a:rPr>
              <a:t>CSV</a:t>
            </a:r>
            <a:endParaRPr lang="es-ES" sz="15000" b="1" spc="-300" dirty="0">
              <a:solidFill>
                <a:schemeClr val="tx1">
                  <a:alpha val="10000"/>
                </a:schemeClr>
              </a:solidFill>
              <a:latin typeface="Neutra Text" panose="02000000000000000000" pitchFamily="50" charset="0"/>
            </a:endParaRPr>
          </a:p>
        </p:txBody>
      </p:sp>
      <p:sp>
        <p:nvSpPr>
          <p:cNvPr id="6" name="Rectángulo 5">
            <a:extLst>
              <a:ext uri="{FF2B5EF4-FFF2-40B4-BE49-F238E27FC236}">
                <a16:creationId xmlns:a16="http://schemas.microsoft.com/office/drawing/2014/main" id="{252801E0-361B-41AA-9C1B-C55A0D996AEA}"/>
              </a:ext>
            </a:extLst>
          </p:cNvPr>
          <p:cNvSpPr/>
          <p:nvPr/>
        </p:nvSpPr>
        <p:spPr>
          <a:xfrm>
            <a:off x="441326" y="3610074"/>
            <a:ext cx="5694042" cy="646331"/>
          </a:xfrm>
          <a:prstGeom prst="rect">
            <a:avLst/>
          </a:prstGeom>
        </p:spPr>
        <p:txBody>
          <a:bodyPr wrap="square">
            <a:spAutoFit/>
          </a:bodyPr>
          <a:lstStyle/>
          <a:p>
            <a:pPr algn="just">
              <a:buClr>
                <a:srgbClr val="7030A0"/>
              </a:buClr>
            </a:pPr>
            <a:r>
              <a:rPr lang="es-ES_tradnl" sz="1200" dirty="0"/>
              <a:t>En este anexo se recoge una serie de referencias a esquemas de conceptos, listas de códigos (</a:t>
            </a:r>
            <a:r>
              <a:rPr lang="es-ES_tradnl" sz="1200" dirty="0" err="1"/>
              <a:t>code</a:t>
            </a:r>
            <a:r>
              <a:rPr lang="es-ES_tradnl" sz="1200" dirty="0"/>
              <a:t> </a:t>
            </a:r>
            <a:r>
              <a:rPr lang="es-ES_tradnl" sz="1200" dirty="0" err="1"/>
              <a:t>lists</a:t>
            </a:r>
            <a:r>
              <a:rPr lang="es-ES_tradnl" sz="1200" dirty="0"/>
              <a:t>) y taxonomías de términos</a:t>
            </a:r>
            <a:r>
              <a:rPr lang="es-ES" sz="1200" dirty="0"/>
              <a:t> </a:t>
            </a:r>
            <a:r>
              <a:rPr lang="es-ES_tradnl" sz="1200" dirty="0"/>
              <a:t>que se pueden utilizar como valores prescritos para propiedades o atributos de datos tabulares</a:t>
            </a:r>
            <a:r>
              <a:rPr lang="es-ES" sz="1200" dirty="0"/>
              <a:t>.</a:t>
            </a:r>
          </a:p>
        </p:txBody>
      </p:sp>
      <p:pic>
        <p:nvPicPr>
          <p:cNvPr id="11" name="Imagen 10">
            <a:extLst>
              <a:ext uri="{FF2B5EF4-FFF2-40B4-BE49-F238E27FC236}">
                <a16:creationId xmlns:a16="http://schemas.microsoft.com/office/drawing/2014/main" id="{83F36DCB-6EE9-412E-9975-E39ED59E531A}"/>
              </a:ext>
            </a:extLst>
          </p:cNvPr>
          <p:cNvPicPr>
            <a:picLocks noChangeAspect="1"/>
          </p:cNvPicPr>
          <p:nvPr/>
        </p:nvPicPr>
        <p:blipFill rotWithShape="1">
          <a:blip r:embed="rId11">
            <a:extLst>
              <a:ext uri="{28A0092B-C50C-407E-A947-70E740481C1C}">
                <a14:useLocalDpi xmlns:a14="http://schemas.microsoft.com/office/drawing/2010/main" val="0"/>
              </a:ext>
            </a:extLst>
          </a:blip>
          <a:srcRect l="3314" t="2" r="46272" b="43680"/>
          <a:stretch/>
        </p:blipFill>
        <p:spPr>
          <a:xfrm>
            <a:off x="6135368" y="3496058"/>
            <a:ext cx="722632" cy="2192224"/>
          </a:xfrm>
          <a:prstGeom prst="rect">
            <a:avLst/>
          </a:prstGeom>
        </p:spPr>
      </p:pic>
    </p:spTree>
    <p:extLst>
      <p:ext uri="{BB962C8B-B14F-4D97-AF65-F5344CB8AC3E}">
        <p14:creationId xmlns:p14="http://schemas.microsoft.com/office/powerpoint/2010/main" val="418452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E117CC-CD7A-4C7D-9851-F16694DCA0A6}"/>
              </a:ext>
            </a:extLst>
          </p:cNvPr>
          <p:cNvSpPr>
            <a:spLocks noGrp="1"/>
          </p:cNvSpPr>
          <p:nvPr>
            <p:ph type="sldNum" sz="quarter" idx="12"/>
          </p:nvPr>
        </p:nvSpPr>
        <p:spPr/>
        <p:txBody>
          <a:bodyPr/>
          <a:lstStyle/>
          <a:p>
            <a:fld id="{B0B223AA-581B-472F-BB2F-AB3AEAB0FF05}" type="slidenum">
              <a:rPr lang="es-ES" smtClean="0"/>
              <a:t>7</a:t>
            </a:fld>
            <a:endParaRPr lang="es-ES" dirty="0"/>
          </a:p>
        </p:txBody>
      </p:sp>
      <p:sp>
        <p:nvSpPr>
          <p:cNvPr id="3" name="CuadroTexto 2">
            <a:extLst>
              <a:ext uri="{FF2B5EF4-FFF2-40B4-BE49-F238E27FC236}">
                <a16:creationId xmlns:a16="http://schemas.microsoft.com/office/drawing/2014/main" id="{69821D2D-3F07-4B39-8DEE-09E1447DE114}"/>
              </a:ext>
            </a:extLst>
          </p:cNvPr>
          <p:cNvSpPr txBox="1"/>
          <p:nvPr/>
        </p:nvSpPr>
        <p:spPr>
          <a:xfrm>
            <a:off x="-68815" y="2819528"/>
            <a:ext cx="884791" cy="769441"/>
          </a:xfrm>
          <a:prstGeom prst="rect">
            <a:avLst/>
          </a:prstGeom>
          <a:noFill/>
        </p:spPr>
        <p:txBody>
          <a:bodyPr wrap="square" rtlCol="0">
            <a:spAutoFit/>
          </a:bodyPr>
          <a:lstStyle/>
          <a:p>
            <a:pPr algn="ctr"/>
            <a:r>
              <a:rPr lang="es-ES" sz="4400" spc="-150" dirty="0">
                <a:solidFill>
                  <a:schemeClr val="bg1"/>
                </a:solidFill>
                <a:latin typeface="Neutra Text" panose="02000000000000000000" pitchFamily="50" charset="0"/>
              </a:rPr>
              <a:t>02</a:t>
            </a:r>
          </a:p>
        </p:txBody>
      </p:sp>
      <p:pic>
        <p:nvPicPr>
          <p:cNvPr id="4" name="Imagen 3">
            <a:extLst>
              <a:ext uri="{FF2B5EF4-FFF2-40B4-BE49-F238E27FC236}">
                <a16:creationId xmlns:a16="http://schemas.microsoft.com/office/drawing/2014/main" id="{CD6CD1B0-6A7B-4B2E-93D2-1A2AA7E04C0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18" b="25981"/>
          <a:stretch/>
        </p:blipFill>
        <p:spPr>
          <a:xfrm>
            <a:off x="0" y="5848873"/>
            <a:ext cx="6858000" cy="3302384"/>
          </a:xfrm>
          <a:prstGeom prst="rect">
            <a:avLst/>
          </a:prstGeom>
        </p:spPr>
      </p:pic>
      <p:sp>
        <p:nvSpPr>
          <p:cNvPr id="7" name="Rectángulo 6">
            <a:extLst>
              <a:ext uri="{FF2B5EF4-FFF2-40B4-BE49-F238E27FC236}">
                <a16:creationId xmlns:a16="http://schemas.microsoft.com/office/drawing/2014/main" id="{B58DB3F6-2C4F-442E-9923-D39BBBEC5FC2}"/>
              </a:ext>
            </a:extLst>
          </p:cNvPr>
          <p:cNvSpPr/>
          <p:nvPr/>
        </p:nvSpPr>
        <p:spPr>
          <a:xfrm>
            <a:off x="0" y="5848873"/>
            <a:ext cx="6858000" cy="3335234"/>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CuadroTexto 4">
            <a:extLst>
              <a:ext uri="{FF2B5EF4-FFF2-40B4-BE49-F238E27FC236}">
                <a16:creationId xmlns:a16="http://schemas.microsoft.com/office/drawing/2014/main" id="{D787662C-9036-482E-9511-4C4D03269CE5}"/>
              </a:ext>
            </a:extLst>
          </p:cNvPr>
          <p:cNvSpPr txBox="1"/>
          <p:nvPr/>
        </p:nvSpPr>
        <p:spPr>
          <a:xfrm>
            <a:off x="943429" y="1062476"/>
            <a:ext cx="5416428" cy="1308050"/>
          </a:xfrm>
          <a:prstGeom prst="rect">
            <a:avLst/>
          </a:prstGeom>
          <a:noFill/>
        </p:spPr>
        <p:txBody>
          <a:bodyPr wrap="square" rtlCol="0">
            <a:spAutoFit/>
          </a:bodyPr>
          <a:lstStyle/>
          <a:p>
            <a:pPr algn="just"/>
            <a:r>
              <a:rPr lang="es-ES_tradnl" sz="1200" dirty="0">
                <a:latin typeface="+mj-lt"/>
              </a:rPr>
              <a:t>Aunque no hay un estándar oficial para el formato de “valores separados por comas” (CSV, por sus siglas en inglés), el </a:t>
            </a:r>
            <a:r>
              <a:rPr lang="es-ES_tradnl" sz="1200" i="1" dirty="0">
                <a:latin typeface="+mj-lt"/>
              </a:rPr>
              <a:t>Internet </a:t>
            </a:r>
            <a:r>
              <a:rPr lang="es-ES_tradnl" sz="1200" i="1" dirty="0" err="1">
                <a:latin typeface="+mj-lt"/>
              </a:rPr>
              <a:t>Engineering</a:t>
            </a:r>
            <a:r>
              <a:rPr lang="es-ES_tradnl" sz="1200" i="1" dirty="0">
                <a:latin typeface="+mj-lt"/>
              </a:rPr>
              <a:t> </a:t>
            </a:r>
            <a:r>
              <a:rPr lang="es-ES_tradnl" sz="1200" i="1" dirty="0" err="1">
                <a:latin typeface="+mj-lt"/>
              </a:rPr>
              <a:t>Task</a:t>
            </a:r>
            <a:r>
              <a:rPr lang="es-ES_tradnl" sz="1200" i="1" dirty="0">
                <a:latin typeface="+mj-lt"/>
              </a:rPr>
              <a:t> </a:t>
            </a:r>
            <a:r>
              <a:rPr lang="es-ES_tradnl" sz="1200" i="1" dirty="0" err="1">
                <a:latin typeface="+mj-lt"/>
              </a:rPr>
              <a:t>Force</a:t>
            </a:r>
            <a:r>
              <a:rPr lang="es-ES_tradnl" sz="1200" i="1" dirty="0">
                <a:latin typeface="+mj-lt"/>
              </a:rPr>
              <a:t> </a:t>
            </a:r>
            <a:r>
              <a:rPr lang="es-ES_tradnl" sz="1200" dirty="0">
                <a:latin typeface="+mj-lt"/>
              </a:rPr>
              <a:t>(IETF) publica el documento de referencia </a:t>
            </a:r>
            <a:r>
              <a:rPr lang="es-ES_tradnl" sz="1200" b="1" dirty="0">
                <a:latin typeface="+mj-lt"/>
                <a:hlinkClick r:id="rId3"/>
              </a:rPr>
              <a:t>RFC4180</a:t>
            </a:r>
            <a:r>
              <a:rPr lang="es-ES_tradnl" sz="1200" b="1" dirty="0">
                <a:latin typeface="+mj-lt"/>
              </a:rPr>
              <a:t>.</a:t>
            </a:r>
            <a:endParaRPr lang="es-ES_tradnl" sz="1200" dirty="0">
              <a:latin typeface="+mj-lt"/>
            </a:endParaRPr>
          </a:p>
          <a:p>
            <a:endParaRPr lang="es-ES_tradnl" sz="1000" dirty="0">
              <a:latin typeface="Myriad Pro" panose="020B0703030403020204" pitchFamily="34" charset="0"/>
            </a:endParaRPr>
          </a:p>
          <a:p>
            <a:pPr lvl="1"/>
            <a:r>
              <a:rPr lang="es-ES_tradnl" sz="1200" dirty="0">
                <a:latin typeface="Myriad Pro" panose="020B0703030403020204" pitchFamily="34" charset="0"/>
              </a:rPr>
              <a:t> </a:t>
            </a:r>
          </a:p>
          <a:p>
            <a:pPr marL="628650" lvl="1" indent="-171450">
              <a:buBlip>
                <a:blip r:embed="rId4"/>
              </a:buBlip>
            </a:pPr>
            <a:endParaRPr lang="es-ES_tradnl" sz="1000" dirty="0">
              <a:latin typeface="Myriad Pro" panose="020B0703030403020204" pitchFamily="34" charset="0"/>
            </a:endParaRPr>
          </a:p>
          <a:p>
            <a:endParaRPr lang="es-ES" sz="1100" dirty="0">
              <a:latin typeface="Myriad Pro" panose="020B0703030403020204" pitchFamily="34" charset="0"/>
            </a:endParaRPr>
          </a:p>
        </p:txBody>
      </p:sp>
      <p:sp>
        <p:nvSpPr>
          <p:cNvPr id="10" name="CuadroTexto 9">
            <a:extLst>
              <a:ext uri="{FF2B5EF4-FFF2-40B4-BE49-F238E27FC236}">
                <a16:creationId xmlns:a16="http://schemas.microsoft.com/office/drawing/2014/main" id="{2AFBE096-96C6-4967-A16C-611147FAAF39}"/>
              </a:ext>
            </a:extLst>
          </p:cNvPr>
          <p:cNvSpPr txBox="1"/>
          <p:nvPr/>
        </p:nvSpPr>
        <p:spPr>
          <a:xfrm>
            <a:off x="0" y="7287558"/>
            <a:ext cx="4203700" cy="2400657"/>
          </a:xfrm>
          <a:prstGeom prst="rect">
            <a:avLst/>
          </a:prstGeom>
          <a:noFill/>
        </p:spPr>
        <p:txBody>
          <a:bodyPr wrap="square" rtlCol="0">
            <a:spAutoFit/>
          </a:bodyPr>
          <a:lstStyle/>
          <a:p>
            <a:r>
              <a:rPr lang="es-ES_tradnl" sz="15000" b="1" spc="-300" dirty="0">
                <a:solidFill>
                  <a:schemeClr val="tx1">
                    <a:alpha val="16000"/>
                  </a:schemeClr>
                </a:solidFill>
                <a:latin typeface="Neutra Text" panose="02000000000000000000" pitchFamily="50" charset="0"/>
              </a:rPr>
              <a:t>CSV</a:t>
            </a:r>
            <a:endParaRPr lang="es-ES" sz="15000" b="1" spc="-300" dirty="0">
              <a:solidFill>
                <a:schemeClr val="tx1">
                  <a:alpha val="16000"/>
                </a:schemeClr>
              </a:solidFill>
              <a:latin typeface="Neutra Text" panose="02000000000000000000" pitchFamily="50" charset="0"/>
            </a:endParaRPr>
          </a:p>
        </p:txBody>
      </p:sp>
      <p:sp>
        <p:nvSpPr>
          <p:cNvPr id="6" name="Rectángulo 5">
            <a:extLst>
              <a:ext uri="{FF2B5EF4-FFF2-40B4-BE49-F238E27FC236}">
                <a16:creationId xmlns:a16="http://schemas.microsoft.com/office/drawing/2014/main" id="{E4C66F6F-2595-4148-B033-241D1558A3F0}"/>
              </a:ext>
            </a:extLst>
          </p:cNvPr>
          <p:cNvSpPr/>
          <p:nvPr/>
        </p:nvSpPr>
        <p:spPr>
          <a:xfrm>
            <a:off x="894197" y="1973782"/>
            <a:ext cx="5522478" cy="5724644"/>
          </a:xfrm>
          <a:prstGeom prst="rect">
            <a:avLst/>
          </a:prstGeom>
        </p:spPr>
        <p:txBody>
          <a:bodyPr wrap="square">
            <a:spAutoFit/>
          </a:bodyPr>
          <a:lstStyle/>
          <a:p>
            <a:pPr marL="285750" indent="-285750" algn="just">
              <a:buBlip>
                <a:blip r:embed="rId4"/>
              </a:buBlip>
            </a:pPr>
            <a:r>
              <a:rPr lang="es-ES_tradnl" b="1" dirty="0">
                <a:solidFill>
                  <a:srgbClr val="FF5100"/>
                </a:solidFill>
              </a:rPr>
              <a:t>Características fundamentales:</a:t>
            </a:r>
          </a:p>
          <a:p>
            <a:pPr algn="just"/>
            <a:endParaRPr lang="es-ES_tradnl" sz="1200" dirty="0"/>
          </a:p>
          <a:p>
            <a:pPr marL="628650" lvl="1" indent="-171450" algn="just">
              <a:buClr>
                <a:srgbClr val="7030A0"/>
              </a:buClr>
              <a:buFont typeface="Wingdings" panose="05000000000000000000" pitchFamily="2" charset="2"/>
              <a:buChar char="§"/>
            </a:pPr>
            <a:r>
              <a:rPr lang="es-ES_tradnl" sz="1200" dirty="0"/>
              <a:t>Cada archivo debe contener una sola tabla de datos.</a:t>
            </a:r>
          </a:p>
          <a:p>
            <a:pPr marL="628650" lvl="1" indent="-171450" algn="just">
              <a:buClr>
                <a:srgbClr val="7030A0"/>
              </a:buClr>
              <a:buFont typeface="Wingdings" panose="05000000000000000000" pitchFamily="2" charset="2"/>
              <a:buChar char="§"/>
            </a:pPr>
            <a:r>
              <a:rPr lang="es-ES_tradnl" sz="1200" dirty="0"/>
              <a:t>Cada registro o fila es una línea.</a:t>
            </a:r>
          </a:p>
          <a:p>
            <a:pPr marL="628650" lvl="1" indent="-171450" algn="just">
              <a:buClr>
                <a:srgbClr val="7030A0"/>
              </a:buClr>
              <a:buFont typeface="Wingdings" panose="05000000000000000000" pitchFamily="2" charset="2"/>
              <a:buChar char="§"/>
            </a:pPr>
            <a:r>
              <a:rPr lang="es-ES_tradnl" sz="1200" dirty="0"/>
              <a:t>Todos los registros contienen el mismo </a:t>
            </a:r>
            <a:r>
              <a:rPr lang="pt-BR" sz="1200" dirty="0"/>
              <a:t>número</a:t>
            </a:r>
            <a:r>
              <a:rPr lang="es-ES_tradnl" sz="1200" dirty="0"/>
              <a:t> de campos o columnas, al menos una.</a:t>
            </a:r>
          </a:p>
          <a:p>
            <a:pPr marL="628650" lvl="1" indent="-171450" algn="just">
              <a:buClr>
                <a:srgbClr val="7030A0"/>
              </a:buClr>
              <a:buFont typeface="Wingdings" panose="05000000000000000000" pitchFamily="2" charset="2"/>
              <a:buChar char="§"/>
            </a:pPr>
            <a:r>
              <a:rPr lang="es-ES_tradnl" sz="1200" dirty="0"/>
              <a:t>Opcionalmente, puede haber una primera línea de cabecera que contiene exclusivamente los nombres de los campos.</a:t>
            </a:r>
          </a:p>
          <a:p>
            <a:pPr marL="628650" lvl="1" indent="-171450" algn="just">
              <a:buClr>
                <a:srgbClr val="7030A0"/>
              </a:buClr>
              <a:buFont typeface="Wingdings" panose="05000000000000000000" pitchFamily="2" charset="2"/>
              <a:buChar char="§"/>
            </a:pPr>
            <a:r>
              <a:rPr lang="es-ES_tradnl" sz="1200" dirty="0"/>
              <a:t>L</a:t>
            </a:r>
            <a:r>
              <a:rPr lang="en-US" sz="1200" dirty="0"/>
              <a:t>a</a:t>
            </a:r>
            <a:r>
              <a:rPr lang="es-ES_tradnl" sz="1200" dirty="0"/>
              <a:t>s celdas de una misma columna proporcionan valores para la misma propiedad de las observaciones descritas en cada fila.</a:t>
            </a:r>
          </a:p>
          <a:p>
            <a:pPr marL="628650" lvl="1" indent="-171450" algn="just">
              <a:buClr>
                <a:srgbClr val="7030A0"/>
              </a:buClr>
              <a:buFont typeface="Wingdings" panose="05000000000000000000" pitchFamily="2" charset="2"/>
              <a:buChar char="§"/>
            </a:pPr>
            <a:r>
              <a:rPr lang="es-ES_tradnl" sz="1200" dirty="0"/>
              <a:t>Todos los valores de una misma columna deben ser del mismo tipo de datos (texto, enteros, decimales, fecha, etc.)</a:t>
            </a:r>
          </a:p>
          <a:p>
            <a:pPr marL="628650" lvl="1" indent="-171450" algn="just">
              <a:buClr>
                <a:srgbClr val="7030A0"/>
              </a:buClr>
              <a:buFont typeface="Wingdings" panose="05000000000000000000" pitchFamily="2" charset="2"/>
              <a:buChar char="§"/>
            </a:pPr>
            <a:r>
              <a:rPr lang="es-ES_tradnl" sz="1200" dirty="0"/>
              <a:t>Cada campo está separado del siguiente por un carácter singular: por ejemplo, una coma [“,“], un punto y coma [“;“], un carácter </a:t>
            </a:r>
            <a:r>
              <a:rPr lang="es-ES_tradnl" sz="1200" i="1" dirty="0"/>
              <a:t>pipe</a:t>
            </a:r>
            <a:r>
              <a:rPr lang="es-ES_tradnl" sz="1200" dirty="0"/>
              <a:t> [“|”] o un carácter tabulador [TAB].</a:t>
            </a:r>
          </a:p>
          <a:p>
            <a:pPr marL="628650" lvl="1" indent="-171450" algn="just">
              <a:buClr>
                <a:srgbClr val="7030A0"/>
              </a:buClr>
              <a:buFont typeface="Wingdings" panose="05000000000000000000" pitchFamily="2" charset="2"/>
              <a:buChar char="§"/>
            </a:pPr>
            <a:r>
              <a:rPr lang="es-ES_tradnl" sz="1200" dirty="0"/>
              <a:t>Cuando los campos están separados por un carácter tabulador [TAB], el formato de archivo es </a:t>
            </a:r>
            <a:r>
              <a:rPr lang="es-ES_tradnl" sz="1200" b="1" dirty="0">
                <a:hlinkClick r:id="rId5"/>
              </a:rPr>
              <a:t>TSV</a:t>
            </a:r>
            <a:r>
              <a:rPr lang="es-ES_tradnl" sz="1200" dirty="0"/>
              <a:t>.</a:t>
            </a:r>
          </a:p>
          <a:p>
            <a:pPr marL="628650" lvl="1" indent="-171450" algn="just">
              <a:buClr>
                <a:srgbClr val="7030A0"/>
              </a:buClr>
              <a:buFont typeface="Wingdings" panose="05000000000000000000" pitchFamily="2" charset="2"/>
              <a:buChar char="§"/>
            </a:pPr>
            <a:r>
              <a:rPr lang="es-ES_tradnl" sz="1200" dirty="0"/>
              <a:t>Alternativamente, los campos pueden tener una longitud fija de caracteres. </a:t>
            </a:r>
          </a:p>
          <a:p>
            <a:pPr marL="628650" lvl="1" indent="-171450" algn="just">
              <a:buClr>
                <a:srgbClr val="7030A0"/>
              </a:buClr>
              <a:buFont typeface="Wingdings" panose="05000000000000000000" pitchFamily="2" charset="2"/>
              <a:buChar char="§"/>
            </a:pPr>
            <a:r>
              <a:rPr lang="es-ES_tradnl" sz="1200" dirty="0"/>
              <a:t>Los valores de los campos que incluyen comillas, comas o retornos de carro deben ir entre comillas.</a:t>
            </a:r>
          </a:p>
          <a:p>
            <a:pPr marL="628650" lvl="1" indent="-171450" algn="just">
              <a:buClr>
                <a:srgbClr val="7030A0"/>
              </a:buClr>
              <a:buFont typeface="Wingdings" panose="05000000000000000000" pitchFamily="2" charset="2"/>
              <a:buChar char="§"/>
            </a:pPr>
            <a:r>
              <a:rPr lang="es-ES_tradnl" sz="1200" dirty="0"/>
              <a:t>Los archivos en formato CSV deben utilizar la codificación de caracteres UTF-8.</a:t>
            </a:r>
          </a:p>
          <a:p>
            <a:pPr marL="628650" lvl="1" indent="-171450" algn="just">
              <a:buClr>
                <a:srgbClr val="7030A0"/>
              </a:buClr>
              <a:buFont typeface="Wingdings" panose="05000000000000000000" pitchFamily="2" charset="2"/>
              <a:buChar char="§"/>
            </a:pPr>
            <a:r>
              <a:rPr lang="es-ES_tradnl" sz="1200" dirty="0"/>
              <a:t>Respecto a los nombres de los archivos, es recomendable utilizar minúsculas con los caracteres de la a-z, los dígitos 0-9 y carácter guion bajo (‘_’) en lugar de espacios en blanco, para asegurar el procesamiento correcto de nombres de archivo tanto en servidores como en aplicaciones cliente.</a:t>
            </a:r>
          </a:p>
          <a:p>
            <a:pPr marL="628650" lvl="1" indent="-171450" algn="just">
              <a:buClr>
                <a:srgbClr val="7030A0"/>
              </a:buClr>
              <a:buFont typeface="Wingdings" panose="05000000000000000000" pitchFamily="2" charset="2"/>
              <a:buChar char="§"/>
            </a:pPr>
            <a:r>
              <a:rPr lang="es-ES_tradnl" sz="1200" dirty="0"/>
              <a:t>Cualquier información que no sea valores de datos, como metadatos, descripciones, comentarios o unidades de medida, deben indicarse de forma anexa al archivo de datos en forma de diccionario de datos.</a:t>
            </a:r>
          </a:p>
        </p:txBody>
      </p:sp>
    </p:spTree>
    <p:extLst>
      <p:ext uri="{BB962C8B-B14F-4D97-AF65-F5344CB8AC3E}">
        <p14:creationId xmlns:p14="http://schemas.microsoft.com/office/powerpoint/2010/main" val="3002020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6D1A31FB-405B-4CF9-A934-801408F5CB7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4654"/>
          <a:stretch/>
        </p:blipFill>
        <p:spPr>
          <a:xfrm>
            <a:off x="0" y="6330162"/>
            <a:ext cx="6858000" cy="2849230"/>
          </a:xfrm>
          <a:prstGeom prst="rect">
            <a:avLst/>
          </a:prstGeom>
        </p:spPr>
      </p:pic>
      <p:sp>
        <p:nvSpPr>
          <p:cNvPr id="16" name="Rectángulo 15">
            <a:extLst>
              <a:ext uri="{FF2B5EF4-FFF2-40B4-BE49-F238E27FC236}">
                <a16:creationId xmlns:a16="http://schemas.microsoft.com/office/drawing/2014/main" id="{3599FC81-6E99-4555-9D8E-6CEA03D9899A}"/>
              </a:ext>
            </a:extLst>
          </p:cNvPr>
          <p:cNvSpPr/>
          <p:nvPr/>
        </p:nvSpPr>
        <p:spPr>
          <a:xfrm>
            <a:off x="0" y="6322007"/>
            <a:ext cx="6858000" cy="2849230"/>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CuadroTexto 2">
            <a:extLst>
              <a:ext uri="{FF2B5EF4-FFF2-40B4-BE49-F238E27FC236}">
                <a16:creationId xmlns:a16="http://schemas.microsoft.com/office/drawing/2014/main" id="{C2CCFFF6-6A1A-4BD1-ACD1-2749CC8A3946}"/>
              </a:ext>
            </a:extLst>
          </p:cNvPr>
          <p:cNvSpPr txBox="1"/>
          <p:nvPr/>
        </p:nvSpPr>
        <p:spPr>
          <a:xfrm>
            <a:off x="-68815" y="2819528"/>
            <a:ext cx="884791" cy="769441"/>
          </a:xfrm>
          <a:prstGeom prst="rect">
            <a:avLst/>
          </a:prstGeom>
          <a:noFill/>
        </p:spPr>
        <p:txBody>
          <a:bodyPr wrap="square" rtlCol="0">
            <a:spAutoFit/>
          </a:bodyPr>
          <a:lstStyle/>
          <a:p>
            <a:pPr algn="ctr"/>
            <a:r>
              <a:rPr lang="es-ES" sz="4400" spc="-150" dirty="0">
                <a:solidFill>
                  <a:schemeClr val="bg1"/>
                </a:solidFill>
                <a:latin typeface="Neutra Text" panose="02000000000000000000" pitchFamily="50" charset="0"/>
              </a:rPr>
              <a:t>02</a:t>
            </a:r>
          </a:p>
        </p:txBody>
      </p:sp>
      <p:sp>
        <p:nvSpPr>
          <p:cNvPr id="4" name="Rectángulo 3">
            <a:extLst>
              <a:ext uri="{FF2B5EF4-FFF2-40B4-BE49-F238E27FC236}">
                <a16:creationId xmlns:a16="http://schemas.microsoft.com/office/drawing/2014/main" id="{58849992-1CB1-4E71-817A-518D093E44DE}"/>
              </a:ext>
            </a:extLst>
          </p:cNvPr>
          <p:cNvSpPr/>
          <p:nvPr/>
        </p:nvSpPr>
        <p:spPr>
          <a:xfrm>
            <a:off x="963893" y="1634483"/>
            <a:ext cx="1464946" cy="369332"/>
          </a:xfrm>
          <a:prstGeom prst="rect">
            <a:avLst/>
          </a:prstGeom>
        </p:spPr>
        <p:txBody>
          <a:bodyPr wrap="square">
            <a:spAutoFit/>
          </a:bodyPr>
          <a:lstStyle/>
          <a:p>
            <a:pPr marL="171450" indent="-171450">
              <a:lnSpc>
                <a:spcPct val="150000"/>
              </a:lnSpc>
              <a:buClr>
                <a:srgbClr val="801F89"/>
              </a:buClr>
              <a:buFont typeface="Wingdings" panose="05000000000000000000" pitchFamily="2" charset="2"/>
              <a:buChar char="§"/>
            </a:pPr>
            <a:r>
              <a:rPr lang="es-ES_tradnl" sz="1200" dirty="0">
                <a:solidFill>
                  <a:schemeClr val="tx1">
                    <a:lumMod val="95000"/>
                    <a:lumOff val="5000"/>
                  </a:schemeClr>
                </a:solidFill>
                <a:latin typeface="Calibri "/>
              </a:rPr>
              <a:t>Tabla de datos</a:t>
            </a:r>
            <a:r>
              <a:rPr lang="es-ES_tradnl" sz="1200" dirty="0">
                <a:solidFill>
                  <a:schemeClr val="tx1">
                    <a:lumMod val="95000"/>
                    <a:lumOff val="5000"/>
                  </a:schemeClr>
                </a:solidFill>
              </a:rPr>
              <a:t>:</a:t>
            </a:r>
          </a:p>
        </p:txBody>
      </p:sp>
      <p:pic>
        <p:nvPicPr>
          <p:cNvPr id="5" name="Imagen 4">
            <a:extLst>
              <a:ext uri="{FF2B5EF4-FFF2-40B4-BE49-F238E27FC236}">
                <a16:creationId xmlns:a16="http://schemas.microsoft.com/office/drawing/2014/main" id="{468BC2D4-A66D-4EAE-8623-748AE96E19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0930" y="1567800"/>
            <a:ext cx="415946" cy="409596"/>
          </a:xfrm>
          <a:prstGeom prst="rect">
            <a:avLst/>
          </a:prstGeom>
        </p:spPr>
      </p:pic>
      <p:sp>
        <p:nvSpPr>
          <p:cNvPr id="6" name="Rectángulo 5">
            <a:extLst>
              <a:ext uri="{FF2B5EF4-FFF2-40B4-BE49-F238E27FC236}">
                <a16:creationId xmlns:a16="http://schemas.microsoft.com/office/drawing/2014/main" id="{F54FCA23-AFBF-47C7-B154-E72E64491584}"/>
              </a:ext>
            </a:extLst>
          </p:cNvPr>
          <p:cNvSpPr/>
          <p:nvPr/>
        </p:nvSpPr>
        <p:spPr>
          <a:xfrm>
            <a:off x="963893" y="4730573"/>
            <a:ext cx="5538223" cy="276999"/>
          </a:xfrm>
          <a:prstGeom prst="rect">
            <a:avLst/>
          </a:prstGeom>
        </p:spPr>
        <p:txBody>
          <a:bodyPr wrap="square">
            <a:spAutoFit/>
          </a:bodyPr>
          <a:lstStyle/>
          <a:p>
            <a:pPr marL="171450" indent="-171450" algn="just">
              <a:buClr>
                <a:srgbClr val="801F89"/>
              </a:buClr>
              <a:buFont typeface="Wingdings" panose="05000000000000000000" pitchFamily="2" charset="2"/>
              <a:buChar char="§"/>
            </a:pPr>
            <a:r>
              <a:rPr lang="es-ES_tradnl" sz="1200" dirty="0"/>
              <a:t>Archivo en formato CSV :</a:t>
            </a:r>
          </a:p>
        </p:txBody>
      </p:sp>
      <p:sp>
        <p:nvSpPr>
          <p:cNvPr id="7" name="CuadroTexto 6">
            <a:extLst>
              <a:ext uri="{FF2B5EF4-FFF2-40B4-BE49-F238E27FC236}">
                <a16:creationId xmlns:a16="http://schemas.microsoft.com/office/drawing/2014/main" id="{2D98491C-9B12-4D39-A9A0-95928FACA8DD}"/>
              </a:ext>
            </a:extLst>
          </p:cNvPr>
          <p:cNvSpPr txBox="1"/>
          <p:nvPr/>
        </p:nvSpPr>
        <p:spPr>
          <a:xfrm>
            <a:off x="5973209" y="3367216"/>
            <a:ext cx="884791" cy="769441"/>
          </a:xfrm>
          <a:prstGeom prst="rect">
            <a:avLst/>
          </a:prstGeom>
          <a:noFill/>
        </p:spPr>
        <p:txBody>
          <a:bodyPr wrap="square" rtlCol="0">
            <a:spAutoFit/>
          </a:bodyPr>
          <a:lstStyle/>
          <a:p>
            <a:pPr algn="ctr"/>
            <a:r>
              <a:rPr lang="es-ES" sz="4400" spc="-150" dirty="0">
                <a:solidFill>
                  <a:schemeClr val="bg1"/>
                </a:solidFill>
                <a:latin typeface="Neutra Text" panose="02000000000000000000" pitchFamily="50" charset="0"/>
              </a:rPr>
              <a:t>02</a:t>
            </a:r>
          </a:p>
        </p:txBody>
      </p:sp>
      <p:graphicFrame>
        <p:nvGraphicFramePr>
          <p:cNvPr id="8" name="Table 3">
            <a:extLst>
              <a:ext uri="{FF2B5EF4-FFF2-40B4-BE49-F238E27FC236}">
                <a16:creationId xmlns:a16="http://schemas.microsoft.com/office/drawing/2014/main" id="{8465FBD7-8D35-445C-8E7B-C92AB5AB01D8}"/>
              </a:ext>
            </a:extLst>
          </p:cNvPr>
          <p:cNvGraphicFramePr>
            <a:graphicFrameLocks noGrp="1"/>
          </p:cNvGraphicFramePr>
          <p:nvPr>
            <p:extLst>
              <p:ext uri="{D42A27DB-BD31-4B8C-83A1-F6EECF244321}">
                <p14:modId xmlns:p14="http://schemas.microsoft.com/office/powerpoint/2010/main" val="802005636"/>
              </p:ext>
            </p:extLst>
          </p:nvPr>
        </p:nvGraphicFramePr>
        <p:xfrm>
          <a:off x="1099376" y="2163576"/>
          <a:ext cx="5347144" cy="2196582"/>
        </p:xfrm>
        <a:graphic>
          <a:graphicData uri="http://schemas.openxmlformats.org/drawingml/2006/table">
            <a:tbl>
              <a:tblPr firstRow="1" firstCol="1" bandRow="1" bandCol="1">
                <a:tableStyleId>{2D5ABB26-0587-4C30-8999-92F81FD0307C}</a:tableStyleId>
              </a:tblPr>
              <a:tblGrid>
                <a:gridCol w="948267">
                  <a:extLst>
                    <a:ext uri="{9D8B030D-6E8A-4147-A177-3AD203B41FA5}">
                      <a16:colId xmlns:a16="http://schemas.microsoft.com/office/drawing/2014/main" val="20000"/>
                    </a:ext>
                  </a:extLst>
                </a:gridCol>
                <a:gridCol w="948267">
                  <a:extLst>
                    <a:ext uri="{9D8B030D-6E8A-4147-A177-3AD203B41FA5}">
                      <a16:colId xmlns:a16="http://schemas.microsoft.com/office/drawing/2014/main" val="20001"/>
                    </a:ext>
                  </a:extLst>
                </a:gridCol>
                <a:gridCol w="823054">
                  <a:extLst>
                    <a:ext uri="{9D8B030D-6E8A-4147-A177-3AD203B41FA5}">
                      <a16:colId xmlns:a16="http://schemas.microsoft.com/office/drawing/2014/main" val="20002"/>
                    </a:ext>
                  </a:extLst>
                </a:gridCol>
                <a:gridCol w="847165">
                  <a:extLst>
                    <a:ext uri="{9D8B030D-6E8A-4147-A177-3AD203B41FA5}">
                      <a16:colId xmlns:a16="http://schemas.microsoft.com/office/drawing/2014/main" val="20003"/>
                    </a:ext>
                  </a:extLst>
                </a:gridCol>
                <a:gridCol w="865991">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tblGrid>
              <a:tr h="327162">
                <a:tc>
                  <a:txBody>
                    <a:bodyPr/>
                    <a:lstStyle/>
                    <a:p>
                      <a:pPr algn="ctr"/>
                      <a:r>
                        <a:rPr lang="es-ES_tradnl" sz="1200" b="0" noProof="0" dirty="0">
                          <a:latin typeface="+mn-lt"/>
                        </a:rPr>
                        <a:t>marca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s-ES_tradnl" sz="1200" b="0" noProof="0" dirty="0">
                          <a:latin typeface="+mn-lt"/>
                        </a:rPr>
                        <a:t>año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s-ES_tradnl" sz="1200" b="0" noProof="0" dirty="0">
                          <a:latin typeface="+mn-lt"/>
                        </a:rPr>
                        <a:t>cilindros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s-ES_tradnl" sz="1200" b="0" noProof="0" dirty="0">
                          <a:latin typeface="+mn-lt"/>
                        </a:rPr>
                        <a:t>consumo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s-ES_tradnl" sz="1200" b="0" noProof="0" dirty="0">
                          <a:latin typeface="+mn-lt"/>
                        </a:rPr>
                        <a:t>potencia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s-ES_tradnl" sz="1200" b="0" noProof="0" dirty="0" err="1">
                          <a:latin typeface="+mn-lt"/>
                        </a:rPr>
                        <a:t>aceleracion</a:t>
                      </a:r>
                      <a:endParaRPr lang="es-ES_tradnl" sz="1200" b="0" noProof="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0"/>
                  </a:ext>
                </a:extLst>
              </a:tr>
              <a:tr h="384033">
                <a:tc>
                  <a:txBody>
                    <a:bodyPr/>
                    <a:lstStyle/>
                    <a:p>
                      <a:pPr algn="ctr"/>
                      <a:r>
                        <a:rPr lang="es-ES_tradnl" sz="1050" noProof="0" dirty="0">
                          <a:effectLst/>
                        </a:rPr>
                        <a:t>chevrolet chevelle malibu</a:t>
                      </a:r>
                      <a:endParaRPr lang="es-ES_tradnl" sz="1050" noProof="0" dirty="0">
                        <a:effectLst/>
                        <a:latin typeface="+mj-lt"/>
                      </a:endParaRPr>
                    </a:p>
                  </a:txBody>
                  <a:tcPr marL="72850" marR="72850" marT="36425" marB="36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_tradnl" sz="1050" noProof="0" dirty="0">
                          <a:effectLst/>
                        </a:rPr>
                        <a:t>1970</a:t>
                      </a:r>
                      <a:endParaRPr lang="es-ES_tradnl" sz="1050" noProof="0" dirty="0">
                        <a:effectLst/>
                        <a:latin typeface="+mj-lt"/>
                      </a:endParaRPr>
                    </a:p>
                  </a:txBody>
                  <a:tcPr marL="72850" marR="72850" marT="36425" marB="36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_tradnl" sz="1050" noProof="0" dirty="0">
                          <a:effectLst/>
                        </a:rPr>
                        <a:t>8</a:t>
                      </a:r>
                      <a:endParaRPr lang="es-ES_tradnl" sz="1050" noProof="0" dirty="0">
                        <a:effectLst/>
                        <a:latin typeface="+mj-lt"/>
                      </a:endParaRPr>
                    </a:p>
                  </a:txBody>
                  <a:tcPr marL="72850" marR="72850" marT="36425" marB="36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_tradnl" sz="1050" noProof="0" dirty="0">
                          <a:effectLst/>
                        </a:rPr>
                        <a:t>18</a:t>
                      </a:r>
                      <a:endParaRPr lang="es-ES_tradnl" sz="1050" noProof="0" dirty="0">
                        <a:effectLst/>
                        <a:latin typeface="+mj-lt"/>
                      </a:endParaRPr>
                    </a:p>
                  </a:txBody>
                  <a:tcPr marL="72850" marR="72850" marT="36425" marB="36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_tradnl" sz="1050" noProof="0" dirty="0">
                          <a:effectLst/>
                        </a:rPr>
                        <a:t>130</a:t>
                      </a:r>
                      <a:endParaRPr lang="es-ES_tradnl" sz="1050" noProof="0" dirty="0">
                        <a:effectLst/>
                        <a:latin typeface="+mj-lt"/>
                      </a:endParaRPr>
                    </a:p>
                  </a:txBody>
                  <a:tcPr marL="72850" marR="72850" marT="36425" marB="36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_tradnl" sz="1050" noProof="0" dirty="0">
                          <a:effectLst/>
                        </a:rPr>
                        <a:t>12</a:t>
                      </a:r>
                      <a:endParaRPr lang="es-ES_tradnl" sz="1050" noProof="0" dirty="0">
                        <a:effectLst/>
                        <a:latin typeface="+mj-lt"/>
                      </a:endParaRPr>
                    </a:p>
                  </a:txBody>
                  <a:tcPr marL="72850" marR="72850" marT="36425" marB="36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84033">
                <a:tc>
                  <a:txBody>
                    <a:bodyPr/>
                    <a:lstStyle/>
                    <a:p>
                      <a:pPr algn="ctr"/>
                      <a:r>
                        <a:rPr lang="es-ES_tradnl" sz="1050" noProof="0" dirty="0">
                          <a:effectLst/>
                        </a:rPr>
                        <a:t>buick skylark 320</a:t>
                      </a:r>
                      <a:endParaRPr lang="es-ES_tradnl" sz="1050" noProof="0" dirty="0">
                        <a:effectLst/>
                        <a:latin typeface="+mj-lt"/>
                      </a:endParaRPr>
                    </a:p>
                  </a:txBody>
                  <a:tcPr marL="72850" marR="72850" marT="36425" marB="36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_tradnl" sz="1050" noProof="0" dirty="0">
                          <a:effectLst/>
                        </a:rPr>
                        <a:t>1970</a:t>
                      </a:r>
                      <a:endParaRPr lang="es-ES_tradnl" sz="1050" noProof="0" dirty="0">
                        <a:effectLst/>
                        <a:latin typeface="+mj-lt"/>
                      </a:endParaRPr>
                    </a:p>
                  </a:txBody>
                  <a:tcPr marL="72850" marR="72850" marT="36425" marB="36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_tradnl" sz="1050" noProof="0" dirty="0">
                          <a:effectLst/>
                        </a:rPr>
                        <a:t>8</a:t>
                      </a:r>
                      <a:endParaRPr lang="es-ES_tradnl" sz="1050" noProof="0" dirty="0">
                        <a:effectLst/>
                        <a:latin typeface="+mj-lt"/>
                      </a:endParaRPr>
                    </a:p>
                  </a:txBody>
                  <a:tcPr marL="72850" marR="72850" marT="36425" marB="36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_tradnl" sz="1050" noProof="0" dirty="0">
                          <a:effectLst/>
                        </a:rPr>
                        <a:t>15</a:t>
                      </a:r>
                      <a:endParaRPr lang="es-ES_tradnl" sz="1050" noProof="0" dirty="0">
                        <a:effectLst/>
                        <a:latin typeface="+mj-lt"/>
                      </a:endParaRPr>
                    </a:p>
                  </a:txBody>
                  <a:tcPr marL="72850" marR="72850" marT="36425" marB="36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_tradnl" sz="1050" noProof="0" dirty="0">
                          <a:effectLst/>
                        </a:rPr>
                        <a:t>165</a:t>
                      </a:r>
                      <a:endParaRPr lang="es-ES_tradnl" sz="1050" noProof="0" dirty="0">
                        <a:effectLst/>
                        <a:latin typeface="+mj-lt"/>
                      </a:endParaRPr>
                    </a:p>
                  </a:txBody>
                  <a:tcPr marL="72850" marR="72850" marT="36425" marB="36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_tradnl" sz="1050" noProof="0" dirty="0">
                          <a:effectLst/>
                        </a:rPr>
                        <a:t>11,5</a:t>
                      </a:r>
                      <a:endParaRPr lang="es-ES_tradnl" sz="1050" noProof="0" dirty="0">
                        <a:effectLst/>
                        <a:latin typeface="+mj-lt"/>
                      </a:endParaRPr>
                    </a:p>
                  </a:txBody>
                  <a:tcPr marL="72850" marR="72850" marT="36425" marB="36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84033">
                <a:tc>
                  <a:txBody>
                    <a:bodyPr/>
                    <a:lstStyle/>
                    <a:p>
                      <a:pPr algn="ctr"/>
                      <a:r>
                        <a:rPr lang="es-ES_tradnl" sz="1050" noProof="0" dirty="0">
                          <a:effectLst/>
                        </a:rPr>
                        <a:t>plymouth satellite</a:t>
                      </a:r>
                      <a:endParaRPr lang="es-ES_tradnl" sz="1050" noProof="0" dirty="0">
                        <a:effectLst/>
                        <a:latin typeface="+mj-lt"/>
                      </a:endParaRPr>
                    </a:p>
                  </a:txBody>
                  <a:tcPr marL="72850" marR="72850" marT="36425" marB="36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_tradnl" sz="1050" noProof="0" dirty="0">
                          <a:effectLst/>
                        </a:rPr>
                        <a:t>1970</a:t>
                      </a:r>
                      <a:endParaRPr lang="es-ES_tradnl" sz="1050" noProof="0" dirty="0">
                        <a:effectLst/>
                        <a:latin typeface="+mj-lt"/>
                      </a:endParaRPr>
                    </a:p>
                  </a:txBody>
                  <a:tcPr marL="72850" marR="72850" marT="36425" marB="36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_tradnl" sz="1050" noProof="0" dirty="0">
                          <a:effectLst/>
                        </a:rPr>
                        <a:t>8</a:t>
                      </a:r>
                      <a:endParaRPr lang="es-ES_tradnl" sz="1050" noProof="0" dirty="0">
                        <a:effectLst/>
                        <a:latin typeface="+mj-lt"/>
                      </a:endParaRPr>
                    </a:p>
                  </a:txBody>
                  <a:tcPr marL="72850" marR="72850" marT="36425" marB="36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_tradnl" sz="1050" noProof="0" dirty="0">
                          <a:effectLst/>
                        </a:rPr>
                        <a:t>18</a:t>
                      </a:r>
                      <a:endParaRPr lang="es-ES_tradnl" sz="1050" noProof="0" dirty="0">
                        <a:effectLst/>
                        <a:latin typeface="+mj-lt"/>
                      </a:endParaRPr>
                    </a:p>
                  </a:txBody>
                  <a:tcPr marL="72850" marR="72850" marT="36425" marB="36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_tradnl" sz="1050" noProof="0" dirty="0">
                          <a:effectLst/>
                        </a:rPr>
                        <a:t>150</a:t>
                      </a:r>
                      <a:endParaRPr lang="es-ES_tradnl" sz="1050" noProof="0" dirty="0">
                        <a:effectLst/>
                        <a:latin typeface="+mj-lt"/>
                      </a:endParaRPr>
                    </a:p>
                  </a:txBody>
                  <a:tcPr marL="72850" marR="72850" marT="36425" marB="36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_tradnl" sz="1050" noProof="0" dirty="0">
                          <a:effectLst/>
                        </a:rPr>
                        <a:t>11</a:t>
                      </a:r>
                      <a:endParaRPr lang="es-ES_tradnl" sz="1050" noProof="0" dirty="0">
                        <a:effectLst/>
                        <a:latin typeface="+mj-lt"/>
                      </a:endParaRPr>
                    </a:p>
                  </a:txBody>
                  <a:tcPr marL="72850" marR="72850" marT="36425" marB="36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65365">
                <a:tc>
                  <a:txBody>
                    <a:bodyPr/>
                    <a:lstStyle/>
                    <a:p>
                      <a:pPr algn="ctr"/>
                      <a:r>
                        <a:rPr lang="es-ES_tradnl" sz="1050" noProof="0" dirty="0">
                          <a:effectLst/>
                        </a:rPr>
                        <a:t>amc rebel sst</a:t>
                      </a:r>
                      <a:endParaRPr lang="es-ES_tradnl" sz="1050" noProof="0" dirty="0">
                        <a:effectLst/>
                        <a:latin typeface="+mj-lt"/>
                      </a:endParaRPr>
                    </a:p>
                  </a:txBody>
                  <a:tcPr marL="72850" marR="72850" marT="36425" marB="36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_tradnl" sz="1050" noProof="0" dirty="0">
                          <a:effectLst/>
                        </a:rPr>
                        <a:t>1970</a:t>
                      </a:r>
                      <a:endParaRPr lang="es-ES_tradnl" sz="1050" noProof="0" dirty="0">
                        <a:effectLst/>
                        <a:latin typeface="+mj-lt"/>
                      </a:endParaRPr>
                    </a:p>
                  </a:txBody>
                  <a:tcPr marL="72850" marR="72850" marT="36425" marB="36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_tradnl" sz="1050" noProof="0" dirty="0">
                          <a:effectLst/>
                        </a:rPr>
                        <a:t>8</a:t>
                      </a:r>
                      <a:endParaRPr lang="es-ES_tradnl" sz="1050" noProof="0" dirty="0">
                        <a:effectLst/>
                        <a:latin typeface="+mj-lt"/>
                      </a:endParaRPr>
                    </a:p>
                  </a:txBody>
                  <a:tcPr marL="72850" marR="72850" marT="36425" marB="36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_tradnl" sz="1050" noProof="0" dirty="0">
                          <a:effectLst/>
                        </a:rPr>
                        <a:t>16</a:t>
                      </a:r>
                      <a:endParaRPr lang="es-ES_tradnl" sz="1050" noProof="0" dirty="0">
                        <a:effectLst/>
                        <a:latin typeface="+mj-lt"/>
                      </a:endParaRPr>
                    </a:p>
                  </a:txBody>
                  <a:tcPr marL="72850" marR="72850" marT="36425" marB="36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_tradnl" sz="1050" noProof="0" dirty="0">
                          <a:effectLst/>
                        </a:rPr>
                        <a:t>150</a:t>
                      </a:r>
                      <a:endParaRPr lang="es-ES_tradnl" sz="1050" noProof="0" dirty="0">
                        <a:effectLst/>
                        <a:latin typeface="+mj-lt"/>
                      </a:endParaRPr>
                    </a:p>
                  </a:txBody>
                  <a:tcPr marL="72850" marR="72850" marT="36425" marB="36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_tradnl" sz="1050" noProof="0" dirty="0">
                          <a:effectLst/>
                        </a:rPr>
                        <a:t>12</a:t>
                      </a:r>
                      <a:endParaRPr lang="es-ES_tradnl" sz="1050" noProof="0" dirty="0">
                        <a:effectLst/>
                        <a:latin typeface="+mj-lt"/>
                      </a:endParaRPr>
                    </a:p>
                  </a:txBody>
                  <a:tcPr marL="72850" marR="72850" marT="36425" marB="36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65365">
                <a:tc>
                  <a:txBody>
                    <a:bodyPr/>
                    <a:lstStyle/>
                    <a:p>
                      <a:pPr algn="ctr"/>
                      <a:r>
                        <a:rPr lang="es-ES_tradnl" sz="1050" noProof="0" dirty="0">
                          <a:effectLst/>
                        </a:rPr>
                        <a:t>ford torino</a:t>
                      </a:r>
                      <a:endParaRPr lang="es-ES_tradnl" sz="1050" noProof="0" dirty="0">
                        <a:effectLst/>
                        <a:latin typeface="+mj-lt"/>
                      </a:endParaRPr>
                    </a:p>
                  </a:txBody>
                  <a:tcPr marL="72850" marR="72850" marT="36425" marB="36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_tradnl" sz="1050" noProof="0" dirty="0">
                          <a:effectLst/>
                        </a:rPr>
                        <a:t>1970</a:t>
                      </a:r>
                      <a:endParaRPr lang="es-ES_tradnl" sz="1050" noProof="0" dirty="0">
                        <a:effectLst/>
                        <a:latin typeface="+mj-lt"/>
                      </a:endParaRPr>
                    </a:p>
                  </a:txBody>
                  <a:tcPr marL="72850" marR="72850" marT="36425" marB="36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_tradnl" sz="1050" noProof="0" dirty="0">
                          <a:effectLst/>
                        </a:rPr>
                        <a:t>8</a:t>
                      </a:r>
                      <a:endParaRPr lang="es-ES_tradnl" sz="1050" noProof="0" dirty="0">
                        <a:effectLst/>
                        <a:latin typeface="+mj-lt"/>
                      </a:endParaRPr>
                    </a:p>
                  </a:txBody>
                  <a:tcPr marL="72850" marR="72850" marT="36425" marB="36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_tradnl" sz="1050" noProof="0" dirty="0">
                          <a:effectLst/>
                        </a:rPr>
                        <a:t>17</a:t>
                      </a:r>
                      <a:endParaRPr lang="es-ES_tradnl" sz="1050" noProof="0" dirty="0">
                        <a:effectLst/>
                        <a:latin typeface="+mj-lt"/>
                      </a:endParaRPr>
                    </a:p>
                  </a:txBody>
                  <a:tcPr marL="72850" marR="72850" marT="36425" marB="36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_tradnl" sz="1050" noProof="0" dirty="0">
                          <a:effectLst/>
                        </a:rPr>
                        <a:t>140</a:t>
                      </a:r>
                      <a:endParaRPr lang="es-ES_tradnl" sz="1050" noProof="0" dirty="0">
                        <a:effectLst/>
                        <a:latin typeface="+mj-lt"/>
                      </a:endParaRPr>
                    </a:p>
                  </a:txBody>
                  <a:tcPr marL="72850" marR="72850" marT="36425" marB="36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_tradnl" sz="1050" noProof="0" dirty="0">
                          <a:effectLst/>
                        </a:rPr>
                        <a:t>10,5</a:t>
                      </a:r>
                      <a:endParaRPr lang="es-ES_tradnl" sz="1050" noProof="0" dirty="0">
                        <a:effectLst/>
                        <a:latin typeface="+mj-lt"/>
                      </a:endParaRPr>
                    </a:p>
                  </a:txBody>
                  <a:tcPr marL="72850" marR="72850" marT="36425" marB="36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9" name="CuadroTexto 8">
            <a:extLst>
              <a:ext uri="{FF2B5EF4-FFF2-40B4-BE49-F238E27FC236}">
                <a16:creationId xmlns:a16="http://schemas.microsoft.com/office/drawing/2014/main" id="{BAD30413-745D-4B15-97B2-0322EFB2C7B6}"/>
              </a:ext>
            </a:extLst>
          </p:cNvPr>
          <p:cNvSpPr txBox="1"/>
          <p:nvPr/>
        </p:nvSpPr>
        <p:spPr>
          <a:xfrm>
            <a:off x="934916" y="1145876"/>
            <a:ext cx="4987718" cy="369332"/>
          </a:xfrm>
          <a:prstGeom prst="rect">
            <a:avLst/>
          </a:prstGeom>
          <a:noFill/>
        </p:spPr>
        <p:txBody>
          <a:bodyPr wrap="square" rtlCol="0">
            <a:spAutoFit/>
          </a:bodyPr>
          <a:lstStyle/>
          <a:p>
            <a:pPr marL="285750" indent="-285750">
              <a:buClr>
                <a:srgbClr val="801F89"/>
              </a:buClr>
              <a:buBlip>
                <a:blip r:embed="rId4"/>
              </a:buBlip>
            </a:pPr>
            <a:r>
              <a:rPr lang="es-ES" b="1" dirty="0">
                <a:solidFill>
                  <a:srgbClr val="FF5100"/>
                </a:solidFill>
              </a:rPr>
              <a:t>Ejemplo de archivo CSV</a:t>
            </a:r>
          </a:p>
        </p:txBody>
      </p:sp>
      <p:pic>
        <p:nvPicPr>
          <p:cNvPr id="10" name="Imagen 9">
            <a:extLst>
              <a:ext uri="{FF2B5EF4-FFF2-40B4-BE49-F238E27FC236}">
                <a16:creationId xmlns:a16="http://schemas.microsoft.com/office/drawing/2014/main" id="{A56E0D55-1461-484D-BD09-386827040C5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3486" y="6599360"/>
            <a:ext cx="5425889" cy="325087"/>
          </a:xfrm>
          <a:prstGeom prst="rect">
            <a:avLst/>
          </a:prstGeom>
        </p:spPr>
      </p:pic>
      <p:sp>
        <p:nvSpPr>
          <p:cNvPr id="13" name="Rectángulo 12">
            <a:extLst>
              <a:ext uri="{FF2B5EF4-FFF2-40B4-BE49-F238E27FC236}">
                <a16:creationId xmlns:a16="http://schemas.microsoft.com/office/drawing/2014/main" id="{D0CA16EA-EA59-4923-A374-8C5836B0F189}"/>
              </a:ext>
            </a:extLst>
          </p:cNvPr>
          <p:cNvSpPr/>
          <p:nvPr/>
        </p:nvSpPr>
        <p:spPr>
          <a:xfrm>
            <a:off x="1088377" y="5091900"/>
            <a:ext cx="5328298" cy="1703809"/>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CuadroTexto 1">
            <a:extLst>
              <a:ext uri="{FF2B5EF4-FFF2-40B4-BE49-F238E27FC236}">
                <a16:creationId xmlns:a16="http://schemas.microsoft.com/office/drawing/2014/main" id="{E6803078-A47E-524B-A517-C40B05E49FEB}"/>
              </a:ext>
            </a:extLst>
          </p:cNvPr>
          <p:cNvSpPr txBox="1"/>
          <p:nvPr/>
        </p:nvSpPr>
        <p:spPr>
          <a:xfrm>
            <a:off x="737616" y="5135926"/>
            <a:ext cx="5538224" cy="1384995"/>
          </a:xfrm>
          <a:prstGeom prst="rect">
            <a:avLst/>
          </a:prstGeom>
          <a:noFill/>
        </p:spPr>
        <p:txBody>
          <a:bodyPr wrap="square" rtlCol="0">
            <a:spAutoFit/>
          </a:bodyPr>
          <a:lstStyle/>
          <a:p>
            <a:pPr lvl="2" algn="just">
              <a:buClr>
                <a:srgbClr val="801F89"/>
              </a:buClr>
            </a:pPr>
            <a:endParaRPr lang="es-ES_tradnl" sz="1200" dirty="0"/>
          </a:p>
          <a:p>
            <a:pPr lvl="2" algn="just">
              <a:buClr>
                <a:srgbClr val="801F89"/>
              </a:buClr>
            </a:pPr>
            <a:r>
              <a:rPr lang="es-ES_tradnl" sz="1200" dirty="0" err="1"/>
              <a:t>marca,año,cilindros,consumo,potencia,aceleración</a:t>
            </a:r>
            <a:endParaRPr lang="es-ES_tradnl" sz="1200" dirty="0"/>
          </a:p>
          <a:p>
            <a:pPr lvl="2" algn="just">
              <a:buClr>
                <a:srgbClr val="801F89"/>
              </a:buClr>
            </a:pPr>
            <a:r>
              <a:rPr lang="es-ES_tradnl" sz="1200" dirty="0"/>
              <a:t>“</a:t>
            </a:r>
            <a:r>
              <a:rPr lang="es-ES_tradnl" sz="1200" dirty="0" err="1"/>
              <a:t>chevrolet</a:t>
            </a:r>
            <a:r>
              <a:rPr lang="es-ES_tradnl" sz="1200" dirty="0"/>
              <a:t> </a:t>
            </a:r>
            <a:r>
              <a:rPr lang="es-ES_tradnl" sz="1200" dirty="0" err="1"/>
              <a:t>chevelle</a:t>
            </a:r>
            <a:r>
              <a:rPr lang="es-ES_tradnl" sz="1200" dirty="0"/>
              <a:t> malibu”,70,8,18,130,12</a:t>
            </a:r>
          </a:p>
          <a:p>
            <a:pPr lvl="2" algn="just">
              <a:buClr>
                <a:srgbClr val="801F89"/>
              </a:buClr>
            </a:pPr>
            <a:r>
              <a:rPr lang="es-ES_tradnl" sz="1200" dirty="0"/>
              <a:t>“</a:t>
            </a:r>
            <a:r>
              <a:rPr lang="es-ES_tradnl" sz="1200" dirty="0" err="1"/>
              <a:t>buick</a:t>
            </a:r>
            <a:r>
              <a:rPr lang="es-ES_tradnl" sz="1200" dirty="0"/>
              <a:t> </a:t>
            </a:r>
            <a:r>
              <a:rPr lang="es-ES_tradnl" sz="1200" dirty="0" err="1"/>
              <a:t>skylark</a:t>
            </a:r>
            <a:r>
              <a:rPr lang="es-ES_tradnl" sz="1200" dirty="0"/>
              <a:t> 320”,70,8,15,165,11.5</a:t>
            </a:r>
          </a:p>
          <a:p>
            <a:pPr lvl="2" algn="just">
              <a:buClr>
                <a:srgbClr val="801F89"/>
              </a:buClr>
            </a:pPr>
            <a:r>
              <a:rPr lang="es-ES_tradnl" sz="1200" dirty="0"/>
              <a:t>“</a:t>
            </a:r>
            <a:r>
              <a:rPr lang="es-ES_tradnl" sz="1200" dirty="0" err="1"/>
              <a:t>plymouth</a:t>
            </a:r>
            <a:r>
              <a:rPr lang="es-ES_tradnl" sz="1200" dirty="0"/>
              <a:t> satellite”,70,8,18,150,11</a:t>
            </a:r>
          </a:p>
          <a:p>
            <a:pPr lvl="2" algn="just">
              <a:buClr>
                <a:srgbClr val="801F89"/>
              </a:buClr>
            </a:pPr>
            <a:r>
              <a:rPr lang="es-ES_tradnl" sz="1200" dirty="0"/>
              <a:t>“</a:t>
            </a:r>
            <a:r>
              <a:rPr lang="es-ES_tradnl" sz="1200" dirty="0" err="1"/>
              <a:t>amc</a:t>
            </a:r>
            <a:r>
              <a:rPr lang="es-ES_tradnl" sz="1200" dirty="0"/>
              <a:t> </a:t>
            </a:r>
            <a:r>
              <a:rPr lang="es-ES_tradnl" sz="1200" dirty="0" err="1"/>
              <a:t>rebel</a:t>
            </a:r>
            <a:r>
              <a:rPr lang="es-ES_tradnl" sz="1200" dirty="0"/>
              <a:t> sst”,70,8,16,150,12</a:t>
            </a:r>
          </a:p>
          <a:p>
            <a:pPr lvl="2" algn="just">
              <a:buClr>
                <a:srgbClr val="801F89"/>
              </a:buClr>
            </a:pPr>
            <a:r>
              <a:rPr lang="es-ES_tradnl" sz="1200" dirty="0"/>
              <a:t>“</a:t>
            </a:r>
            <a:r>
              <a:rPr lang="es-ES_tradnl" sz="1200" dirty="0" err="1"/>
              <a:t>ford</a:t>
            </a:r>
            <a:r>
              <a:rPr lang="es-ES_tradnl" sz="1200" dirty="0"/>
              <a:t> Torino”,70,8,17,140,10.5</a:t>
            </a:r>
          </a:p>
        </p:txBody>
      </p:sp>
      <p:sp>
        <p:nvSpPr>
          <p:cNvPr id="14" name="CuadroTexto 13">
            <a:extLst>
              <a:ext uri="{FF2B5EF4-FFF2-40B4-BE49-F238E27FC236}">
                <a16:creationId xmlns:a16="http://schemas.microsoft.com/office/drawing/2014/main" id="{390AB10B-7180-4CF9-B23D-8B9A9B8988FB}"/>
              </a:ext>
            </a:extLst>
          </p:cNvPr>
          <p:cNvSpPr txBox="1"/>
          <p:nvPr/>
        </p:nvSpPr>
        <p:spPr>
          <a:xfrm>
            <a:off x="0" y="7287558"/>
            <a:ext cx="4203700" cy="2400657"/>
          </a:xfrm>
          <a:prstGeom prst="rect">
            <a:avLst/>
          </a:prstGeom>
          <a:noFill/>
        </p:spPr>
        <p:txBody>
          <a:bodyPr wrap="square" rtlCol="0">
            <a:spAutoFit/>
          </a:bodyPr>
          <a:lstStyle/>
          <a:p>
            <a:r>
              <a:rPr lang="es-ES_tradnl" sz="15000" b="1" spc="-300" dirty="0">
                <a:solidFill>
                  <a:schemeClr val="tx1">
                    <a:alpha val="16000"/>
                  </a:schemeClr>
                </a:solidFill>
                <a:latin typeface="Neutra Text" panose="02000000000000000000" pitchFamily="50" charset="0"/>
              </a:rPr>
              <a:t>CSV</a:t>
            </a:r>
            <a:endParaRPr lang="es-ES" sz="15000" b="1" spc="-300" dirty="0">
              <a:solidFill>
                <a:schemeClr val="tx1">
                  <a:alpha val="16000"/>
                </a:schemeClr>
              </a:solidFill>
              <a:latin typeface="Neutra Text" panose="02000000000000000000" pitchFamily="50" charset="0"/>
            </a:endParaRPr>
          </a:p>
        </p:txBody>
      </p:sp>
    </p:spTree>
    <p:extLst>
      <p:ext uri="{BB962C8B-B14F-4D97-AF65-F5344CB8AC3E}">
        <p14:creationId xmlns:p14="http://schemas.microsoft.com/office/powerpoint/2010/main" val="1642700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F62A0D1-8BD9-4AEC-AC0B-8FF870458B2C}"/>
              </a:ext>
            </a:extLst>
          </p:cNvPr>
          <p:cNvSpPr>
            <a:spLocks noGrp="1"/>
          </p:cNvSpPr>
          <p:nvPr>
            <p:ph type="sldNum" sz="quarter" idx="12"/>
          </p:nvPr>
        </p:nvSpPr>
        <p:spPr/>
        <p:txBody>
          <a:bodyPr/>
          <a:lstStyle/>
          <a:p>
            <a:fld id="{B0B223AA-581B-472F-BB2F-AB3AEAB0FF05}" type="slidenum">
              <a:rPr lang="es-ES" smtClean="0"/>
              <a:t>9</a:t>
            </a:fld>
            <a:endParaRPr lang="es-ES" dirty="0"/>
          </a:p>
        </p:txBody>
      </p:sp>
      <p:sp>
        <p:nvSpPr>
          <p:cNvPr id="3" name="Rectángulo 2">
            <a:extLst>
              <a:ext uri="{FF2B5EF4-FFF2-40B4-BE49-F238E27FC236}">
                <a16:creationId xmlns:a16="http://schemas.microsoft.com/office/drawing/2014/main" id="{31BD9998-69DF-41ED-B4DC-EB478F22269E}"/>
              </a:ext>
            </a:extLst>
          </p:cNvPr>
          <p:cNvSpPr/>
          <p:nvPr/>
        </p:nvSpPr>
        <p:spPr>
          <a:xfrm>
            <a:off x="1674730" y="934955"/>
            <a:ext cx="5257969" cy="1285032"/>
          </a:xfrm>
          <a:prstGeom prst="rect">
            <a:avLst/>
          </a:prstGeom>
        </p:spPr>
        <p:txBody>
          <a:bodyPr wrap="square">
            <a:spAutoFit/>
          </a:bodyPr>
          <a:lstStyle/>
          <a:p>
            <a:pPr>
              <a:lnSpc>
                <a:spcPts val="4500"/>
              </a:lnSpc>
            </a:pPr>
            <a:r>
              <a:rPr lang="es-ES_tradnl" sz="5400" b="1" spc="-300" dirty="0">
                <a:solidFill>
                  <a:schemeClr val="bg1"/>
                </a:solidFill>
                <a:latin typeface="Myriad Pro" panose="020B0703030403020204" pitchFamily="34" charset="0"/>
              </a:rPr>
              <a:t>Diccionarios </a:t>
            </a:r>
          </a:p>
          <a:p>
            <a:pPr>
              <a:lnSpc>
                <a:spcPts val="4500"/>
              </a:lnSpc>
            </a:pPr>
            <a:r>
              <a:rPr lang="es-ES_tradnl" sz="5400" b="1" spc="-300" dirty="0">
                <a:solidFill>
                  <a:schemeClr val="bg1"/>
                </a:solidFill>
                <a:latin typeface="Myriad Pro" panose="020B0703030403020204" pitchFamily="34" charset="0"/>
              </a:rPr>
              <a:t>de Datos</a:t>
            </a:r>
          </a:p>
        </p:txBody>
      </p:sp>
      <p:sp>
        <p:nvSpPr>
          <p:cNvPr id="4" name="CuadroTexto 3">
            <a:extLst>
              <a:ext uri="{FF2B5EF4-FFF2-40B4-BE49-F238E27FC236}">
                <a16:creationId xmlns:a16="http://schemas.microsoft.com/office/drawing/2014/main" id="{D103F4B8-1780-439C-AC1D-65B29AB4AB23}"/>
              </a:ext>
            </a:extLst>
          </p:cNvPr>
          <p:cNvSpPr txBox="1"/>
          <p:nvPr/>
        </p:nvSpPr>
        <p:spPr>
          <a:xfrm>
            <a:off x="-153964" y="493401"/>
            <a:ext cx="2206416" cy="1938992"/>
          </a:xfrm>
          <a:prstGeom prst="rect">
            <a:avLst/>
          </a:prstGeom>
          <a:noFill/>
        </p:spPr>
        <p:txBody>
          <a:bodyPr wrap="square" rtlCol="0">
            <a:spAutoFit/>
          </a:bodyPr>
          <a:lstStyle/>
          <a:p>
            <a:pPr algn="ctr"/>
            <a:r>
              <a:rPr lang="es-ES" sz="12000" spc="-300" dirty="0">
                <a:solidFill>
                  <a:schemeClr val="bg1"/>
                </a:solidFill>
                <a:latin typeface="Neutra Text" panose="02000000000000000000" pitchFamily="50" charset="0"/>
              </a:rPr>
              <a:t>03</a:t>
            </a:r>
          </a:p>
        </p:txBody>
      </p:sp>
      <p:pic>
        <p:nvPicPr>
          <p:cNvPr id="7" name="Imagen 6">
            <a:extLst>
              <a:ext uri="{FF2B5EF4-FFF2-40B4-BE49-F238E27FC236}">
                <a16:creationId xmlns:a16="http://schemas.microsoft.com/office/drawing/2014/main" id="{6F4D6B51-1B67-435C-9FD2-2774B9E26EF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23" t="34059" r="1023" b="24401"/>
          <a:stretch/>
        </p:blipFill>
        <p:spPr>
          <a:xfrm>
            <a:off x="-69850" y="6763871"/>
            <a:ext cx="6927850" cy="2453085"/>
          </a:xfrm>
          <a:prstGeom prst="rect">
            <a:avLst/>
          </a:prstGeom>
        </p:spPr>
      </p:pic>
      <p:sp>
        <p:nvSpPr>
          <p:cNvPr id="8" name="Rectángulo 7">
            <a:extLst>
              <a:ext uri="{FF2B5EF4-FFF2-40B4-BE49-F238E27FC236}">
                <a16:creationId xmlns:a16="http://schemas.microsoft.com/office/drawing/2014/main" id="{4A4E876E-81CE-4D98-8481-3F99D9D50FB7}"/>
              </a:ext>
            </a:extLst>
          </p:cNvPr>
          <p:cNvSpPr/>
          <p:nvPr/>
        </p:nvSpPr>
        <p:spPr>
          <a:xfrm>
            <a:off x="-1" y="6763871"/>
            <a:ext cx="6855117" cy="2453084"/>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F2B17047-8B72-4336-B80E-0C5B04B743BE}"/>
              </a:ext>
            </a:extLst>
          </p:cNvPr>
          <p:cNvSpPr txBox="1"/>
          <p:nvPr/>
        </p:nvSpPr>
        <p:spPr>
          <a:xfrm>
            <a:off x="0" y="7287558"/>
            <a:ext cx="4203700" cy="2400657"/>
          </a:xfrm>
          <a:prstGeom prst="rect">
            <a:avLst/>
          </a:prstGeom>
          <a:noFill/>
        </p:spPr>
        <p:txBody>
          <a:bodyPr wrap="square" rtlCol="0">
            <a:spAutoFit/>
          </a:bodyPr>
          <a:lstStyle/>
          <a:p>
            <a:r>
              <a:rPr lang="es-ES_tradnl" sz="15000" b="1" spc="-300" dirty="0">
                <a:solidFill>
                  <a:schemeClr val="tx1">
                    <a:alpha val="16000"/>
                  </a:schemeClr>
                </a:solidFill>
                <a:latin typeface="Neutra Text" panose="02000000000000000000" pitchFamily="50" charset="0"/>
              </a:rPr>
              <a:t>CSV</a:t>
            </a:r>
            <a:endParaRPr lang="es-ES" sz="15000" b="1" spc="-300" dirty="0">
              <a:solidFill>
                <a:schemeClr val="tx1">
                  <a:alpha val="16000"/>
                </a:schemeClr>
              </a:solidFill>
              <a:latin typeface="Neutra Text" panose="02000000000000000000" pitchFamily="50" charset="0"/>
            </a:endParaRPr>
          </a:p>
        </p:txBody>
      </p:sp>
      <p:sp>
        <p:nvSpPr>
          <p:cNvPr id="6" name="Rectángulo 5">
            <a:extLst>
              <a:ext uri="{FF2B5EF4-FFF2-40B4-BE49-F238E27FC236}">
                <a16:creationId xmlns:a16="http://schemas.microsoft.com/office/drawing/2014/main" id="{3D2C7C58-1DEA-41F7-BB14-4A74DB9490A8}"/>
              </a:ext>
            </a:extLst>
          </p:cNvPr>
          <p:cNvSpPr/>
          <p:nvPr/>
        </p:nvSpPr>
        <p:spPr>
          <a:xfrm>
            <a:off x="203199" y="3629757"/>
            <a:ext cx="6243321" cy="3431709"/>
          </a:xfrm>
          <a:prstGeom prst="rect">
            <a:avLst/>
          </a:prstGeom>
        </p:spPr>
        <p:txBody>
          <a:bodyPr wrap="square">
            <a:spAutoFit/>
          </a:bodyPr>
          <a:lstStyle/>
          <a:p>
            <a:pPr marL="628650" lvl="1" indent="-171450" algn="just">
              <a:spcBef>
                <a:spcPts val="600"/>
              </a:spcBef>
              <a:buClr>
                <a:srgbClr val="801F89"/>
              </a:buClr>
              <a:buFont typeface="Wingdings" panose="05000000000000000000" pitchFamily="2" charset="2"/>
              <a:buChar char="§"/>
            </a:pPr>
            <a:r>
              <a:rPr lang="es-ES_tradnl" sz="1200" dirty="0"/>
              <a:t>El diccionario de datos es un complemento esencial de cualquier conjunto de datos ya que aporta al usuario de los datos información suficiente para procesar y comprender su contenido sin ambigüedad.</a:t>
            </a:r>
          </a:p>
          <a:p>
            <a:pPr marL="628650" lvl="1" indent="-171450" algn="just">
              <a:spcBef>
                <a:spcPts val="600"/>
              </a:spcBef>
              <a:buClr>
                <a:srgbClr val="801F89"/>
              </a:buClr>
              <a:buFont typeface="Wingdings" panose="05000000000000000000" pitchFamily="2" charset="2"/>
              <a:buChar char="§"/>
            </a:pPr>
            <a:r>
              <a:rPr lang="es-ES" sz="1200" dirty="0"/>
              <a:t>Su propósito es garantizar que la estructura del conjunto de datos se define en términos fácilmente entendibles por los usuarios. </a:t>
            </a:r>
          </a:p>
          <a:p>
            <a:pPr marL="628650" lvl="1" indent="-171450" algn="just">
              <a:spcBef>
                <a:spcPts val="600"/>
              </a:spcBef>
              <a:buClr>
                <a:srgbClr val="801F89"/>
              </a:buClr>
              <a:buFont typeface="Wingdings" panose="05000000000000000000" pitchFamily="2" charset="2"/>
              <a:buChar char="§"/>
            </a:pPr>
            <a:r>
              <a:rPr lang="es-ES" sz="1200" dirty="0"/>
              <a:t>Cada conjunto de datos publicable debe incluir su diccionario de datos como un documento separado, accesible normalmente mediante una URL desde el punto de descarga del archivo de datos.</a:t>
            </a:r>
          </a:p>
          <a:p>
            <a:pPr marL="628650" lvl="1" indent="-171450" algn="just">
              <a:spcBef>
                <a:spcPts val="600"/>
              </a:spcBef>
              <a:buClr>
                <a:srgbClr val="801F89"/>
              </a:buClr>
              <a:buFont typeface="Wingdings" panose="05000000000000000000" pitchFamily="2" charset="2"/>
              <a:buChar char="§"/>
            </a:pPr>
            <a:r>
              <a:rPr lang="es-ES_tradnl" sz="1200" dirty="0"/>
              <a:t>El contenido de un  Diccionario de Datos puede ser expresado de diferentes formas, incluso como un archivo de texto que describe el contenido de cada columna del </a:t>
            </a:r>
            <a:r>
              <a:rPr lang="es-ES_tradnl" sz="1200" dirty="0" err="1"/>
              <a:t>dataset</a:t>
            </a:r>
            <a:r>
              <a:rPr lang="es-ES_tradnl" sz="1200" dirty="0"/>
              <a:t>.</a:t>
            </a:r>
          </a:p>
          <a:p>
            <a:pPr marL="628650" lvl="1" indent="-171450" algn="just">
              <a:spcBef>
                <a:spcPts val="600"/>
              </a:spcBef>
              <a:buClr>
                <a:srgbClr val="801F89"/>
              </a:buClr>
              <a:buFont typeface="Wingdings" panose="05000000000000000000" pitchFamily="2" charset="2"/>
              <a:buChar char="§"/>
            </a:pPr>
            <a:r>
              <a:rPr lang="es-ES" sz="1200" dirty="0"/>
              <a:t>Las características o anotaciones que se expresan en el Diccionario de Datos son las propiedades de las tablas, columnas, filas y celdas que componen el conjunto de datos.</a:t>
            </a:r>
            <a:endParaRPr lang="es-ES_tradnl" sz="1200" dirty="0"/>
          </a:p>
          <a:p>
            <a:pPr marL="628650" lvl="1" indent="-171450" algn="just">
              <a:spcBef>
                <a:spcPts val="600"/>
              </a:spcBef>
              <a:buClr>
                <a:srgbClr val="801F89"/>
              </a:buClr>
              <a:buFont typeface="Wingdings" panose="05000000000000000000" pitchFamily="2" charset="2"/>
              <a:buChar char="§"/>
            </a:pPr>
            <a:r>
              <a:rPr lang="es-ES_tradnl" sz="1200" dirty="0"/>
              <a:t>A continuación, se expone un ejemplo de diccionario de datos expresado como un archivo de texto que puede ser suministrado a través de un servidor Web. Por ejemplo, a través de la URL: </a:t>
            </a:r>
            <a:r>
              <a:rPr lang="es-ES_tradnl" sz="1200" dirty="0">
                <a:hlinkClick r:id="rId3"/>
              </a:rPr>
              <a:t>http://example.org/</a:t>
            </a:r>
            <a:r>
              <a:rPr lang="es-ES" sz="1200" dirty="0">
                <a:hlinkClick r:id="rId3"/>
              </a:rPr>
              <a:t>automoviles.csv-metadata.txt.</a:t>
            </a:r>
            <a:endParaRPr lang="es-ES" sz="1200" dirty="0"/>
          </a:p>
        </p:txBody>
      </p:sp>
    </p:spTree>
    <p:extLst>
      <p:ext uri="{BB962C8B-B14F-4D97-AF65-F5344CB8AC3E}">
        <p14:creationId xmlns:p14="http://schemas.microsoft.com/office/powerpoint/2010/main" val="33396353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TEMA DE OFFICE" val="Us4stRFt"/>
  <p:tag name="ARTICULATE_DESIGN_ID_OFFICE THEME" val="Y64eCf30"/>
  <p:tag name="ARTICULATE_SLIDE_THUMBNAIL_REFRESH" val="1"/>
  <p:tag name="ARTICULATE_SLIDE_COUNT" val="62"/>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Personalizado 9">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7030A0"/>
      </a:hlink>
      <a:folHlink>
        <a:srgbClr val="FFC000"/>
      </a:folHlink>
    </a:clrScheme>
    <a:fontScheme name="Tema d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13384</TotalTime>
  <Words>13235</Words>
  <Application>Microsoft Office PowerPoint</Application>
  <PresentationFormat>A4 (210 x 297 mm)</PresentationFormat>
  <Paragraphs>1892</Paragraphs>
  <Slides>67</Slides>
  <Notes>10</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67</vt:i4>
      </vt:variant>
    </vt:vector>
  </HeadingPairs>
  <TitlesOfParts>
    <vt:vector size="77" baseType="lpstr">
      <vt:lpstr>Arial</vt:lpstr>
      <vt:lpstr>Calibri</vt:lpstr>
      <vt:lpstr>Calibri </vt:lpstr>
      <vt:lpstr>Calibri Light</vt:lpstr>
      <vt:lpstr>Courier New</vt:lpstr>
      <vt:lpstr>Myriad Pro</vt:lpstr>
      <vt:lpstr>Neutra Text</vt:lpstr>
      <vt:lpstr>Verdana</vt:lpstr>
      <vt:lpstr>Wingdings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Everis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Alicia</cp:lastModifiedBy>
  <cp:revision>533</cp:revision>
  <dcterms:created xsi:type="dcterms:W3CDTF">2019-11-25T09:39:02Z</dcterms:created>
  <dcterms:modified xsi:type="dcterms:W3CDTF">2020-03-24T16:24:08Z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547F27F2-A05C-443A-A7CF-1303F9C75514</vt:lpwstr>
  </property>
  <property fmtid="{D5CDD505-2E9C-101B-9397-08002B2CF9AE}" pid="3" name="ArticulatePath">
    <vt:lpwstr>Presentación2</vt:lpwstr>
  </property>
</Properties>
</file>